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7"/>
  </p:notesMasterIdLst>
  <p:handoutMasterIdLst>
    <p:handoutMasterId r:id="rId18"/>
  </p:handoutMasterIdLst>
  <p:sldIdLst>
    <p:sldId id="603" r:id="rId6"/>
    <p:sldId id="2462" r:id="rId7"/>
    <p:sldId id="2498" r:id="rId8"/>
    <p:sldId id="2497" r:id="rId9"/>
    <p:sldId id="2499" r:id="rId10"/>
    <p:sldId id="2500" r:id="rId11"/>
    <p:sldId id="2501" r:id="rId12"/>
    <p:sldId id="2502" r:id="rId13"/>
    <p:sldId id="2503" r:id="rId14"/>
    <p:sldId id="582" r:id="rId15"/>
    <p:sldId id="2419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1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5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0951" TargetMode="External"/><Relationship Id="rId2" Type="http://schemas.openxmlformats.org/officeDocument/2006/relationships/hyperlink" Target="https://www.youtube.com/watch?v=sOPDGQjFcuM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zhuanlan.zhihu.com/p/652536107" TargetMode="External"/><Relationship Id="rId4" Type="http://schemas.openxmlformats.org/officeDocument/2006/relationships/hyperlink" Target="https://arxiv.org/abs/2106.059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Qwen/Qwen3-8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3D51CD-C0A4-6D38-BF49-421C8C91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0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核心机制之 </a:t>
            </a:r>
            <a:r>
              <a:rPr lang="en" altLang="zh-CN" sz="8000" dirty="0" err="1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Token&amp;Embedding</a:t>
            </a:r>
            <a:endParaRPr lang="en" altLang="zh-CN" sz="80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https://www.youtube.com/watch?v=sOPDGQjFcuM&amp;t=1s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https://arxiv.org/abs/2308.00951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https://arxiv.org/abs/2106.05974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https://zhuanlan.zhihu.com/p/652536107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视频目录大纲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4BD91-41DD-597C-E821-DC29FCA08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Token</a:t>
            </a:r>
            <a:r>
              <a:rPr lang="zh-CN" altLang="en-US" dirty="0"/>
              <a:t> 与单词关系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 的切分方式</a:t>
            </a:r>
            <a:endParaRPr lang="en-US" altLang="zh-CN" dirty="0"/>
          </a:p>
          <a:p>
            <a:r>
              <a:rPr lang="en-US" altLang="zh-CN" dirty="0"/>
              <a:t> Tokenizer</a:t>
            </a:r>
            <a:r>
              <a:rPr lang="zh-CN" altLang="en-US" dirty="0"/>
              <a:t> 实践</a:t>
            </a: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9600" dirty="0"/>
              <a:t>什么是 </a:t>
            </a:r>
            <a:r>
              <a:rPr lang="en-US" altLang="zh-CN" sz="96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691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A3F7D5-078D-0AF9-C316-9E490C30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E4705-8606-9543-12B8-E949E10FB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https://</a:t>
            </a:r>
            <a:r>
              <a:rPr lang="en" altLang="zh-CN" dirty="0" err="1"/>
              <a:t>tiktokenizer.vercel.app</a:t>
            </a:r>
            <a:r>
              <a:rPr lang="en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6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 与单词关系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 的切分方式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Tokenizer</a:t>
            </a:r>
            <a:r>
              <a:rPr lang="zh-CN" altLang="en-US" dirty="0"/>
              <a:t> 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43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</a:t>
            </a:r>
            <a:r>
              <a:rPr lang="zh-CN" altLang="en" dirty="0"/>
              <a:t>大模型</a:t>
            </a:r>
            <a:r>
              <a:rPr lang="zh-CN" altLang="en-US" dirty="0"/>
              <a:t>分词算法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https://huggingface.co/Qwen/Qwen3-8B</a:t>
            </a:r>
            <a:endParaRPr lang="en" altLang="zh-CN" dirty="0"/>
          </a:p>
          <a:p>
            <a:endParaRPr lang="en" altLang="zh-CN" dirty="0"/>
          </a:p>
          <a:p>
            <a:r>
              <a:rPr lang="zh-CN" altLang="en" b="1" dirty="0"/>
              <a:t>算法</a:t>
            </a:r>
            <a:r>
              <a:rPr lang="zh-CN" altLang="en-US" b="1" dirty="0"/>
              <a:t>：</a:t>
            </a:r>
            <a:r>
              <a:rPr lang="en" altLang="zh-CN" dirty="0"/>
              <a:t>Qwen3 </a:t>
            </a:r>
            <a:r>
              <a:rPr lang="zh-CN" altLang="en-US" dirty="0"/>
              <a:t>采用字节级 </a:t>
            </a:r>
            <a:r>
              <a:rPr lang="en" altLang="zh-CN" dirty="0"/>
              <a:t>BPE</a:t>
            </a:r>
            <a:r>
              <a:rPr lang="zh-CN" altLang="en" dirty="0"/>
              <a:t>（</a:t>
            </a:r>
            <a:r>
              <a:rPr lang="en" altLang="zh-CN" dirty="0"/>
              <a:t>BBPE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  <a:endParaRPr lang="en-US" altLang="zh-CN" dirty="0"/>
          </a:p>
          <a:p>
            <a:r>
              <a:rPr lang="zh-CN" altLang="en-US" b="1" dirty="0"/>
              <a:t>词表：</a:t>
            </a:r>
            <a:r>
              <a:rPr lang="zh-CN" altLang="en-US" dirty="0"/>
              <a:t>基于开源分词框架 </a:t>
            </a:r>
            <a:r>
              <a:rPr lang="en" altLang="zh-CN" dirty="0" err="1"/>
              <a:t>tiktoken</a:t>
            </a:r>
            <a:r>
              <a:rPr lang="en" altLang="zh-CN" dirty="0"/>
              <a:t> </a:t>
            </a:r>
            <a:r>
              <a:rPr lang="zh-CN" altLang="en-US" dirty="0"/>
              <a:t>的 </a:t>
            </a:r>
            <a:r>
              <a:rPr lang="en" altLang="zh-CN" dirty="0"/>
              <a:t>cl100k </a:t>
            </a:r>
            <a:r>
              <a:rPr lang="zh-CN" altLang="en-US" dirty="0"/>
              <a:t>基础词表</a:t>
            </a:r>
            <a:r>
              <a:rPr lang="zh-CN" altLang="en" dirty="0"/>
              <a:t>（</a:t>
            </a:r>
            <a:r>
              <a:rPr lang="en-US" altLang="zh-CN" dirty="0"/>
              <a:t>~10 </a:t>
            </a:r>
            <a:r>
              <a:rPr lang="zh-CN" altLang="en-US" dirty="0"/>
              <a:t>万词）初始化</a:t>
            </a:r>
            <a:endParaRPr lang="en-US" altLang="zh-CN" dirty="0"/>
          </a:p>
          <a:p>
            <a:r>
              <a:rPr lang="zh-CN" altLang="en-US" b="1" dirty="0"/>
              <a:t>中文扩展：</a:t>
            </a:r>
            <a:r>
              <a:rPr lang="en" altLang="zh-CN" dirty="0"/>
              <a:t>cl100k</a:t>
            </a:r>
            <a:r>
              <a:rPr lang="zh-CN" altLang="en-US" dirty="0"/>
              <a:t> 基础上，添加高频中文字词、成语短语，最终词表扩展至 ​​</a:t>
            </a:r>
            <a:r>
              <a:rPr lang="en-US" altLang="zh-CN" dirty="0"/>
              <a:t>152,000+​</a:t>
            </a:r>
            <a:r>
              <a:rPr lang="zh-CN" altLang="en-US" dirty="0"/>
              <a:t>​ </a:t>
            </a:r>
            <a:r>
              <a:rPr lang="en" altLang="zh-CN" dirty="0"/>
              <a:t>Token</a:t>
            </a:r>
          </a:p>
          <a:p>
            <a:r>
              <a:rPr lang="zh-CN" altLang="en-US" b="1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数字处理​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​：连续数字拆分为单个数字（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2025→2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），提升模型对推理任务泛化能力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47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分词流程​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文本 → 字节级编码 → 合并高频字符对 → 映射到扩展词表 → 输出 </a:t>
            </a:r>
            <a:r>
              <a:rPr lang="en" altLang="zh-CN" dirty="0"/>
              <a:t>Token ID </a:t>
            </a:r>
            <a:r>
              <a:rPr lang="zh-CN" altLang="en-US" dirty="0"/>
              <a:t>序列</a:t>
            </a:r>
          </a:p>
        </p:txBody>
      </p:sp>
      <p:pic>
        <p:nvPicPr>
          <p:cNvPr id="1026" name="Picture 2" descr="How to Fine-tune BERT Model for NER on a Custom Dataset | by Rajaram  Suryanarayanan | AI Advances">
            <a:extLst>
              <a:ext uri="{FF2B5EF4-FFF2-40B4-BE49-F238E27FC236}">
                <a16:creationId xmlns:a16="http://schemas.microsoft.com/office/drawing/2014/main" id="{2AC0E21E-7379-FD55-B7A1-E81F5197C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t="6374" r="2451" b="9801"/>
          <a:stretch/>
        </p:blipFill>
        <p:spPr bwMode="auto">
          <a:xfrm>
            <a:off x="421549" y="2465798"/>
            <a:ext cx="11353663" cy="35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A383C7-12B3-377C-F408-FDBC238DDA16}"/>
              </a:ext>
            </a:extLst>
          </p:cNvPr>
          <p:cNvSpPr/>
          <p:nvPr/>
        </p:nvSpPr>
        <p:spPr>
          <a:xfrm>
            <a:off x="298259" y="2250040"/>
            <a:ext cx="5373076" cy="3801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3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30539</TotalTime>
  <Words>243</Words>
  <Application>Microsoft Macintosh PowerPoint</Application>
  <PresentationFormat>自定义</PresentationFormat>
  <Paragraphs>39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s</vt:lpstr>
      <vt:lpstr>PowerPoint 演示文稿</vt:lpstr>
      <vt:lpstr>PowerPoint 演示文稿</vt:lpstr>
      <vt:lpstr>PowerPoint 演示文稿</vt:lpstr>
      <vt:lpstr>Qwen3-8B 大模型分词算法</vt:lpstr>
      <vt:lpstr>Qwen3-8B 分词流程​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10178</cp:revision>
  <cp:lastPrinted>2023-09-08T09:14:01Z</cp:lastPrinted>
  <dcterms:created xsi:type="dcterms:W3CDTF">2020-08-28T08:44:19Z</dcterms:created>
  <dcterms:modified xsi:type="dcterms:W3CDTF">2025-05-20T17:02:56Z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