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8"/>
  </p:notesMasterIdLst>
  <p:handoutMasterIdLst>
    <p:handoutMasterId r:id="rId29"/>
  </p:handoutMasterIdLst>
  <p:sldIdLst>
    <p:sldId id="603" r:id="rId6"/>
    <p:sldId id="2462" r:id="rId7"/>
    <p:sldId id="2500" r:id="rId8"/>
    <p:sldId id="2503" r:id="rId9"/>
    <p:sldId id="2505" r:id="rId10"/>
    <p:sldId id="2504" r:id="rId11"/>
    <p:sldId id="2506" r:id="rId12"/>
    <p:sldId id="2507" r:id="rId13"/>
    <p:sldId id="2508" r:id="rId14"/>
    <p:sldId id="2509" r:id="rId15"/>
    <p:sldId id="2517" r:id="rId16"/>
    <p:sldId id="2518" r:id="rId17"/>
    <p:sldId id="2519" r:id="rId18"/>
    <p:sldId id="2514" r:id="rId19"/>
    <p:sldId id="2510" r:id="rId20"/>
    <p:sldId id="2512" r:id="rId21"/>
    <p:sldId id="2511" r:id="rId22"/>
    <p:sldId id="2513" r:id="rId23"/>
    <p:sldId id="2516" r:id="rId24"/>
    <p:sldId id="2515" r:id="rId25"/>
    <p:sldId id="582" r:id="rId26"/>
    <p:sldId id="2419" r:id="rId2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FFFF00"/>
    <a:srgbClr val="1D1D1A"/>
    <a:srgbClr val="595757"/>
    <a:srgbClr val="221815"/>
    <a:srgbClr val="91A2BF"/>
    <a:srgbClr val="E4EBEA"/>
    <a:srgbClr val="C000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7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73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46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8.00951" TargetMode="External"/><Relationship Id="rId2" Type="http://schemas.openxmlformats.org/officeDocument/2006/relationships/hyperlink" Target="https://www.youtube.com/watch?v=sOPDGQjFcuM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nzomi12/AIInfra" TargetMode="External"/><Relationship Id="rId5" Type="http://schemas.openxmlformats.org/officeDocument/2006/relationships/hyperlink" Target="https://zhuanlan.zhihu.com/p/652536107" TargetMode="External"/><Relationship Id="rId4" Type="http://schemas.openxmlformats.org/officeDocument/2006/relationships/hyperlink" Target="https://arxiv.org/abs/2106.0597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3D51CD-C0A4-6D38-BF49-421C8C91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模型参数定义</a:t>
            </a:r>
            <a:endParaRPr lang="en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29811F6-21AD-4C35-3242-4B4AFBFE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Qwen3-30B-A3B</a:t>
            </a:r>
            <a:r>
              <a:rPr lang="en-US" altLang="zh-CN" dirty="0"/>
              <a:t>/Qwen3-235B-A22B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7F73E159-F44D-A8FE-3BB7-B0C94734C2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3417337"/>
              </p:ext>
            </p:extLst>
          </p:nvPr>
        </p:nvGraphicFramePr>
        <p:xfrm>
          <a:off x="623888" y="1246188"/>
          <a:ext cx="10963216" cy="4887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912">
                  <a:extLst>
                    <a:ext uri="{9D8B030D-6E8A-4147-A177-3AD203B41FA5}">
                      <a16:colId xmlns:a16="http://schemas.microsoft.com/office/drawing/2014/main" val="2039186419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2400546772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1243499183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3870095672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2610023988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3045861945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2760468024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3315517326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1968310134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3259636610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3088151794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3051805915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1083778699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2152609250"/>
                    </a:ext>
                  </a:extLst>
                </a:gridCol>
                <a:gridCol w="725736">
                  <a:extLst>
                    <a:ext uri="{9D8B030D-6E8A-4147-A177-3AD203B41FA5}">
                      <a16:colId xmlns:a16="http://schemas.microsoft.com/office/drawing/2014/main" val="3803652946"/>
                    </a:ext>
                  </a:extLst>
                </a:gridCol>
              </a:tblGrid>
              <a:tr h="11323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Lexend" pitchFamily="2" charset="0"/>
                        </a:rPr>
                        <a:t>Model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head</a:t>
                      </a:r>
                      <a:endParaRPr lang="en-US" altLang="zh-CN" sz="1200" b="0" i="0" kern="1200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dim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hidden</a:t>
                      </a:r>
                      <a:endParaRPr lang="en-US" altLang="zh-CN" sz="1200" b="0" i="0" kern="1200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act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hidden</a:t>
                      </a:r>
                    </a:p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size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intermediate</a:t>
                      </a:r>
                    </a:p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size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position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embeddings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window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layers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moe</a:t>
                      </a:r>
                      <a:r>
                        <a:rPr lang="zh-CN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intermediate</a:t>
                      </a:r>
                      <a:r>
                        <a:rPr lang="zh-CN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size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attention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heads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zh-CN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experts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zh-CN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experts</a:t>
                      </a:r>
                      <a:r>
                        <a:rPr lang="zh-CN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per</a:t>
                      </a:r>
                      <a:r>
                        <a:rPr lang="zh-CN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tok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n_shared_experts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hidden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layers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i="0" kern="1200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kv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heads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vocab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size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197715"/>
                  </a:ext>
                </a:extLst>
              </a:tr>
              <a:tr h="93877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dirty="0">
                          <a:latin typeface="Lexend" pitchFamily="2" charset="0"/>
                        </a:rPr>
                        <a:t>Qwen3-30B-A3B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silu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2048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6144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40960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768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/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151936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97146"/>
                  </a:ext>
                </a:extLst>
              </a:tr>
              <a:tr h="93877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Qwen3-235B-A22B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silu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12288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40960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94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1536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/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94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151936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063073"/>
                  </a:ext>
                </a:extLst>
              </a:tr>
              <a:tr h="938775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DeepSeek-V2-236B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silu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5120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12288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163840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/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1536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160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2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102400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380219"/>
                  </a:ext>
                </a:extLst>
              </a:tr>
              <a:tr h="938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DeepSeek-V3-671B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silu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7168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18432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163840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/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2048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256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1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129280</a:t>
                      </a:r>
                      <a:endParaRPr lang="zh-CN" altLang="en-US" sz="1200" b="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43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45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B592F0-FA8E-9800-9453-58E6B231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多头注意力（</a:t>
            </a:r>
            <a:r>
              <a:rPr lang="en" altLang="zh-CN" dirty="0"/>
              <a:t>MHA</a:t>
            </a:r>
            <a:r>
              <a:rPr lang="zh-CN" altLang="en" dirty="0"/>
              <a:t>）</a:t>
            </a:r>
            <a:r>
              <a:rPr lang="zh-CN" altLang="en-US" dirty="0"/>
              <a:t>相关参数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34CBA2-E5DA-B0F3-F585-0594F27B7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头数（</a:t>
            </a:r>
            <a:r>
              <a:rPr lang="en" altLang="zh-CN" dirty="0" err="1"/>
              <a:t>num_attention_heads</a:t>
            </a:r>
            <a:r>
              <a:rPr lang="zh-CN" altLang="en" dirty="0"/>
              <a:t>） ：</a:t>
            </a:r>
            <a:endParaRPr lang="en-US" altLang="zh-CN" dirty="0"/>
          </a:p>
          <a:p>
            <a:pPr lvl="1"/>
            <a:r>
              <a:rPr lang="zh-CN" altLang="en-US" dirty="0"/>
              <a:t>决定模型并行关注不同子空间的能力，头数越多可提取的特征多样性越高，但会增加计算量。</a:t>
            </a:r>
          </a:p>
          <a:p>
            <a:r>
              <a:rPr lang="en" altLang="zh-CN" dirty="0"/>
              <a:t>Q/K/V</a:t>
            </a:r>
            <a:r>
              <a:rPr lang="zh-CN" altLang="en-US" dirty="0"/>
              <a:t> 线性层参数 ：</a:t>
            </a:r>
            <a:endParaRPr lang="en-US" altLang="zh-CN" dirty="0"/>
          </a:p>
          <a:p>
            <a:pPr lvl="1"/>
            <a:r>
              <a:rPr lang="en" altLang="zh-CN" dirty="0"/>
              <a:t>Query</a:t>
            </a:r>
            <a:r>
              <a:rPr lang="zh-CN" altLang="en" dirty="0"/>
              <a:t>、</a:t>
            </a:r>
            <a:r>
              <a:rPr lang="en" altLang="zh-CN" dirty="0"/>
              <a:t>Key</a:t>
            </a:r>
            <a:r>
              <a:rPr lang="zh-CN" altLang="en" dirty="0"/>
              <a:t>、</a:t>
            </a:r>
            <a:r>
              <a:rPr lang="en" altLang="zh-CN" dirty="0"/>
              <a:t>Value</a:t>
            </a:r>
            <a:r>
              <a:rPr lang="zh-CN" altLang="en-US" dirty="0"/>
              <a:t> 向量的投影层参数，直接影响注意力计算的稳定性与效率，需与隐藏层维度（</a:t>
            </a:r>
            <a:r>
              <a:rPr lang="en" altLang="zh-CN" dirty="0" err="1"/>
              <a:t>hidden_size</a:t>
            </a:r>
            <a:r>
              <a:rPr lang="zh-CN" altLang="en" dirty="0"/>
              <a:t>）</a:t>
            </a:r>
            <a:r>
              <a:rPr lang="zh-CN" altLang="en-US" dirty="0"/>
              <a:t>匹配。</a:t>
            </a:r>
          </a:p>
        </p:txBody>
      </p:sp>
    </p:spTree>
    <p:extLst>
      <p:ext uri="{BB962C8B-B14F-4D97-AF65-F5344CB8AC3E}">
        <p14:creationId xmlns:p14="http://schemas.microsoft.com/office/powerpoint/2010/main" val="470512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BEBFBA-6971-CEFC-0C71-67B1FC4E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FNN</a:t>
            </a:r>
            <a:r>
              <a:rPr lang="zh-CN" altLang="en-US" dirty="0"/>
              <a:t> 中间层维度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A20D96C-05C7-B066-DF3E-CF357579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FFN</a:t>
            </a:r>
            <a:r>
              <a:rPr lang="zh-CN" altLang="en-US" dirty="0"/>
              <a:t>层的中间维度 </a:t>
            </a:r>
            <a:r>
              <a:rPr lang="en" altLang="zh-CN" dirty="0" err="1"/>
              <a:t>intermediate_size</a:t>
            </a:r>
            <a:r>
              <a:rPr lang="zh-CN" altLang="en-US" dirty="0"/>
              <a:t> 通常为隐藏层维度 </a:t>
            </a:r>
            <a:r>
              <a:rPr lang="en" altLang="zh-CN" dirty="0" err="1"/>
              <a:t>hidden_size</a:t>
            </a:r>
            <a:r>
              <a:rPr lang="zh-CN" altLang="en-US" dirty="0"/>
              <a:t> 的数倍（如</a:t>
            </a:r>
            <a:r>
              <a:rPr lang="en-US" altLang="zh-CN" dirty="0"/>
              <a:t>4</a:t>
            </a:r>
            <a:r>
              <a:rPr lang="zh-CN" altLang="en-US" dirty="0"/>
              <a:t>倍），控制模型非线性表达能力。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" altLang="zh-CN" dirty="0"/>
              <a:t>LLaMA-2</a:t>
            </a:r>
            <a:r>
              <a:rPr lang="zh-CN" altLang="en-US" dirty="0"/>
              <a:t>中该值为</a:t>
            </a:r>
            <a:r>
              <a:rPr lang="en-US" altLang="zh-CN" dirty="0"/>
              <a:t>11008</a:t>
            </a:r>
            <a:r>
              <a:rPr lang="zh-CN" altLang="en-US" dirty="0"/>
              <a:t>（</a:t>
            </a:r>
            <a:r>
              <a:rPr lang="en" altLang="zh-CN" dirty="0" err="1"/>
              <a:t>hidden_size</a:t>
            </a:r>
            <a:r>
              <a:rPr lang="en" altLang="zh-CN" dirty="0"/>
              <a:t>=4096</a:t>
            </a:r>
            <a:r>
              <a:rPr lang="zh-CN" altLang="en" dirty="0"/>
              <a:t>），</a:t>
            </a:r>
            <a:r>
              <a:rPr lang="zh-CN" altLang="en-US" dirty="0"/>
              <a:t>过大会增加计算成本，过小可能限制模型容量</a:t>
            </a:r>
          </a:p>
        </p:txBody>
      </p:sp>
    </p:spTree>
    <p:extLst>
      <p:ext uri="{BB962C8B-B14F-4D97-AF65-F5344CB8AC3E}">
        <p14:creationId xmlns:p14="http://schemas.microsoft.com/office/powerpoint/2010/main" val="995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2E6381F-1E81-05A5-CA0D-31E82AD8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模型深度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3304D7-0700-0A1A-33AE-7573C38ED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模型层数决定堆叠的 </a:t>
            </a:r>
            <a:r>
              <a:rPr lang="en" altLang="zh-CN" dirty="0"/>
              <a:t>Transformer</a:t>
            </a:r>
            <a:r>
              <a:rPr lang="zh-CN" altLang="en-US" dirty="0"/>
              <a:t> 模块数量，深层模型可提升表达能力，但可能导致训练困难或过拟合。需结合任务复杂度与硬件资源权衡。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04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+mj-ea"/>
                <a:ea typeface="+mj-ea"/>
              </a:rPr>
              <a:t>模型结构差异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913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FC47441-03DB-5D54-E961-CBEA9109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Qwen3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E06593-41CB-BCD3-E909-8E3827FDE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284EED-3518-679E-9F95-EA04081D2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0" b="1454"/>
          <a:stretch/>
        </p:blipFill>
        <p:spPr bwMode="auto">
          <a:xfrm>
            <a:off x="2990448" y="1217845"/>
            <a:ext cx="6215866" cy="516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8E1818-C777-037E-D281-9B200E743E6B}"/>
              </a:ext>
            </a:extLst>
          </p:cNvPr>
          <p:cNvSpPr/>
          <p:nvPr/>
        </p:nvSpPr>
        <p:spPr>
          <a:xfrm>
            <a:off x="3865605" y="2938408"/>
            <a:ext cx="1641343" cy="349322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7C9606-0EFC-8B96-7F28-1FA7C59877A5}"/>
              </a:ext>
            </a:extLst>
          </p:cNvPr>
          <p:cNvSpPr/>
          <p:nvPr/>
        </p:nvSpPr>
        <p:spPr>
          <a:xfrm>
            <a:off x="3865604" y="3923015"/>
            <a:ext cx="1641343" cy="349322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36D4C9-DB01-862F-19F1-B2B630A1AEE7}"/>
              </a:ext>
            </a:extLst>
          </p:cNvPr>
          <p:cNvSpPr/>
          <p:nvPr/>
        </p:nvSpPr>
        <p:spPr>
          <a:xfrm>
            <a:off x="6391335" y="2482920"/>
            <a:ext cx="2249232" cy="455487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465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FC47441-03DB-5D54-E961-CBEA9109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DeepSeek</a:t>
            </a:r>
            <a:endParaRPr lang="zh-CN" altLang="en-US" dirty="0"/>
          </a:p>
        </p:txBody>
      </p:sp>
      <p:pic>
        <p:nvPicPr>
          <p:cNvPr id="3074" name="Picture 2" descr="DeepSeek Technical Analysis — (1) Mixture-of-Experts | by Jinpeng Zhang |  Medium">
            <a:extLst>
              <a:ext uri="{FF2B5EF4-FFF2-40B4-BE49-F238E27FC236}">
                <a16:creationId xmlns:a16="http://schemas.microsoft.com/office/drawing/2014/main" id="{2A6FAF91-BEDA-3E2E-EC5C-8DAAD5CE7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7"/>
          <a:stretch/>
        </p:blipFill>
        <p:spPr bwMode="auto">
          <a:xfrm>
            <a:off x="2943436" y="1335640"/>
            <a:ext cx="6323870" cy="501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82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FC47441-03DB-5D54-E961-CBEA9109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Qwen3</a:t>
            </a:r>
            <a:r>
              <a:rPr lang="zh-CN" altLang="en-US" dirty="0"/>
              <a:t> </a:t>
            </a:r>
            <a:r>
              <a:rPr lang="en-US" altLang="zh-CN" dirty="0"/>
              <a:t>MoE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E06593-41CB-BCD3-E909-8E3827FDE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DA8A92-A459-ADB7-9E8C-6AD55113C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5393"/>
          <a:stretch/>
        </p:blipFill>
        <p:spPr bwMode="auto">
          <a:xfrm>
            <a:off x="1536656" y="1246909"/>
            <a:ext cx="9123450" cy="521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0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DA73AAC-FC29-A03D-D7A6-15ACCAFD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Qwen3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DeepSeekV3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DDCBD9EE-3F1E-2015-6CFE-074835C61F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6357453"/>
              </p:ext>
            </p:extLst>
          </p:nvPr>
        </p:nvGraphicFramePr>
        <p:xfrm>
          <a:off x="623634" y="1246188"/>
          <a:ext cx="10963474" cy="5089022"/>
        </p:xfrm>
        <a:graphic>
          <a:graphicData uri="http://schemas.openxmlformats.org/drawingml/2006/table">
            <a:tbl>
              <a:tblPr/>
              <a:tblGrid>
                <a:gridCol w="2222308">
                  <a:extLst>
                    <a:ext uri="{9D8B030D-6E8A-4147-A177-3AD203B41FA5}">
                      <a16:colId xmlns:a16="http://schemas.microsoft.com/office/drawing/2014/main" val="2624914409"/>
                    </a:ext>
                  </a:extLst>
                </a:gridCol>
                <a:gridCol w="4370583">
                  <a:extLst>
                    <a:ext uri="{9D8B030D-6E8A-4147-A177-3AD203B41FA5}">
                      <a16:colId xmlns:a16="http://schemas.microsoft.com/office/drawing/2014/main" val="4247031346"/>
                    </a:ext>
                  </a:extLst>
                </a:gridCol>
                <a:gridCol w="4370583">
                  <a:extLst>
                    <a:ext uri="{9D8B030D-6E8A-4147-A177-3AD203B41FA5}">
                      <a16:colId xmlns:a16="http://schemas.microsoft.com/office/drawing/2014/main" val="1959805405"/>
                    </a:ext>
                  </a:extLst>
                </a:gridCol>
              </a:tblGrid>
              <a:tr h="485074"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维   度​​</a:t>
                      </a:r>
                    </a:p>
                  </a:txBody>
                  <a:tcPr marL="92046" marR="92046" marT="69035" marB="69035" anchor="ctr">
                    <a:lnL>
                      <a:noFill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en" sz="1200" b="1" kern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​​Qwen3 MoE​​</a:t>
                      </a:r>
                    </a:p>
                  </a:txBody>
                  <a:tcPr marL="92046" marR="92046" marT="69035" marB="690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en" sz="1200" b="1" kern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​​DeepSeek-V3​​</a:t>
                      </a:r>
                    </a:p>
                  </a:txBody>
                  <a:tcPr marL="92046" marR="92046" marT="69035" marB="690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66200"/>
                  </a:ext>
                </a:extLst>
              </a:tr>
              <a:tr h="990385"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​​专家结构​​</a:t>
                      </a:r>
                    </a:p>
                  </a:txBody>
                  <a:tcPr marL="92046" marR="92046" marT="69035" marB="69035" anchor="ctr">
                    <a:lnL>
                      <a:noFill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128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个专家，每个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Token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激活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8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个专家，细粒度分割提升表达效率</a:t>
                      </a:r>
                    </a:p>
                  </a:txBody>
                  <a:tcPr marL="92046" marR="92046" marT="69035" marB="690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671B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总参数，每个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Token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激活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37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B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参数，专家负载动态调整</a:t>
                      </a:r>
                    </a:p>
                  </a:txBody>
                  <a:tcPr marL="92046" marR="92046" marT="69035" marB="690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52643"/>
                  </a:ext>
                </a:extLst>
              </a:tr>
              <a:tr h="1204521"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​​注意力机制​​</a:t>
                      </a:r>
                    </a:p>
                  </a:txBody>
                  <a:tcPr marL="92046" marR="92046" marT="69035" marB="69035" anchor="ctr">
                    <a:lnL>
                      <a:noFill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引入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QK-Norm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优化注意力稳定性，支持滑动窗口上下文（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4096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Token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窗口）</a:t>
                      </a:r>
                    </a:p>
                  </a:txBody>
                  <a:tcPr marL="92046" marR="92046" marT="69035" marB="690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采用​​多头潜在注意力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MLA​​，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通过低秩压缩减少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70%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KV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缓存，支持超长序列推理</a:t>
                      </a:r>
                    </a:p>
                  </a:txBody>
                  <a:tcPr marL="92046" marR="92046" marT="69035" marB="690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09578"/>
                  </a:ext>
                </a:extLst>
              </a:tr>
              <a:tr h="1204521"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​​路由策略​​</a:t>
                      </a:r>
                    </a:p>
                  </a:txBody>
                  <a:tcPr marL="92046" marR="92046" marT="69035" marB="69035" anchor="ctr">
                    <a:lnL>
                      <a:noFill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全局批次负载均衡损失（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Global-Batch Load Balancing Loss），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无共享专家设计</a:t>
                      </a:r>
                    </a:p>
                  </a:txBody>
                  <a:tcPr marL="92046" marR="92046" marT="69035" marB="690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动态路由偏置项，无需辅助损失函数实现专家负载均衡，降低训练复杂度</a:t>
                      </a:r>
                    </a:p>
                  </a:txBody>
                  <a:tcPr marL="92046" marR="92046" marT="69035" marB="690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2846"/>
                  </a:ext>
                </a:extLst>
              </a:tr>
              <a:tr h="1204521"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​​位置编码​​</a:t>
                      </a:r>
                    </a:p>
                  </a:txBody>
                  <a:tcPr marL="92046" marR="92046" marT="69035" marB="69035" anchor="ctr">
                    <a:lnL>
                      <a:noFill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动态调整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RoPE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频率，支持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YARN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和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Dual Chunk Attention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扩展至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128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K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上下文</a:t>
                      </a:r>
                    </a:p>
                  </a:txBody>
                  <a:tcPr marL="92046" marR="92046" marT="69035" marB="690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固定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RoPE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扩展策略，结合 </a:t>
                      </a:r>
                      <a:r>
                        <a:rPr lang="en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MLA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j-ea"/>
                          <a:cs typeface="+mn-cs"/>
                        </a:rPr>
                        <a:t> 优化长序列处理效率</a:t>
                      </a:r>
                    </a:p>
                  </a:txBody>
                  <a:tcPr marL="92046" marR="92046" marT="69035" marB="690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4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14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+mj-ea"/>
                <a:ea typeface="+mj-ea"/>
              </a:rPr>
              <a:t>总结与思考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视频目录大纲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4BD91-41DD-597C-E821-DC29FCA081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Token</a:t>
            </a:r>
            <a:r>
              <a:rPr lang="zh-CN" altLang="en-US" dirty="0"/>
              <a:t> 与单词关系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 的切分方式</a:t>
            </a:r>
            <a:endParaRPr lang="en-US" altLang="zh-CN" dirty="0"/>
          </a:p>
          <a:p>
            <a:r>
              <a:rPr lang="en-US" altLang="zh-CN" dirty="0"/>
              <a:t> Tokenizer</a:t>
            </a:r>
            <a:r>
              <a:rPr lang="zh-CN" altLang="en-US" dirty="0"/>
              <a:t> 实践</a:t>
            </a:r>
            <a:endParaRPr lang="en-US" altLang="zh-CN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总结与建议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​​优先调优顺序​​：层数 → 头数 → 隐藏层 → 初始化 → 正则化</a:t>
            </a:r>
          </a:p>
          <a:p>
            <a:r>
              <a:rPr lang="zh-CN" altLang="en-US" dirty="0"/>
              <a:t>​​避坑指南​​：避免层数</a:t>
            </a:r>
            <a:r>
              <a:rPr lang="en-US" altLang="zh-CN" dirty="0"/>
              <a:t>/</a:t>
            </a:r>
            <a:r>
              <a:rPr lang="zh-CN" altLang="en-US" dirty="0"/>
              <a:t>头数盲目堆砌，需通过验证集性能监控动态调整。</a:t>
            </a:r>
          </a:p>
          <a:p>
            <a:endParaRPr lang="zh-CN" altLang="en-US" dirty="0"/>
          </a:p>
        </p:txBody>
      </p:sp>
      <p:pic>
        <p:nvPicPr>
          <p:cNvPr id="1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004F2885-36E8-B539-D06A-3E91B56D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https://www.youtube.com/watch?v=sOPDGQjFcuM&amp;t=1s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https://arxiv.org/abs/2308.00951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https://arxiv.org/abs/2106.05974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https://zhuanlan.zhihu.com/p/652536107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6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b="1" i="0" dirty="0">
                <a:effectLst/>
                <a:latin typeface="+mj-ea"/>
                <a:ea typeface="+mj-ea"/>
              </a:rPr>
              <a:t>Q/K/V</a:t>
            </a:r>
            <a:r>
              <a:rPr lang="zh-CN" altLang="en-US" b="1" i="0" dirty="0">
                <a:effectLst/>
                <a:latin typeface="+mj-ea"/>
                <a:ea typeface="+mj-ea"/>
              </a:rPr>
              <a:t>维度与</a:t>
            </a:r>
            <a:endParaRPr lang="en-US" altLang="zh-CN" b="1" i="0" dirty="0">
              <a:effectLst/>
              <a:latin typeface="+mj-ea"/>
              <a:ea typeface="+mj-ea"/>
            </a:endParaRPr>
          </a:p>
          <a:p>
            <a:r>
              <a:rPr lang="zh-CN" altLang="en-US" b="1" i="0" dirty="0">
                <a:effectLst/>
                <a:latin typeface="+mj-ea"/>
                <a:ea typeface="+mj-ea"/>
              </a:rPr>
              <a:t>头数配置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A09B68-31CE-C189-DE32-1671D6C5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​​注意力头数（</a:t>
            </a:r>
            <a:r>
              <a:rPr lang="en" altLang="zh-CN" dirty="0"/>
              <a:t>Head Num</a:t>
            </a:r>
            <a:r>
              <a:rPr lang="zh-CN" altLang="en" dirty="0"/>
              <a:t>）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C8A-9DB0-7949-4BFA-28F08C29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与隐层维度（</a:t>
            </a:r>
            <a:r>
              <a:rPr lang="en" altLang="zh-CN" dirty="0" err="1"/>
              <a:t>hidden_size</a:t>
            </a:r>
            <a:r>
              <a:rPr lang="zh-CN" altLang="en" dirty="0"/>
              <a:t>）</a:t>
            </a:r>
            <a:r>
              <a:rPr lang="zh-CN" altLang="en-US" dirty="0"/>
              <a:t>成比例，单头维度为 </a:t>
            </a:r>
            <a:r>
              <a:rPr lang="en" altLang="zh-CN" dirty="0" err="1"/>
              <a:t>hidden_size</a:t>
            </a:r>
            <a:r>
              <a:rPr lang="en" altLang="zh-CN" dirty="0"/>
              <a:t> / </a:t>
            </a:r>
            <a:r>
              <a:rPr lang="en" altLang="zh-CN" dirty="0" err="1"/>
              <a:t>num_heads</a:t>
            </a:r>
            <a:endParaRPr lang="en" altLang="zh-CN" dirty="0"/>
          </a:p>
          <a:p>
            <a:pPr lvl="1"/>
            <a:r>
              <a:rPr lang="en" altLang="zh-CN" dirty="0"/>
              <a:t>​​Qwen2-7B​​</a:t>
            </a:r>
            <a:r>
              <a:rPr lang="zh-CN" altLang="en" dirty="0"/>
              <a:t>：</a:t>
            </a:r>
            <a:r>
              <a:rPr lang="zh-CN" altLang="en-US" dirty="0"/>
              <a:t>隐层维度 </a:t>
            </a:r>
            <a:r>
              <a:rPr lang="en-US" altLang="zh-CN" dirty="0"/>
              <a:t>3584</a:t>
            </a:r>
            <a:r>
              <a:rPr lang="zh-CN" altLang="en-US" dirty="0"/>
              <a:t>，头数 </a:t>
            </a:r>
            <a:r>
              <a:rPr lang="en-US" altLang="zh-CN" dirty="0"/>
              <a:t>28</a:t>
            </a:r>
            <a:r>
              <a:rPr lang="zh-CN" altLang="en-US" dirty="0"/>
              <a:t>，单头维度为 </a:t>
            </a:r>
            <a:r>
              <a:rPr lang="en-US" altLang="zh-CN" dirty="0"/>
              <a:t>3584/28=1289</a:t>
            </a:r>
            <a:endParaRPr lang="zh-CN" altLang="en-US" dirty="0"/>
          </a:p>
          <a:p>
            <a:pPr lvl="1"/>
            <a:r>
              <a:rPr lang="zh-CN" altLang="en-US" dirty="0"/>
              <a:t>​​</a:t>
            </a:r>
            <a:r>
              <a:rPr lang="en" altLang="zh-CN" dirty="0"/>
              <a:t>Llama3-8B​​</a:t>
            </a:r>
            <a:r>
              <a:rPr lang="zh-CN" altLang="en" dirty="0"/>
              <a:t>：</a:t>
            </a:r>
            <a:r>
              <a:rPr lang="zh-CN" altLang="en-US" dirty="0"/>
              <a:t>隐层维度 </a:t>
            </a:r>
            <a:r>
              <a:rPr lang="en-US" altLang="zh-CN" dirty="0"/>
              <a:t>4096</a:t>
            </a:r>
            <a:r>
              <a:rPr lang="zh-CN" altLang="en-US" dirty="0"/>
              <a:t>，头数 </a:t>
            </a:r>
            <a:r>
              <a:rPr lang="en-US" altLang="zh-CN" dirty="0"/>
              <a:t>32</a:t>
            </a:r>
            <a:r>
              <a:rPr lang="zh-CN" altLang="en-US" dirty="0"/>
              <a:t>，单头维度为 </a:t>
            </a:r>
            <a:r>
              <a:rPr lang="en-US" altLang="zh-CN" dirty="0"/>
              <a:t>4096/32=12810</a:t>
            </a:r>
          </a:p>
          <a:p>
            <a:endParaRPr lang="en-US" altLang="zh-CN" dirty="0"/>
          </a:p>
          <a:p>
            <a:r>
              <a:rPr lang="zh-CN" altLang="en-US" b="1" dirty="0"/>
              <a:t>原则​​：</a:t>
            </a:r>
            <a:r>
              <a:rPr lang="zh-CN" altLang="en-US" dirty="0"/>
              <a:t>保持单头维度在 </a:t>
            </a:r>
            <a:r>
              <a:rPr lang="en-US" altLang="zh-CN" dirty="0"/>
              <a:t>64-128</a:t>
            </a:r>
            <a:r>
              <a:rPr lang="zh-CN" altLang="en-US" dirty="0"/>
              <a:t> 之间，确保 </a:t>
            </a:r>
            <a:r>
              <a:rPr lang="en-US" altLang="zh-CN" dirty="0"/>
              <a:t>Transformer </a:t>
            </a:r>
            <a:r>
              <a:rPr lang="zh-CN" altLang="en-US" dirty="0"/>
              <a:t>架构特征捕捉能力与计算效率平衡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8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1B8F38-8053-50E7-E11E-071AF9AC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关键值头数（</a:t>
            </a:r>
            <a:r>
              <a:rPr lang="en" altLang="zh-CN" dirty="0"/>
              <a:t>Key-Value Heads</a:t>
            </a:r>
            <a:r>
              <a:rPr lang="zh-CN" altLang="en" dirty="0"/>
              <a:t>）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19BE9E8-A014-5F98-B352-450E08D0F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分组查询注意力（</a:t>
            </a:r>
            <a:r>
              <a:rPr lang="en" altLang="zh-CN" dirty="0"/>
              <a:t>GQA</a:t>
            </a:r>
            <a:r>
              <a:rPr lang="zh-CN" altLang="en" dirty="0"/>
              <a:t>）</a:t>
            </a:r>
            <a:r>
              <a:rPr lang="zh-CN" altLang="en-US" dirty="0"/>
              <a:t>中，</a:t>
            </a:r>
            <a:r>
              <a:rPr lang="en" altLang="zh-CN" dirty="0"/>
              <a:t>KV</a:t>
            </a:r>
            <a:r>
              <a:rPr lang="zh-CN" altLang="en-US" dirty="0"/>
              <a:t> 头数可减少以降低显存消耗：</a:t>
            </a:r>
          </a:p>
          <a:p>
            <a:pPr lvl="1"/>
            <a:r>
              <a:rPr lang="zh-CN" altLang="en-US" dirty="0"/>
              <a:t>​</a:t>
            </a:r>
            <a:r>
              <a:rPr lang="en" altLang="zh-CN" dirty="0"/>
              <a:t>Qwen2-7B​​</a:t>
            </a:r>
            <a:r>
              <a:rPr lang="zh-CN" altLang="en" dirty="0"/>
              <a:t>：</a:t>
            </a:r>
            <a:r>
              <a:rPr lang="zh-CN" altLang="en-US" dirty="0"/>
              <a:t>查询头</a:t>
            </a:r>
            <a:r>
              <a:rPr lang="en-US" altLang="zh-CN" dirty="0"/>
              <a:t>28</a:t>
            </a:r>
            <a:r>
              <a:rPr lang="zh-CN" altLang="en-US" dirty="0"/>
              <a:t>个，</a:t>
            </a:r>
            <a:r>
              <a:rPr lang="en" altLang="zh-CN" dirty="0"/>
              <a:t>KV</a:t>
            </a:r>
            <a:r>
              <a:rPr lang="zh-CN" altLang="en-US" dirty="0"/>
              <a:t>头</a:t>
            </a:r>
            <a:r>
              <a:rPr lang="en-US" altLang="zh-CN" dirty="0"/>
              <a:t>4</a:t>
            </a:r>
            <a:r>
              <a:rPr lang="zh-CN" altLang="en-US" dirty="0"/>
              <a:t>个，形成</a:t>
            </a:r>
            <a:r>
              <a:rPr lang="en-US" altLang="zh-CN" dirty="0"/>
              <a:t>7:1</a:t>
            </a:r>
            <a:r>
              <a:rPr lang="zh-CN" altLang="en-US" dirty="0"/>
              <a:t>的分组比例</a:t>
            </a:r>
          </a:p>
          <a:p>
            <a:pPr lvl="1"/>
            <a:r>
              <a:rPr lang="zh-CN" altLang="en-US" dirty="0"/>
              <a:t>​​</a:t>
            </a:r>
            <a:r>
              <a:rPr lang="en" altLang="zh-CN" dirty="0"/>
              <a:t>Llama3-8B​​</a:t>
            </a:r>
            <a:r>
              <a:rPr lang="zh-CN" altLang="en" dirty="0"/>
              <a:t>：</a:t>
            </a:r>
            <a:r>
              <a:rPr lang="zh-CN" altLang="en-US" dirty="0"/>
              <a:t>采用</a:t>
            </a:r>
            <a:r>
              <a:rPr lang="en" altLang="zh-CN" dirty="0"/>
              <a:t>GQA</a:t>
            </a:r>
            <a:r>
              <a:rPr lang="zh-CN" altLang="en" dirty="0"/>
              <a:t>，</a:t>
            </a:r>
            <a:r>
              <a:rPr lang="zh-CN" altLang="en-US" dirty="0"/>
              <a:t>查询头</a:t>
            </a:r>
            <a:r>
              <a:rPr lang="en-US" altLang="zh-CN" dirty="0"/>
              <a:t>32</a:t>
            </a:r>
            <a:r>
              <a:rPr lang="zh-CN" altLang="en-US" dirty="0"/>
              <a:t>个，</a:t>
            </a:r>
            <a:r>
              <a:rPr lang="en" altLang="zh-CN" dirty="0"/>
              <a:t>KV</a:t>
            </a:r>
            <a:r>
              <a:rPr lang="zh-CN" altLang="en-US" dirty="0"/>
              <a:t>头</a:t>
            </a:r>
            <a:r>
              <a:rPr lang="en-US" altLang="zh-CN" dirty="0"/>
              <a:t>8</a:t>
            </a:r>
            <a:r>
              <a:rPr lang="zh-CN" altLang="en-US" dirty="0"/>
              <a:t>个，分组共享</a:t>
            </a:r>
            <a:r>
              <a:rPr lang="en" altLang="zh-CN" dirty="0"/>
              <a:t>KV</a:t>
            </a:r>
            <a:r>
              <a:rPr lang="zh-CN" altLang="en-US" dirty="0"/>
              <a:t>矩阵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原则​​：</a:t>
            </a:r>
            <a:r>
              <a:rPr lang="en" altLang="zh-CN" dirty="0"/>
              <a:t>KV</a:t>
            </a:r>
            <a:r>
              <a:rPr lang="zh-CN" altLang="en-US" dirty="0"/>
              <a:t>头数通常为查询头的</a:t>
            </a:r>
            <a:r>
              <a:rPr lang="en-US" altLang="zh-CN" dirty="0"/>
              <a:t>1/4~1/8</a:t>
            </a:r>
            <a:r>
              <a:rPr lang="zh-CN" altLang="en-US" dirty="0"/>
              <a:t>，显存需求可减少</a:t>
            </a:r>
            <a:r>
              <a:rPr lang="en-US" altLang="zh-CN" dirty="0"/>
              <a:t>30%-50%</a:t>
            </a:r>
          </a:p>
          <a:p>
            <a:endParaRPr lang="zh-CN" altLang="en-US" dirty="0"/>
          </a:p>
        </p:txBody>
      </p:sp>
      <p:pic>
        <p:nvPicPr>
          <p:cNvPr id="1026" name="Picture 2" descr="Attention Variations — MQA vs GQA vs MHA vs MLA | by VerticalServe Blogs |  Medium">
            <a:extLst>
              <a:ext uri="{FF2B5EF4-FFF2-40B4-BE49-F238E27FC236}">
                <a16:creationId xmlns:a16="http://schemas.microsoft.com/office/drawing/2014/main" id="{63E8E4F7-19C9-02DB-A3F9-DFDB89C16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4"/>
          <a:stretch/>
        </p:blipFill>
        <p:spPr bwMode="auto">
          <a:xfrm>
            <a:off x="483476" y="1384054"/>
            <a:ext cx="11103687" cy="48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1B8F38-8053-50E7-E11E-071AF9AC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关键值头数（</a:t>
            </a:r>
            <a:r>
              <a:rPr lang="en" altLang="zh-CN" dirty="0"/>
              <a:t>Key-Value Heads</a:t>
            </a:r>
            <a:r>
              <a:rPr lang="zh-CN" altLang="en" dirty="0"/>
              <a:t>）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19BE9E8-A014-5F98-B352-450E08D0F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分组查询注意力（</a:t>
            </a:r>
            <a:r>
              <a:rPr lang="en" altLang="zh-CN" dirty="0"/>
              <a:t>GQA</a:t>
            </a:r>
            <a:r>
              <a:rPr lang="zh-CN" altLang="en" dirty="0"/>
              <a:t>）</a:t>
            </a:r>
            <a:r>
              <a:rPr lang="zh-CN" altLang="en-US" dirty="0"/>
              <a:t>中，</a:t>
            </a:r>
            <a:r>
              <a:rPr lang="en" altLang="zh-CN" dirty="0"/>
              <a:t>KV</a:t>
            </a:r>
            <a:r>
              <a:rPr lang="zh-CN" altLang="en-US" dirty="0"/>
              <a:t> 头数可减少以降低显存消耗：</a:t>
            </a:r>
          </a:p>
          <a:p>
            <a:pPr lvl="1"/>
            <a:r>
              <a:rPr lang="zh-CN" altLang="en-US" dirty="0"/>
              <a:t>​</a:t>
            </a:r>
            <a:r>
              <a:rPr lang="en" altLang="zh-CN" dirty="0"/>
              <a:t>Qwen2-7B​​</a:t>
            </a:r>
            <a:r>
              <a:rPr lang="zh-CN" altLang="en" dirty="0"/>
              <a:t>：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，形成 </a:t>
            </a:r>
            <a:r>
              <a:rPr lang="en-US" altLang="zh-CN" dirty="0"/>
              <a:t>7:1</a:t>
            </a:r>
            <a:r>
              <a:rPr lang="zh-CN" altLang="en-US" dirty="0"/>
              <a:t> 分组比例</a:t>
            </a:r>
          </a:p>
          <a:p>
            <a:pPr lvl="1"/>
            <a:r>
              <a:rPr lang="zh-CN" altLang="en-US" dirty="0"/>
              <a:t>​​</a:t>
            </a:r>
            <a:r>
              <a:rPr lang="en" altLang="zh-CN" dirty="0"/>
              <a:t>Llama3-8B​​</a:t>
            </a:r>
            <a:r>
              <a:rPr lang="zh-CN" altLang="en" dirty="0"/>
              <a:t>：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" altLang="zh-CN" dirty="0"/>
              <a:t> Key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，形成 </a:t>
            </a:r>
            <a:r>
              <a:rPr lang="en-US" altLang="zh-CN" dirty="0"/>
              <a:t>4:1</a:t>
            </a:r>
            <a:r>
              <a:rPr lang="zh-CN" altLang="en-US" dirty="0"/>
              <a:t> 分组比例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原则​​：</a:t>
            </a:r>
            <a:r>
              <a:rPr lang="en" altLang="zh-CN" dirty="0"/>
              <a:t> Key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r>
              <a:rPr lang="zh-CN" altLang="en-US" dirty="0"/>
              <a:t> 通常为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1/4~1/8</a:t>
            </a:r>
            <a:r>
              <a:rPr lang="zh-CN" altLang="en-US" dirty="0"/>
              <a:t>，显存需求可减少 </a:t>
            </a:r>
            <a:r>
              <a:rPr lang="en-US" altLang="zh-CN" dirty="0"/>
              <a:t>30%-50%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783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408608-0C92-15AA-C163-8B3501B3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参数配置比例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980507-FA31-38D5-126B-31A8B71D6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头数与维度的平衡 ：</a:t>
            </a:r>
            <a:endParaRPr lang="en-US" altLang="zh-CN" b="1" dirty="0"/>
          </a:p>
          <a:p>
            <a:pPr lvl="1"/>
            <a:r>
              <a:rPr lang="zh-CN" altLang="en-US" dirty="0"/>
              <a:t>增加 </a:t>
            </a:r>
            <a:r>
              <a:rPr lang="en-US" altLang="zh-CN" dirty="0"/>
              <a:t>head</a:t>
            </a:r>
            <a:r>
              <a:rPr lang="zh-CN" altLang="en-US" dirty="0"/>
              <a:t> 可提升模型并行计算能力，但需降低 </a:t>
            </a:r>
            <a:r>
              <a:rPr lang="en" altLang="zh-CN" dirty="0" err="1"/>
              <a:t>head_dim</a:t>
            </a:r>
            <a:r>
              <a:rPr lang="zh-CN" altLang="en-US" dirty="0"/>
              <a:t> 以控制显存占用（</a:t>
            </a:r>
            <a:r>
              <a:rPr lang="en-US" altLang="zh-CN" dirty="0"/>
              <a:t>64~128</a:t>
            </a:r>
            <a:r>
              <a:rPr lang="zh-CN" altLang="en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若 </a:t>
            </a:r>
            <a:r>
              <a:rPr lang="en" altLang="zh-CN" dirty="0" err="1"/>
              <a:t>head_dim</a:t>
            </a:r>
            <a:r>
              <a:rPr lang="zh-CN" altLang="en-US" dirty="0"/>
              <a:t> 过小（</a:t>
            </a:r>
            <a:r>
              <a:rPr lang="en-US" altLang="zh-CN" dirty="0"/>
              <a:t>&lt;64</a:t>
            </a:r>
            <a:r>
              <a:rPr lang="zh-CN" altLang="en-US" dirty="0"/>
              <a:t>），可能导致模型表达能力不足。</a:t>
            </a:r>
          </a:p>
          <a:p>
            <a:r>
              <a:rPr lang="zh-CN" altLang="en-US" b="1" dirty="0"/>
              <a:t>层数扩展 ：</a:t>
            </a:r>
            <a:endParaRPr lang="en-US" altLang="zh-CN" b="1" dirty="0"/>
          </a:p>
          <a:p>
            <a:pPr lvl="1"/>
            <a:r>
              <a:rPr lang="zh-CN" altLang="en-US" dirty="0"/>
              <a:t>堆叠层数每增加一倍（</a:t>
            </a:r>
            <a:r>
              <a:rPr lang="en-US" altLang="zh-CN" dirty="0"/>
              <a:t>32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64</a:t>
            </a:r>
            <a:r>
              <a:rPr lang="zh-CN" altLang="en-US" dirty="0"/>
              <a:t>），模型参数量和计算量显著上升。</a:t>
            </a:r>
            <a:endParaRPr lang="en-US" altLang="zh-CN" dirty="0"/>
          </a:p>
          <a:p>
            <a:pPr lvl="1"/>
            <a:r>
              <a:rPr lang="zh-CN" altLang="en-US" dirty="0"/>
              <a:t>需配合更大的训练数据量（</a:t>
            </a:r>
            <a:r>
              <a:rPr lang="en-US" altLang="zh-CN" dirty="0"/>
              <a:t>~1.4</a:t>
            </a:r>
            <a:r>
              <a:rPr lang="en" altLang="zh-CN" dirty="0"/>
              <a:t>T tokens</a:t>
            </a:r>
            <a:r>
              <a:rPr lang="zh-CN" altLang="en" dirty="0"/>
              <a:t>）</a:t>
            </a:r>
            <a:r>
              <a:rPr lang="zh-CN" altLang="en-US" dirty="0"/>
              <a:t>。</a:t>
            </a:r>
            <a:endParaRPr lang="zh-CN" altLang="en" dirty="0"/>
          </a:p>
        </p:txBody>
      </p:sp>
    </p:spTree>
    <p:extLst>
      <p:ext uri="{BB962C8B-B14F-4D97-AF65-F5344CB8AC3E}">
        <p14:creationId xmlns:p14="http://schemas.microsoft.com/office/powerpoint/2010/main" val="112644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+mj-ea"/>
                <a:ea typeface="+mj-ea"/>
              </a:rPr>
              <a:t>模型参数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50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29811F6-21AD-4C35-3242-4B4AFBFE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Qwen3-0.6B</a:t>
            </a:r>
            <a:r>
              <a:rPr lang="en-US" altLang="zh-CN" dirty="0"/>
              <a:t>/1.7</a:t>
            </a:r>
            <a:r>
              <a:rPr lang="en" altLang="zh-CN" dirty="0"/>
              <a:t>B</a:t>
            </a:r>
            <a:r>
              <a:rPr lang="en-US" altLang="zh-CN" dirty="0"/>
              <a:t>/4</a:t>
            </a:r>
            <a:r>
              <a:rPr lang="en" altLang="zh-CN" dirty="0"/>
              <a:t>B</a:t>
            </a:r>
            <a:r>
              <a:rPr lang="en-US" altLang="zh-CN" dirty="0"/>
              <a:t>/8</a:t>
            </a:r>
            <a:r>
              <a:rPr lang="en" altLang="zh-CN" dirty="0"/>
              <a:t>B</a:t>
            </a:r>
            <a:r>
              <a:rPr lang="en-US" altLang="zh-CN" dirty="0"/>
              <a:t>/14</a:t>
            </a:r>
            <a:r>
              <a:rPr lang="en" altLang="zh-CN" dirty="0"/>
              <a:t>B</a:t>
            </a:r>
            <a:r>
              <a:rPr lang="en-US" altLang="zh-CN" dirty="0"/>
              <a:t>/32B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7F73E159-F44D-A8FE-3BB7-B0C94734C2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1874893"/>
              </p:ext>
            </p:extLst>
          </p:nvPr>
        </p:nvGraphicFramePr>
        <p:xfrm>
          <a:off x="623888" y="1246188"/>
          <a:ext cx="10963213" cy="5089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993">
                  <a:extLst>
                    <a:ext uri="{9D8B030D-6E8A-4147-A177-3AD203B41FA5}">
                      <a16:colId xmlns:a16="http://schemas.microsoft.com/office/drawing/2014/main" val="2039186419"/>
                    </a:ext>
                  </a:extLst>
                </a:gridCol>
                <a:gridCol w="791110">
                  <a:extLst>
                    <a:ext uri="{9D8B030D-6E8A-4147-A177-3AD203B41FA5}">
                      <a16:colId xmlns:a16="http://schemas.microsoft.com/office/drawing/2014/main" val="2400546772"/>
                    </a:ext>
                  </a:extLst>
                </a:gridCol>
                <a:gridCol w="791110">
                  <a:extLst>
                    <a:ext uri="{9D8B030D-6E8A-4147-A177-3AD203B41FA5}">
                      <a16:colId xmlns:a16="http://schemas.microsoft.com/office/drawing/2014/main" val="1243499183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870095672"/>
                    </a:ext>
                  </a:extLst>
                </a:gridCol>
                <a:gridCol w="1160980">
                  <a:extLst>
                    <a:ext uri="{9D8B030D-6E8A-4147-A177-3AD203B41FA5}">
                      <a16:colId xmlns:a16="http://schemas.microsoft.com/office/drawing/2014/main" val="2610023988"/>
                    </a:ext>
                  </a:extLst>
                </a:gridCol>
                <a:gridCol w="1202076">
                  <a:extLst>
                    <a:ext uri="{9D8B030D-6E8A-4147-A177-3AD203B41FA5}">
                      <a16:colId xmlns:a16="http://schemas.microsoft.com/office/drawing/2014/main" val="3045861945"/>
                    </a:ext>
                  </a:extLst>
                </a:gridCol>
                <a:gridCol w="1160980">
                  <a:extLst>
                    <a:ext uri="{9D8B030D-6E8A-4147-A177-3AD203B41FA5}">
                      <a16:colId xmlns:a16="http://schemas.microsoft.com/office/drawing/2014/main" val="2760468024"/>
                    </a:ext>
                  </a:extLst>
                </a:gridCol>
                <a:gridCol w="1160980">
                  <a:extLst>
                    <a:ext uri="{9D8B030D-6E8A-4147-A177-3AD203B41FA5}">
                      <a16:colId xmlns:a16="http://schemas.microsoft.com/office/drawing/2014/main" val="1968310134"/>
                    </a:ext>
                  </a:extLst>
                </a:gridCol>
                <a:gridCol w="1068512">
                  <a:extLst>
                    <a:ext uri="{9D8B030D-6E8A-4147-A177-3AD203B41FA5}">
                      <a16:colId xmlns:a16="http://schemas.microsoft.com/office/drawing/2014/main" val="10837786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152609250"/>
                    </a:ext>
                  </a:extLst>
                </a:gridCol>
                <a:gridCol w="830058">
                  <a:extLst>
                    <a:ext uri="{9D8B030D-6E8A-4147-A177-3AD203B41FA5}">
                      <a16:colId xmlns:a16="http://schemas.microsoft.com/office/drawing/2014/main" val="3803652946"/>
                    </a:ext>
                  </a:extLst>
                </a:gridCol>
              </a:tblGrid>
              <a:tr h="851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Lexend" pitchFamily="2" charset="0"/>
                        </a:rPr>
                        <a:t>Model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head</a:t>
                      </a:r>
                      <a:endParaRPr lang="en-US" altLang="zh-CN" sz="1200" b="0" i="0" kern="1200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dim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hidden</a:t>
                      </a:r>
                      <a:endParaRPr lang="en-US" altLang="zh-CN" sz="1200" b="0" i="0" kern="1200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act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hidden</a:t>
                      </a:r>
                    </a:p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size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intermediate</a:t>
                      </a:r>
                    </a:p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size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position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embeddings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window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layers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attention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heads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hidden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layers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num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i="0" kern="1200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kv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heads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vocab</a:t>
                      </a:r>
                      <a:r>
                        <a:rPr lang="zh-CN" altLang="en-US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200" b="0" i="0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size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197715"/>
                  </a:ext>
                </a:extLst>
              </a:tr>
              <a:tr h="70626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Qwen3-0.6B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silu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1024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3072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40960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151936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97146"/>
                  </a:ext>
                </a:extLst>
              </a:tr>
              <a:tr h="70626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Qwen3-1.7B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silu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2048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6144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40960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151936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063073"/>
                  </a:ext>
                </a:extLst>
              </a:tr>
              <a:tr h="706267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Qwen3-4B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silu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2560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9728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40960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151936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073369"/>
                  </a:ext>
                </a:extLst>
              </a:tr>
              <a:tr h="70626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Qwen3-8B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silu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12288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40960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151936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48407"/>
                  </a:ext>
                </a:extLst>
              </a:tr>
              <a:tr h="70626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Qwen3-14B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silu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5120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17408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40960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151936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16734"/>
                  </a:ext>
                </a:extLst>
              </a:tr>
              <a:tr h="70626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rgbClr val="1D1D1A"/>
                          </a:solidFill>
                          <a:latin typeface="Lexend" pitchFamily="2" charset="0"/>
                        </a:rPr>
                        <a:t>Qwen3-32B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silu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5120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25600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40960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151936</a:t>
                      </a:r>
                      <a:endParaRPr lang="zh-CN" altLang="en-US" sz="1200" dirty="0">
                        <a:solidFill>
                          <a:srgbClr val="1D1D1A"/>
                        </a:solidFill>
                        <a:latin typeface="Lexen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68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5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32256</TotalTime>
  <Words>1030</Words>
  <Application>Microsoft Macintosh PowerPoint</Application>
  <PresentationFormat>自定义</PresentationFormat>
  <Paragraphs>247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​​注意力头数（Head Num）</vt:lpstr>
      <vt:lpstr>关键值头数（Key-Value Heads）</vt:lpstr>
      <vt:lpstr>关键值头数（Key-Value Heads）</vt:lpstr>
      <vt:lpstr>参数配置比例</vt:lpstr>
      <vt:lpstr>PowerPoint 演示文稿</vt:lpstr>
      <vt:lpstr>Qwen3-0.6B/1.7B/4B/8B/14B/32B</vt:lpstr>
      <vt:lpstr>Qwen3-30B-A3B/Qwen3-235B-A22B</vt:lpstr>
      <vt:lpstr>多头注意力（MHA）相关参数</vt:lpstr>
      <vt:lpstr>FNN 中间层维度</vt:lpstr>
      <vt:lpstr>模型深度</vt:lpstr>
      <vt:lpstr>PowerPoint 演示文稿</vt:lpstr>
      <vt:lpstr>Qwen3 Dense</vt:lpstr>
      <vt:lpstr>DeepSeek</vt:lpstr>
      <vt:lpstr>Qwen3 MoE</vt:lpstr>
      <vt:lpstr>Qwen3 vs DeepSeekV3</vt:lpstr>
      <vt:lpstr>PowerPoint 演示文稿</vt:lpstr>
      <vt:lpstr>总结与建议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10383</cp:revision>
  <cp:lastPrinted>2023-09-08T09:14:01Z</cp:lastPrinted>
  <dcterms:created xsi:type="dcterms:W3CDTF">2020-08-28T08:44:19Z</dcterms:created>
  <dcterms:modified xsi:type="dcterms:W3CDTF">2025-05-21T23:19:19Z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