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20"/>
  </p:notesMasterIdLst>
  <p:handoutMasterIdLst>
    <p:handoutMasterId r:id="rId21"/>
  </p:handoutMasterIdLst>
  <p:sldIdLst>
    <p:sldId id="603" r:id="rId6"/>
    <p:sldId id="2417" r:id="rId7"/>
    <p:sldId id="259" r:id="rId8"/>
    <p:sldId id="2427" r:id="rId9"/>
    <p:sldId id="2431" r:id="rId10"/>
    <p:sldId id="2440" r:id="rId11"/>
    <p:sldId id="2448" r:id="rId12"/>
    <p:sldId id="2445" r:id="rId13"/>
    <p:sldId id="2449" r:id="rId14"/>
    <p:sldId id="2444" r:id="rId15"/>
    <p:sldId id="2450" r:id="rId16"/>
    <p:sldId id="2451" r:id="rId17"/>
    <p:sldId id="2452" r:id="rId18"/>
    <p:sldId id="2428" r:id="rId19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BA36"/>
    <a:srgbClr val="1D1D1A"/>
    <a:srgbClr val="595757"/>
    <a:srgbClr val="221815"/>
    <a:srgbClr val="91A2BF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32" autoAdjust="0"/>
    <p:restoredTop sz="96291" autoAdjust="0"/>
  </p:normalViewPr>
  <p:slideViewPr>
    <p:cSldViewPr snapToGrid="0" snapToObjects="1">
      <p:cViewPr varScale="1">
        <p:scale>
          <a:sx n="124" d="100"/>
          <a:sy n="124" d="100"/>
        </p:scale>
        <p:origin x="208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2/19/25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2/19/25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378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9659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2537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8858BE-DB75-9276-AE60-B70AA2DDC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0994"/>
            <a:ext cx="12227896" cy="68789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369910" y="5728816"/>
            <a:ext cx="2144987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solidFill>
                  <a:schemeClr val="tx1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800" dirty="0">
              <a:solidFill>
                <a:schemeClr val="tx1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6510" y="5888148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328773" y="3018090"/>
            <a:ext cx="11073500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8800" dirty="0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DeepSeek</a:t>
            </a:r>
            <a:r>
              <a:rPr lang="zh-CN" altLang="en-US" sz="8800" dirty="0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 </a:t>
            </a:r>
            <a:r>
              <a:rPr lang="en" altLang="zh-CN" sz="8800" dirty="0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NSA</a:t>
            </a:r>
            <a:endParaRPr lang="en-US" altLang="zh-CN" sz="8800" dirty="0">
              <a:solidFill>
                <a:schemeClr val="tx2"/>
              </a:solidFill>
              <a:latin typeface="Futura-Medium" panose="020B0602020204020303" pitchFamily="34" charset="-79"/>
              <a:cs typeface="Futura-Medium" panose="020B0602020204020303" pitchFamily="34" charset="-79"/>
            </a:endParaRPr>
          </a:p>
          <a:p>
            <a:pPr marL="50800" algn="ctr">
              <a:buClr>
                <a:srgbClr val="C00000"/>
              </a:buClr>
            </a:pPr>
            <a:r>
              <a:rPr lang="zh-CN" altLang="en-US" sz="8800" dirty="0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深度解读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AB6778A-F622-1395-402A-791E061DE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35" y="850876"/>
            <a:ext cx="11489087" cy="551910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4F4BC35-2A09-21A3-5B3B-4FA1A741DB69}"/>
              </a:ext>
            </a:extLst>
          </p:cNvPr>
          <p:cNvSpPr/>
          <p:nvPr/>
        </p:nvSpPr>
        <p:spPr>
          <a:xfrm>
            <a:off x="3780890" y="850876"/>
            <a:ext cx="7695343" cy="1029295"/>
          </a:xfrm>
          <a:custGeom>
            <a:avLst/>
            <a:gdLst>
              <a:gd name="connsiteX0" fmla="*/ 0 w 7695343"/>
              <a:gd name="connsiteY0" fmla="*/ 0 h 1029295"/>
              <a:gd name="connsiteX1" fmla="*/ 7695343 w 7695343"/>
              <a:gd name="connsiteY1" fmla="*/ 0 h 1029295"/>
              <a:gd name="connsiteX2" fmla="*/ 7695343 w 7695343"/>
              <a:gd name="connsiteY2" fmla="*/ 1029295 h 1029295"/>
              <a:gd name="connsiteX3" fmla="*/ 0 w 7695343"/>
              <a:gd name="connsiteY3" fmla="*/ 1029295 h 1029295"/>
              <a:gd name="connsiteX4" fmla="*/ 0 w 7695343"/>
              <a:gd name="connsiteY4" fmla="*/ 0 h 1029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5343" h="1029295" fill="none" extrusionOk="0">
                <a:moveTo>
                  <a:pt x="0" y="0"/>
                </a:moveTo>
                <a:cubicBezTo>
                  <a:pt x="3787675" y="-49533"/>
                  <a:pt x="5689194" y="-14809"/>
                  <a:pt x="7695343" y="0"/>
                </a:cubicBezTo>
                <a:cubicBezTo>
                  <a:pt x="7632997" y="430933"/>
                  <a:pt x="7774334" y="581284"/>
                  <a:pt x="7695343" y="1029295"/>
                </a:cubicBezTo>
                <a:cubicBezTo>
                  <a:pt x="4437384" y="981064"/>
                  <a:pt x="2045506" y="1113750"/>
                  <a:pt x="0" y="1029295"/>
                </a:cubicBezTo>
                <a:cubicBezTo>
                  <a:pt x="-22232" y="634434"/>
                  <a:pt x="35328" y="391620"/>
                  <a:pt x="0" y="0"/>
                </a:cubicBezTo>
                <a:close/>
              </a:path>
              <a:path w="7695343" h="1029295" stroke="0" extrusionOk="0">
                <a:moveTo>
                  <a:pt x="0" y="0"/>
                </a:moveTo>
                <a:cubicBezTo>
                  <a:pt x="1424963" y="118645"/>
                  <a:pt x="5210522" y="116012"/>
                  <a:pt x="7695343" y="0"/>
                </a:cubicBezTo>
                <a:cubicBezTo>
                  <a:pt x="7676292" y="272474"/>
                  <a:pt x="7731504" y="674685"/>
                  <a:pt x="7695343" y="1029295"/>
                </a:cubicBezTo>
                <a:cubicBezTo>
                  <a:pt x="4974003" y="1163895"/>
                  <a:pt x="995547" y="872099"/>
                  <a:pt x="0" y="1029295"/>
                </a:cubicBezTo>
                <a:cubicBezTo>
                  <a:pt x="36610" y="907518"/>
                  <a:pt x="59556" y="127959"/>
                  <a:pt x="0" y="0"/>
                </a:cubicBezTo>
                <a:close/>
              </a:path>
            </a:pathLst>
          </a:custGeom>
          <a:solidFill>
            <a:srgbClr val="66BA36">
              <a:alpha val="9804"/>
            </a:srgbClr>
          </a:solidFill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2007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AB6778A-F622-1395-402A-791E061DE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35" y="850876"/>
            <a:ext cx="11489087" cy="551910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4F4BC35-2A09-21A3-5B3B-4FA1A741DB69}"/>
              </a:ext>
            </a:extLst>
          </p:cNvPr>
          <p:cNvSpPr/>
          <p:nvPr/>
        </p:nvSpPr>
        <p:spPr>
          <a:xfrm>
            <a:off x="3729519" y="1837195"/>
            <a:ext cx="7695343" cy="1337520"/>
          </a:xfrm>
          <a:custGeom>
            <a:avLst/>
            <a:gdLst>
              <a:gd name="connsiteX0" fmla="*/ 0 w 7695343"/>
              <a:gd name="connsiteY0" fmla="*/ 0 h 1337520"/>
              <a:gd name="connsiteX1" fmla="*/ 7695343 w 7695343"/>
              <a:gd name="connsiteY1" fmla="*/ 0 h 1337520"/>
              <a:gd name="connsiteX2" fmla="*/ 7695343 w 7695343"/>
              <a:gd name="connsiteY2" fmla="*/ 1337520 h 1337520"/>
              <a:gd name="connsiteX3" fmla="*/ 0 w 7695343"/>
              <a:gd name="connsiteY3" fmla="*/ 1337520 h 1337520"/>
              <a:gd name="connsiteX4" fmla="*/ 0 w 7695343"/>
              <a:gd name="connsiteY4" fmla="*/ 0 h 133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5343" h="1337520" fill="none" extrusionOk="0">
                <a:moveTo>
                  <a:pt x="0" y="0"/>
                </a:moveTo>
                <a:cubicBezTo>
                  <a:pt x="3787675" y="-49533"/>
                  <a:pt x="5689194" y="-14809"/>
                  <a:pt x="7695343" y="0"/>
                </a:cubicBezTo>
                <a:cubicBezTo>
                  <a:pt x="7787872" y="567823"/>
                  <a:pt x="7798959" y="866580"/>
                  <a:pt x="7695343" y="1337520"/>
                </a:cubicBezTo>
                <a:cubicBezTo>
                  <a:pt x="4437384" y="1289289"/>
                  <a:pt x="2045506" y="1421975"/>
                  <a:pt x="0" y="1337520"/>
                </a:cubicBezTo>
                <a:cubicBezTo>
                  <a:pt x="-108211" y="729397"/>
                  <a:pt x="104190" y="517625"/>
                  <a:pt x="0" y="0"/>
                </a:cubicBezTo>
                <a:close/>
              </a:path>
              <a:path w="7695343" h="1337520" stroke="0" extrusionOk="0">
                <a:moveTo>
                  <a:pt x="0" y="0"/>
                </a:moveTo>
                <a:cubicBezTo>
                  <a:pt x="1424963" y="118645"/>
                  <a:pt x="5210522" y="116012"/>
                  <a:pt x="7695343" y="0"/>
                </a:cubicBezTo>
                <a:cubicBezTo>
                  <a:pt x="7635198" y="522403"/>
                  <a:pt x="7646623" y="1108465"/>
                  <a:pt x="7695343" y="1337520"/>
                </a:cubicBezTo>
                <a:cubicBezTo>
                  <a:pt x="4974003" y="1472120"/>
                  <a:pt x="995547" y="1180324"/>
                  <a:pt x="0" y="1337520"/>
                </a:cubicBezTo>
                <a:cubicBezTo>
                  <a:pt x="-23722" y="949914"/>
                  <a:pt x="-19628" y="255843"/>
                  <a:pt x="0" y="0"/>
                </a:cubicBezTo>
                <a:close/>
              </a:path>
            </a:pathLst>
          </a:custGeom>
          <a:solidFill>
            <a:srgbClr val="66BA36">
              <a:alpha val="9804"/>
            </a:srgbClr>
          </a:solidFill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527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AB6778A-F622-1395-402A-791E061DE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35" y="850876"/>
            <a:ext cx="11489087" cy="551910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4F4BC35-2A09-21A3-5B3B-4FA1A741DB69}"/>
              </a:ext>
            </a:extLst>
          </p:cNvPr>
          <p:cNvSpPr/>
          <p:nvPr/>
        </p:nvSpPr>
        <p:spPr>
          <a:xfrm>
            <a:off x="3770616" y="3157424"/>
            <a:ext cx="8115012" cy="1424850"/>
          </a:xfrm>
          <a:custGeom>
            <a:avLst/>
            <a:gdLst>
              <a:gd name="connsiteX0" fmla="*/ 0 w 8115012"/>
              <a:gd name="connsiteY0" fmla="*/ 0 h 1424850"/>
              <a:gd name="connsiteX1" fmla="*/ 8115012 w 8115012"/>
              <a:gd name="connsiteY1" fmla="*/ 0 h 1424850"/>
              <a:gd name="connsiteX2" fmla="*/ 8115012 w 8115012"/>
              <a:gd name="connsiteY2" fmla="*/ 1424850 h 1424850"/>
              <a:gd name="connsiteX3" fmla="*/ 0 w 8115012"/>
              <a:gd name="connsiteY3" fmla="*/ 1424850 h 1424850"/>
              <a:gd name="connsiteX4" fmla="*/ 0 w 8115012"/>
              <a:gd name="connsiteY4" fmla="*/ 0 h 142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5012" h="1424850" fill="none" extrusionOk="0">
                <a:moveTo>
                  <a:pt x="0" y="0"/>
                </a:moveTo>
                <a:cubicBezTo>
                  <a:pt x="2287761" y="-49533"/>
                  <a:pt x="7217684" y="-14809"/>
                  <a:pt x="8115012" y="0"/>
                </a:cubicBezTo>
                <a:cubicBezTo>
                  <a:pt x="8107596" y="498697"/>
                  <a:pt x="8220111" y="768385"/>
                  <a:pt x="8115012" y="1424850"/>
                </a:cubicBezTo>
                <a:cubicBezTo>
                  <a:pt x="6691005" y="1376619"/>
                  <a:pt x="2133815" y="1509305"/>
                  <a:pt x="0" y="1424850"/>
                </a:cubicBezTo>
                <a:cubicBezTo>
                  <a:pt x="18374" y="958956"/>
                  <a:pt x="-17416" y="644643"/>
                  <a:pt x="0" y="0"/>
                </a:cubicBezTo>
                <a:close/>
              </a:path>
              <a:path w="8115012" h="1424850" stroke="0" extrusionOk="0">
                <a:moveTo>
                  <a:pt x="0" y="0"/>
                </a:moveTo>
                <a:cubicBezTo>
                  <a:pt x="1247631" y="118645"/>
                  <a:pt x="5994054" y="116012"/>
                  <a:pt x="8115012" y="0"/>
                </a:cubicBezTo>
                <a:cubicBezTo>
                  <a:pt x="8150531" y="262053"/>
                  <a:pt x="8017290" y="787312"/>
                  <a:pt x="8115012" y="1424850"/>
                </a:cubicBezTo>
                <a:cubicBezTo>
                  <a:pt x="7066543" y="1559450"/>
                  <a:pt x="1173146" y="1267654"/>
                  <a:pt x="0" y="1424850"/>
                </a:cubicBezTo>
                <a:cubicBezTo>
                  <a:pt x="46184" y="1280743"/>
                  <a:pt x="-26203" y="250390"/>
                  <a:pt x="0" y="0"/>
                </a:cubicBezTo>
                <a:close/>
              </a:path>
            </a:pathLst>
          </a:custGeom>
          <a:solidFill>
            <a:srgbClr val="66BA36">
              <a:alpha val="9804"/>
            </a:srgbClr>
          </a:solidFill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6962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AB6778A-F622-1395-402A-791E061DE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35" y="850876"/>
            <a:ext cx="11489087" cy="551910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4F4BC35-2A09-21A3-5B3B-4FA1A741DB69}"/>
              </a:ext>
            </a:extLst>
          </p:cNvPr>
          <p:cNvSpPr/>
          <p:nvPr/>
        </p:nvSpPr>
        <p:spPr>
          <a:xfrm>
            <a:off x="3657600" y="4529025"/>
            <a:ext cx="7746715" cy="1707388"/>
          </a:xfrm>
          <a:custGeom>
            <a:avLst/>
            <a:gdLst>
              <a:gd name="connsiteX0" fmla="*/ 0 w 7746715"/>
              <a:gd name="connsiteY0" fmla="*/ 0 h 1707388"/>
              <a:gd name="connsiteX1" fmla="*/ 7746715 w 7746715"/>
              <a:gd name="connsiteY1" fmla="*/ 0 h 1707388"/>
              <a:gd name="connsiteX2" fmla="*/ 7746715 w 7746715"/>
              <a:gd name="connsiteY2" fmla="*/ 1707388 h 1707388"/>
              <a:gd name="connsiteX3" fmla="*/ 0 w 7746715"/>
              <a:gd name="connsiteY3" fmla="*/ 1707388 h 1707388"/>
              <a:gd name="connsiteX4" fmla="*/ 0 w 7746715"/>
              <a:gd name="connsiteY4" fmla="*/ 0 h 170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6715" h="1707388" fill="none" extrusionOk="0">
                <a:moveTo>
                  <a:pt x="0" y="0"/>
                </a:moveTo>
                <a:cubicBezTo>
                  <a:pt x="1614280" y="-49533"/>
                  <a:pt x="5315730" y="-14809"/>
                  <a:pt x="7746715" y="0"/>
                </a:cubicBezTo>
                <a:cubicBezTo>
                  <a:pt x="7860622" y="460794"/>
                  <a:pt x="7824793" y="1349777"/>
                  <a:pt x="7746715" y="1707388"/>
                </a:cubicBezTo>
                <a:cubicBezTo>
                  <a:pt x="4796393" y="1659157"/>
                  <a:pt x="2613825" y="1791843"/>
                  <a:pt x="0" y="1707388"/>
                </a:cubicBezTo>
                <a:cubicBezTo>
                  <a:pt x="124676" y="1180657"/>
                  <a:pt x="-27726" y="634648"/>
                  <a:pt x="0" y="0"/>
                </a:cubicBezTo>
                <a:close/>
              </a:path>
              <a:path w="7746715" h="1707388" stroke="0" extrusionOk="0">
                <a:moveTo>
                  <a:pt x="0" y="0"/>
                </a:moveTo>
                <a:cubicBezTo>
                  <a:pt x="1323175" y="118645"/>
                  <a:pt x="4668846" y="116012"/>
                  <a:pt x="7746715" y="0"/>
                </a:cubicBezTo>
                <a:cubicBezTo>
                  <a:pt x="7822814" y="783241"/>
                  <a:pt x="7638968" y="1384484"/>
                  <a:pt x="7746715" y="1707388"/>
                </a:cubicBezTo>
                <a:cubicBezTo>
                  <a:pt x="6742516" y="1841988"/>
                  <a:pt x="1975202" y="1550192"/>
                  <a:pt x="0" y="1707388"/>
                </a:cubicBezTo>
                <a:cubicBezTo>
                  <a:pt x="86934" y="1427581"/>
                  <a:pt x="-33203" y="460824"/>
                  <a:pt x="0" y="0"/>
                </a:cubicBezTo>
                <a:close/>
              </a:path>
            </a:pathLst>
          </a:custGeom>
          <a:solidFill>
            <a:srgbClr val="66BA36">
              <a:alpha val="9804"/>
            </a:srgbClr>
          </a:solidFill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2707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370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视频目录大纲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457200" indent="-457200" algn="l">
              <a:buFont typeface="+mj-lt"/>
              <a:buAutoNum type="arabicPeriod"/>
            </a:pP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DeepSeek</a:t>
            </a:r>
            <a:r>
              <a:rPr lang="zh-CN" altLang="en-US" sz="2800" dirty="0"/>
              <a:t> </a:t>
            </a:r>
            <a:r>
              <a:rPr lang="en" altLang="zh-CN" sz="2800" dirty="0"/>
              <a:t>NSA</a:t>
            </a:r>
            <a:r>
              <a:rPr lang="zh-CN" altLang="en-US" sz="2800" dirty="0"/>
              <a:t> 文章解读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DeepSeek</a:t>
            </a:r>
            <a:r>
              <a:rPr lang="zh-CN" altLang="en-US" sz="2800" dirty="0"/>
              <a:t> </a:t>
            </a:r>
            <a:r>
              <a:rPr lang="en" altLang="zh-CN" sz="2800" dirty="0"/>
              <a:t>NSA</a:t>
            </a:r>
            <a:r>
              <a:rPr lang="zh-CN" altLang="en-US" sz="2800" dirty="0"/>
              <a:t> 核心要点总结</a:t>
            </a:r>
            <a:endParaRPr lang="en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带来的产业思考与小结</a:t>
            </a:r>
            <a:endParaRPr lang="en-US" altLang="zh-CN" sz="2800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773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Janus</a:t>
            </a:r>
            <a:r>
              <a:rPr lang="en-US" altLang="zh-CN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-Pro</a:t>
            </a:r>
            <a:r>
              <a:rPr lang="zh-CN" altLang="en-US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 </a:t>
            </a:r>
            <a:endParaRPr lang="en-US" altLang="zh-CN" sz="9600" b="1" dirty="0">
              <a:solidFill>
                <a:schemeClr val="bg1"/>
              </a:solidFill>
              <a:latin typeface="Lexend" pitchFamily="2" charset="0"/>
              <a:ea typeface="+mj-ea"/>
            </a:endParaRPr>
          </a:p>
          <a:p>
            <a:pPr algn="ctr"/>
            <a:r>
              <a:rPr lang="zh-CN" altLang="en-US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技术文章解读</a:t>
            </a:r>
            <a:endParaRPr lang="en-US" altLang="zh-CN" sz="9600" b="1" dirty="0">
              <a:solidFill>
                <a:schemeClr val="bg1"/>
              </a:solidFill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663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AB118-7680-3128-7844-10D82245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Janus </a:t>
            </a:r>
            <a:r>
              <a:rPr lang="zh-CN" altLang="en-US" dirty="0"/>
              <a:t>的训练分为三个阶段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EC29B-A478-4442-5941-1E788A8D8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84324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780836" y="3236827"/>
            <a:ext cx="109522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核心要点</a:t>
            </a:r>
            <a:endParaRPr lang="en-US" altLang="zh-CN" sz="8800" b="1" dirty="0">
              <a:solidFill>
                <a:schemeClr val="bg1"/>
              </a:solidFill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16245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5743B-90E9-7CFA-CB29-41C792AC3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Mark</a:t>
            </a:r>
            <a:r>
              <a:rPr lang="zh-CN" altLang="en-US" dirty="0"/>
              <a:t> 重点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9BF67-6685-E61C-B643-E0DD762BC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NSA</a:t>
            </a:r>
            <a:r>
              <a:rPr lang="zh-CN" altLang="en-US" dirty="0"/>
              <a:t>提供了三种压缩</a:t>
            </a:r>
            <a:r>
              <a:rPr lang="en" altLang="zh-CN" dirty="0"/>
              <a:t>KV</a:t>
            </a:r>
            <a:r>
              <a:rPr lang="zh-CN" altLang="en-US" dirty="0"/>
              <a:t>的思路：</a:t>
            </a:r>
          </a:p>
          <a:p>
            <a:pPr marL="582006" lvl="1" indent="-342900">
              <a:buFont typeface="+mj-lt"/>
              <a:buAutoNum type="arabicPeriod"/>
            </a:pPr>
            <a:r>
              <a:rPr lang="zh-CN" altLang="en-US" b="1" dirty="0"/>
              <a:t>压缩注意力：</a:t>
            </a:r>
            <a:r>
              <a:rPr lang="en" altLang="zh-CN" dirty="0"/>
              <a:t>Token</a:t>
            </a:r>
            <a:r>
              <a:rPr lang="zh-CN" altLang="en-US" dirty="0"/>
              <a:t>方向等距压缩，如</a:t>
            </a:r>
            <a:r>
              <a:rPr lang="en-US" altLang="zh-CN" dirty="0"/>
              <a:t>64</a:t>
            </a:r>
            <a:r>
              <a:rPr lang="en" altLang="zh-CN" dirty="0"/>
              <a:t>k</a:t>
            </a:r>
            <a:r>
              <a:rPr lang="zh-CN" altLang="en-US" dirty="0"/>
              <a:t>序列，按</a:t>
            </a:r>
            <a:r>
              <a:rPr lang="en-US" altLang="zh-CN" dirty="0"/>
              <a:t>16</a:t>
            </a:r>
            <a:r>
              <a:rPr lang="zh-CN" altLang="en-US" dirty="0"/>
              <a:t>为步长，压缩完后 </a:t>
            </a:r>
            <a:r>
              <a:rPr lang="en-US" altLang="zh-CN" dirty="0"/>
              <a:t>64</a:t>
            </a:r>
            <a:r>
              <a:rPr lang="en" altLang="zh-CN" dirty="0"/>
              <a:t>k/16=4k</a:t>
            </a:r>
            <a:r>
              <a:rPr lang="zh-CN" altLang="en-US" dirty="0"/>
              <a:t>；</a:t>
            </a:r>
            <a:endParaRPr lang="en" altLang="zh-CN" dirty="0"/>
          </a:p>
          <a:p>
            <a:pPr marL="582006" lvl="1" indent="-342900">
              <a:buFont typeface="+mj-lt"/>
              <a:buAutoNum type="arabicPeriod"/>
            </a:pPr>
            <a:r>
              <a:rPr lang="zh-CN" altLang="en-US" b="1" dirty="0"/>
              <a:t>选择性注意力</a:t>
            </a:r>
            <a:r>
              <a:rPr lang="zh-CN" altLang="en-US" dirty="0"/>
              <a:t>：重要性</a:t>
            </a:r>
            <a:r>
              <a:rPr lang="en" altLang="zh-CN" dirty="0"/>
              <a:t>token</a:t>
            </a:r>
            <a:r>
              <a:rPr lang="zh-CN" altLang="en-US" dirty="0"/>
              <a:t>保留，通过等距进行信息压缩对信息进行评分，选取重要信息保留；</a:t>
            </a:r>
          </a:p>
          <a:p>
            <a:pPr marL="582006" lvl="1" indent="-342900">
              <a:buFont typeface="+mj-lt"/>
              <a:buAutoNum type="arabicPeriod"/>
            </a:pPr>
            <a:r>
              <a:rPr lang="zh-CN" altLang="en-US" b="1" dirty="0"/>
              <a:t>滑动窗口注意力</a:t>
            </a:r>
            <a:r>
              <a:rPr lang="zh-CN" altLang="en-US" dirty="0"/>
              <a:t>：邻居信息保留，</a:t>
            </a:r>
            <a:r>
              <a:rPr lang="en" altLang="zh-CN" dirty="0"/>
              <a:t>token</a:t>
            </a:r>
            <a:r>
              <a:rPr lang="zh-CN" altLang="en" dirty="0"/>
              <a:t>间</a:t>
            </a:r>
            <a:r>
              <a:rPr lang="zh-CN" altLang="en-US" dirty="0"/>
              <a:t>上文信息关联，弥补选择注意力粗暴问题。</a:t>
            </a:r>
            <a:endParaRPr lang="en-US" altLang="zh-CN" dirty="0"/>
          </a:p>
        </p:txBody>
      </p:sp>
      <p:pic>
        <p:nvPicPr>
          <p:cNvPr id="4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4C11689B-ED1E-C35F-C640-6CCA2CB02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431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5743B-90E9-7CFA-CB29-41C792AC3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NSA</a:t>
            </a:r>
            <a:r>
              <a:rPr lang="zh-CN" altLang="en-US" dirty="0"/>
              <a:t>提供了三种压缩 </a:t>
            </a:r>
            <a:r>
              <a:rPr lang="en" altLang="zh-CN" dirty="0"/>
              <a:t>KV</a:t>
            </a:r>
            <a:r>
              <a:rPr lang="zh-CN" altLang="en-US" dirty="0"/>
              <a:t> 思路</a:t>
            </a:r>
            <a:endParaRPr lang="en-US" altLang="zh-CN" dirty="0"/>
          </a:p>
        </p:txBody>
      </p:sp>
      <p:pic>
        <p:nvPicPr>
          <p:cNvPr id="4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9B61E677-1F9F-3F83-F450-D18600749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9BF67-6685-E61C-B643-E0DD762BC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 marL="345016" indent="-342900">
              <a:buFont typeface="+mj-lt"/>
              <a:buAutoNum type="arabicPeriod"/>
            </a:pPr>
            <a:r>
              <a:rPr lang="zh-CN" altLang="en-US" dirty="0"/>
              <a:t>这三个技术分别提取全局信息（压缩注意力）、重要性信息（选择性注意力）和局部信息（滑动窗口注意力）；</a:t>
            </a:r>
            <a:endParaRPr lang="en-US" altLang="zh-CN" dirty="0"/>
          </a:p>
          <a:p>
            <a:pPr marL="345016" indent="-342900">
              <a:buFont typeface="+mj-lt"/>
              <a:buAutoNum type="arabicPeriod"/>
            </a:pPr>
            <a:r>
              <a:rPr lang="zh-CN" altLang="en-US" dirty="0"/>
              <a:t>全局</a:t>
            </a:r>
            <a:r>
              <a:rPr lang="en-US" altLang="zh-CN" dirty="0"/>
              <a:t>-</a:t>
            </a:r>
            <a:r>
              <a:rPr lang="zh-CN" altLang="en-US" dirty="0"/>
              <a:t>重要</a:t>
            </a:r>
            <a:r>
              <a:rPr lang="en-US" altLang="zh-CN" dirty="0"/>
              <a:t>-</a:t>
            </a:r>
            <a:r>
              <a:rPr lang="zh-CN" altLang="en-US" dirty="0"/>
              <a:t>局部：三合一来平衡信息容量（</a:t>
            </a:r>
            <a:r>
              <a:rPr lang="en-US" altLang="zh-CN" dirty="0"/>
              <a:t>capacity</a:t>
            </a:r>
            <a:r>
              <a:rPr lang="zh-CN" altLang="en-US" dirty="0"/>
              <a:t>）和计算量（</a:t>
            </a:r>
            <a:r>
              <a:rPr lang="en-US" altLang="zh-CN" dirty="0"/>
              <a:t>cost</a:t>
            </a:r>
            <a:r>
              <a:rPr lang="zh-CN" altLang="en-US" dirty="0"/>
              <a:t>）。训练和推理都有很好性能加速比，且模型效果没有下降；</a:t>
            </a:r>
          </a:p>
          <a:p>
            <a:pPr marL="345016" indent="-342900">
              <a:buFont typeface="+mj-lt"/>
              <a:buAutoNum type="arabicPeriod"/>
            </a:pPr>
            <a:r>
              <a:rPr lang="zh-CN" altLang="en-US" dirty="0"/>
              <a:t>压缩注意力是一种粗筛，选择性注意力是精筛，粗细结合，再配上时序信息（滑动窗口注意力）来补偿局部信息在压缩和筛选时信息丢失，补充信息熵。</a:t>
            </a:r>
          </a:p>
        </p:txBody>
      </p:sp>
    </p:spTree>
    <p:extLst>
      <p:ext uri="{BB962C8B-B14F-4D97-AF65-F5344CB8AC3E}">
        <p14:creationId xmlns:p14="http://schemas.microsoft.com/office/powerpoint/2010/main" val="3281175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5743B-90E9-7CFA-CB29-41C792AC3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其他关注点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9BF67-6685-E61C-B643-E0DD762BC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b="1" dirty="0"/>
              <a:t>训练时稀疏 </a:t>
            </a:r>
            <a:r>
              <a:rPr lang="en" altLang="zh-CN" b="1" dirty="0"/>
              <a:t>Attention</a:t>
            </a:r>
            <a:r>
              <a:rPr lang="zh-CN" altLang="en" b="1" dirty="0"/>
              <a:t>：</a:t>
            </a:r>
            <a:endParaRPr lang="en-US" altLang="zh-CN" b="1" dirty="0"/>
          </a:p>
          <a:p>
            <a:pPr lvl="1"/>
            <a:r>
              <a:rPr lang="zh-CN" altLang="en-US" dirty="0"/>
              <a:t>训练时使用了稀疏化，训练</a:t>
            </a:r>
            <a:r>
              <a:rPr lang="en-US" altLang="zh-CN" dirty="0"/>
              <a:t>/</a:t>
            </a:r>
            <a:r>
              <a:rPr lang="zh-CN" altLang="en-US" dirty="0"/>
              <a:t>推理保持相同加速手段，进一步说明，训练时原生加速技术的效果可以在推理时保留。</a:t>
            </a:r>
            <a:endParaRPr lang="en-US" altLang="zh-CN" dirty="0"/>
          </a:p>
          <a:p>
            <a:r>
              <a:rPr lang="zh-CN" altLang="en-US" b="1" dirty="0"/>
              <a:t>硬件亲和手写 </a:t>
            </a:r>
            <a:r>
              <a:rPr lang="en-US" altLang="zh-CN" b="1" dirty="0"/>
              <a:t>Kernel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采用 </a:t>
            </a:r>
            <a:r>
              <a:rPr lang="en" altLang="zh-CN" dirty="0"/>
              <a:t>Group-Centric Data Loading</a:t>
            </a:r>
            <a:r>
              <a:rPr lang="zh-CN" altLang="en-US" dirty="0"/>
              <a:t> 技术，对同一 </a:t>
            </a:r>
            <a:r>
              <a:rPr lang="en" altLang="zh-CN" dirty="0"/>
              <a:t>GQA</a:t>
            </a:r>
            <a:r>
              <a:rPr lang="zh-CN" altLang="en-US" dirty="0"/>
              <a:t> 中 </a:t>
            </a:r>
            <a:r>
              <a:rPr lang="en" altLang="zh-CN" dirty="0"/>
              <a:t>query head</a:t>
            </a:r>
            <a:r>
              <a:rPr lang="zh-CN" altLang="en-US" dirty="0"/>
              <a:t> 一次性 </a:t>
            </a:r>
            <a:r>
              <a:rPr lang="en" altLang="zh-CN" dirty="0"/>
              <a:t>load</a:t>
            </a:r>
            <a:r>
              <a:rPr lang="zh-CN" altLang="en-US" dirty="0"/>
              <a:t> 到 </a:t>
            </a:r>
            <a:r>
              <a:rPr lang="en" altLang="zh-CN" dirty="0"/>
              <a:t>SRAM</a:t>
            </a:r>
            <a:r>
              <a:rPr lang="zh-CN" altLang="en-US" dirty="0"/>
              <a:t>，最大化利用 </a:t>
            </a:r>
            <a:r>
              <a:rPr lang="en-US" altLang="zh-CN" dirty="0"/>
              <a:t>GPU</a:t>
            </a:r>
            <a:r>
              <a:rPr lang="zh-CN" altLang="en-US" dirty="0"/>
              <a:t> </a:t>
            </a:r>
            <a:r>
              <a:rPr lang="en" altLang="zh-CN" dirty="0"/>
              <a:t>Tensor Core</a:t>
            </a:r>
            <a:r>
              <a:rPr lang="zh-CN" altLang="en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注意力压缩 </a:t>
            </a:r>
            <a:r>
              <a:rPr lang="en-US" altLang="zh-CN" dirty="0"/>
              <a:t>block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选取充分考虑计算和内存带宽，选取最优 </a:t>
            </a:r>
            <a:r>
              <a:rPr lang="en-US" altLang="zh-CN" dirty="0"/>
              <a:t>block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使得训练时算力</a:t>
            </a:r>
            <a:r>
              <a:rPr lang="en-US" altLang="zh-CN" dirty="0"/>
              <a:t>-</a:t>
            </a:r>
            <a:r>
              <a:rPr lang="zh-CN" altLang="en-US" dirty="0"/>
              <a:t>带宽达到均衡。亲和硬件实现方案，从硬件约束下的最优解（显存 </a:t>
            </a:r>
            <a:r>
              <a:rPr lang="en-US" altLang="zh-CN" dirty="0"/>
              <a:t>HBM</a:t>
            </a:r>
            <a:r>
              <a:rPr lang="zh-CN" altLang="en-US" dirty="0"/>
              <a:t> 和</a:t>
            </a:r>
            <a:r>
              <a:rPr lang="en-US" altLang="zh-CN" dirty="0"/>
              <a:t> Cache</a:t>
            </a:r>
            <a:r>
              <a:rPr lang="zh-CN" altLang="en-US" dirty="0"/>
              <a:t> 大小入手）压榨硬件性能。</a:t>
            </a:r>
          </a:p>
        </p:txBody>
      </p:sp>
    </p:spTree>
    <p:extLst>
      <p:ext uri="{BB962C8B-B14F-4D97-AF65-F5344CB8AC3E}">
        <p14:creationId xmlns:p14="http://schemas.microsoft.com/office/powerpoint/2010/main" val="2500407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780836" y="3236827"/>
            <a:ext cx="109522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思考与小结</a:t>
            </a:r>
            <a:endParaRPr lang="en-US" altLang="zh-CN" sz="8800" b="1" dirty="0">
              <a:solidFill>
                <a:schemeClr val="bg1"/>
              </a:solidFill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555547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29557</TotalTime>
  <Words>367</Words>
  <Application>Microsoft Macintosh PowerPoint</Application>
  <PresentationFormat>自定义</PresentationFormat>
  <Paragraphs>35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Microsoft YaHei</vt:lpstr>
      <vt:lpstr>Microsoft YaHei</vt:lpstr>
      <vt:lpstr>ACGN-MiaoGB-Flash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视频目录大纲</vt:lpstr>
      <vt:lpstr>PowerPoint 演示文稿</vt:lpstr>
      <vt:lpstr>Janus 的训练分为三个阶段</vt:lpstr>
      <vt:lpstr>PowerPoint 演示文稿</vt:lpstr>
      <vt:lpstr>Mark 重点</vt:lpstr>
      <vt:lpstr>NSA提供了三种压缩 KV 思路</vt:lpstr>
      <vt:lpstr>其他关注点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9850</cp:revision>
  <cp:lastPrinted>2023-09-08T09:14:01Z</cp:lastPrinted>
  <dcterms:created xsi:type="dcterms:W3CDTF">2020-08-28T08:44:19Z</dcterms:created>
  <dcterms:modified xsi:type="dcterms:W3CDTF">2025-02-19T14:32:23Z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