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8"/>
  </p:notesMasterIdLst>
  <p:handoutMasterIdLst>
    <p:handoutMasterId r:id="rId29"/>
  </p:handoutMasterIdLst>
  <p:sldIdLst>
    <p:sldId id="603" r:id="rId6"/>
    <p:sldId id="2417" r:id="rId7"/>
    <p:sldId id="2441" r:id="rId8"/>
    <p:sldId id="2456" r:id="rId9"/>
    <p:sldId id="2466" r:id="rId10"/>
    <p:sldId id="2467" r:id="rId11"/>
    <p:sldId id="2468" r:id="rId12"/>
    <p:sldId id="2465" r:id="rId13"/>
    <p:sldId id="259" r:id="rId14"/>
    <p:sldId id="2447" r:id="rId15"/>
    <p:sldId id="2451" r:id="rId16"/>
    <p:sldId id="2453" r:id="rId17"/>
    <p:sldId id="2461" r:id="rId18"/>
    <p:sldId id="2462" r:id="rId19"/>
    <p:sldId id="2463" r:id="rId20"/>
    <p:sldId id="2464" r:id="rId21"/>
    <p:sldId id="2452" r:id="rId22"/>
    <p:sldId id="2457" r:id="rId23"/>
    <p:sldId id="2460" r:id="rId24"/>
    <p:sldId id="2458" r:id="rId25"/>
    <p:sldId id="582" r:id="rId26"/>
    <p:sldId id="2419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80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6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hub-mcp-server" TargetMode="External"/><Relationship Id="rId2" Type="http://schemas.openxmlformats.org/officeDocument/2006/relationships/hyperlink" Target="https://github.com/modelcontextprotoco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odelcontextprotoco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google/A2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shotAI/MoBA" TargetMode="External"/><Relationship Id="rId2" Type="http://schemas.openxmlformats.org/officeDocument/2006/relationships/hyperlink" Target="https://github.com/MoonshotAI/MoBA/blob/master/MoBA_Tech_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enzomi12/AIInfra/tree/main/06AlgoData" TargetMode="External"/><Relationship Id="rId4" Type="http://schemas.openxmlformats.org/officeDocument/2006/relationships/hyperlink" Target="https://www.jiqizhixin.com/articles/2025-02-19-1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's o3 and o4-mini: Access, Capabilities, and Prices">
            <a:extLst>
              <a:ext uri="{FF2B5EF4-FFF2-40B4-BE49-F238E27FC236}">
                <a16:creationId xmlns:a16="http://schemas.microsoft.com/office/drawing/2014/main" id="{CB2E62B9-FD8B-3815-6E3C-CD657D76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4045606" y="1619792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691" y="1852170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5280095"/>
              </p:ext>
            </p:extLst>
          </p:nvPr>
        </p:nvGraphicFramePr>
        <p:xfrm>
          <a:off x="616546" y="1403842"/>
          <a:ext cx="10963275" cy="4618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01">
                  <a:extLst>
                    <a:ext uri="{9D8B030D-6E8A-4147-A177-3AD203B41FA5}">
                      <a16:colId xmlns:a16="http://schemas.microsoft.com/office/drawing/2014/main" val="309605709"/>
                    </a:ext>
                  </a:extLst>
                </a:gridCol>
                <a:gridCol w="2520101">
                  <a:extLst>
                    <a:ext uri="{9D8B030D-6E8A-4147-A177-3AD203B41FA5}">
                      <a16:colId xmlns:a16="http://schemas.microsoft.com/office/drawing/2014/main" val="2659320224"/>
                    </a:ext>
                  </a:extLst>
                </a:gridCol>
                <a:gridCol w="2520101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3402972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7806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模型</a:t>
                      </a:r>
                    </a:p>
                  </a:txBody>
                  <a:tcPr marR="9525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输入费用</a:t>
                      </a:r>
                      <a:endParaRPr lang="en-US" altLang="zh-CN" sz="1600" b="1" dirty="0">
                        <a:solidFill>
                          <a:srgbClr val="40404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（每百万 </a:t>
                      </a:r>
                      <a:r>
                        <a:rPr lang="en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tokens）</a:t>
                      </a:r>
                    </a:p>
                  </a:txBody>
                  <a:tcPr marL="95250" marR="9525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输出费用</a:t>
                      </a:r>
                      <a:endParaRPr lang="en-US" altLang="zh-CN" sz="1600" b="1" dirty="0">
                        <a:solidFill>
                          <a:srgbClr val="40404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（每百万 </a:t>
                      </a:r>
                      <a:r>
                        <a:rPr lang="en" sz="1600" b="1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tokens）</a:t>
                      </a:r>
                    </a:p>
                  </a:txBody>
                  <a:tcPr marL="95250" marR="9525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40404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0" marR="9525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1279258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  <a:latin typeface="Gill Sans MT" panose="020B0502020104020203" pitchFamily="34" charset="0"/>
                        </a:rPr>
                        <a:t>Google Gemini 2.5 Flash</a:t>
                      </a:r>
                      <a:endParaRPr lang="en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0.15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美元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0.60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美元（关闭推理）</a:t>
                      </a:r>
                      <a:b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3.50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美元（开启推理）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支持动态调节推理预算（</a:t>
                      </a:r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0-24,576 </a:t>
                      </a:r>
                      <a:r>
                        <a:rPr lang="en" sz="1400" dirty="0">
                          <a:effectLst/>
                          <a:latin typeface="Gill Sans MT" panose="020B0502020104020203" pitchFamily="34" charset="0"/>
                        </a:rPr>
                        <a:t>tokens），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根据任务复杂度自动优化成本</a:t>
                      </a:r>
                      <a:r>
                        <a:rPr lang="en-US" altLang="zh-CN" sz="1400" b="0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136</a:t>
                      </a:r>
                      <a:endParaRPr lang="zh-CN" altLang="en-US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1279258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  <a:latin typeface="Gill Sans MT" panose="020B0502020104020203" pitchFamily="34" charset="0"/>
                        </a:rPr>
                        <a:t>OpenAI o4-mini</a:t>
                      </a:r>
                      <a:endParaRPr lang="en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Gill Sans MT" panose="020B0502020104020203" pitchFamily="34" charset="0"/>
                        </a:rPr>
                        <a:t>1.10 </a:t>
                      </a:r>
                      <a:r>
                        <a:rPr lang="zh-CN" altLang="en-US" sz="1400">
                          <a:effectLst/>
                          <a:latin typeface="Gill Sans MT" panose="020B0502020104020203" pitchFamily="34" charset="0"/>
                        </a:rPr>
                        <a:t>美元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4.40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美元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无推理开关功能，默认中等推理强度，性能侧重 </a:t>
                      </a:r>
                      <a:r>
                        <a:rPr lang="en" sz="1400" dirty="0">
                          <a:effectLst/>
                          <a:latin typeface="Gill Sans MT" panose="020B0502020104020203" pitchFamily="34" charset="0"/>
                        </a:rPr>
                        <a:t>STEM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领域</a:t>
                      </a:r>
                      <a:r>
                        <a:rPr lang="en-US" altLang="zh-CN" sz="1400" b="0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27</a:t>
                      </a:r>
                      <a:endParaRPr lang="zh-CN" altLang="en-US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1279429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Gill Sans MT" panose="020B0502020104020203" pitchFamily="34" charset="0"/>
                        </a:rPr>
                        <a:t>OpenAI o3</a:t>
                      </a:r>
                      <a:endParaRPr lang="en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美元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Gill Sans MT" panose="020B0502020104020203" pitchFamily="34" charset="0"/>
                        </a:rPr>
                        <a:t>40 </a:t>
                      </a:r>
                      <a:r>
                        <a:rPr lang="zh-CN" altLang="en-US" sz="1400">
                          <a:effectLst/>
                          <a:latin typeface="Gill Sans MT" panose="020B0502020104020203" pitchFamily="34" charset="0"/>
                        </a:rPr>
                        <a:t>美元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Gill Sans MT" panose="020B0502020104020203" pitchFamily="34" charset="0"/>
                        </a:rPr>
                        <a:t>高性能版本，支持图像处理和多模态推理，但成本显著更高</a:t>
                      </a:r>
                      <a:r>
                        <a:rPr lang="en-US" altLang="zh-CN" sz="1400" b="0" dirty="0">
                          <a:solidFill>
                            <a:srgbClr val="404040"/>
                          </a:solidFill>
                          <a:effectLst/>
                          <a:latin typeface="Gill Sans MT" panose="020B0502020104020203" pitchFamily="34" charset="0"/>
                        </a:rPr>
                        <a:t>27</a:t>
                      </a:r>
                      <a:endParaRPr lang="zh-CN" altLang="en-US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9736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3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MPC &amp;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A2A</a:t>
            </a:r>
            <a:endParaRPr lang="en" altLang="zh-CN" sz="9600" b="1" kern="0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25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57CD-8EEE-3FFA-4C0D-4DCF9B21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exend" pitchFamily="2" charset="0"/>
              </a:rPr>
              <a:t>MCP</a:t>
            </a:r>
            <a:endParaRPr lang="zh-CN" altLang="en-US" dirty="0">
              <a:latin typeface="Lexend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239-417A-C60F-CCF7-442E1A2AF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https://github.com/modelcontextprotocol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https://github.com/github/github-mcp-server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4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4FB0-18CB-92E1-F696-8F792C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Lexend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https://github.com/modelcontextprotocol</a:t>
            </a:r>
            <a:endParaRPr kumimoji="1" lang="zh-CN" altLang="en-US" dirty="0">
              <a:latin typeface="Lexend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2D30-C634-BFE8-FD2D-5708CF59F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56B95-4096-5CC0-19A3-04C2DC3E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448238"/>
            <a:ext cx="9637986" cy="49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4FB0-18CB-92E1-F696-8F792C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Lexend" pitchFamily="2" charset="0"/>
              </a:rPr>
              <a:t>A</a:t>
            </a:r>
            <a:r>
              <a:rPr lang="en-US" altLang="zh-CN" dirty="0">
                <a:latin typeface="Lexend" pitchFamily="2" charset="0"/>
              </a:rPr>
              <a:t>2A</a:t>
            </a:r>
            <a:endParaRPr kumimoji="1" lang="zh-CN" altLang="en-US" dirty="0">
              <a:latin typeface="Lexend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2D30-C634-BFE8-FD2D-5708CF59F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https://github.com/google/A2A</a:t>
            </a:r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DE254F-315C-9222-63CB-3994C3094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22" y="1914604"/>
            <a:ext cx="9827117" cy="45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1D68B8-844D-B657-3F25-B2BCC73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exend" pitchFamily="2" charset="0"/>
              </a:rPr>
              <a:t>MCP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vs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A2A</a:t>
            </a:r>
            <a:endParaRPr lang="zh-CN" altLang="en-US" dirty="0">
              <a:latin typeface="Lexend" pitchFamily="2" charset="0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827898A-4BAB-E779-D431-F255BFF98C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7824922"/>
              </p:ext>
            </p:extLst>
          </p:nvPr>
        </p:nvGraphicFramePr>
        <p:xfrm>
          <a:off x="623635" y="1245812"/>
          <a:ext cx="10963472" cy="5108572"/>
        </p:xfrm>
        <a:graphic>
          <a:graphicData uri="http://schemas.openxmlformats.org/drawingml/2006/table">
            <a:tbl>
              <a:tblPr/>
              <a:tblGrid>
                <a:gridCol w="1961910">
                  <a:extLst>
                    <a:ext uri="{9D8B030D-6E8A-4147-A177-3AD203B41FA5}">
                      <a16:colId xmlns:a16="http://schemas.microsoft.com/office/drawing/2014/main" val="1458464014"/>
                    </a:ext>
                  </a:extLst>
                </a:gridCol>
                <a:gridCol w="4099034">
                  <a:extLst>
                    <a:ext uri="{9D8B030D-6E8A-4147-A177-3AD203B41FA5}">
                      <a16:colId xmlns:a16="http://schemas.microsoft.com/office/drawing/2014/main" val="4027796557"/>
                    </a:ext>
                  </a:extLst>
                </a:gridCol>
                <a:gridCol w="4902528">
                  <a:extLst>
                    <a:ext uri="{9D8B030D-6E8A-4147-A177-3AD203B41FA5}">
                      <a16:colId xmlns:a16="http://schemas.microsoft.com/office/drawing/2014/main" val="955485860"/>
                    </a:ext>
                  </a:extLst>
                </a:gridCol>
              </a:tblGrid>
              <a:tr h="440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特征</a:t>
                      </a: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</a:rPr>
                        <a:t>MCP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</a:rPr>
                        <a:t>A2A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38645"/>
                  </a:ext>
                </a:extLst>
              </a:tr>
              <a:tr h="101930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控制架构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集中式控制，存在一个中央协调单元（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MCP）。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分布式控制，代理间直接交互，无中央控制。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49948"/>
                  </a:ext>
                </a:extLst>
              </a:tr>
              <a:tr h="72979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决策权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中央单元（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MCP）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主导决策，其他代理执行。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每个代理独立决策，通过协商或竞争达成目标。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80674"/>
                  </a:ext>
                </a:extLst>
              </a:tr>
              <a:tr h="72979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通信方式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代理与中央单元单向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双向通信。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代理间直接通信（广播、点对点等）。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05163"/>
                  </a:ext>
                </a:extLst>
              </a:tr>
              <a:tr h="72979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容错性</a:t>
                      </a:r>
                      <a:endParaRPr lang="zh-CN" altLang="en-US" sz="140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中央单元故障会导致系统崩溃（单点故障）。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无单点故障，系统鲁棒性更强。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29343"/>
                  </a:ext>
                </a:extLst>
              </a:tr>
              <a:tr h="72979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扩展性</a:t>
                      </a:r>
                      <a:endParaRPr lang="zh-CN" altLang="en-US" sz="140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扩展性受限，中央单元可能成为瓶颈。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扩展性更好，代理可动态加入或退出。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87671"/>
                  </a:ext>
                </a:extLst>
              </a:tr>
              <a:tr h="72979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适用场景</a:t>
                      </a:r>
                      <a:endParaRPr lang="zh-CN" altLang="en-US" sz="1400">
                        <a:solidFill>
                          <a:srgbClr val="1D1D1A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377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任务高度依赖全局协调（如工业流水线）。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Gill Sans MT" panose="020B0502020104020203" pitchFamily="34" charset="0"/>
                        </a:rPr>
                        <a:t>动态环境下的协作（如自动驾驶车队）。</a:t>
                      </a:r>
                    </a:p>
                  </a:txBody>
                  <a:tcPr marL="75392" marR="75392" marT="75392" marB="75392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6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8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EFD33D-EBD9-6B55-C65A-7D69CBD7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exend" pitchFamily="2" charset="0"/>
              </a:rPr>
              <a:t>MCP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vs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A2A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789F-6FC8-46EF-66D9-AFC369E3AA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404040"/>
                </a:solidFill>
                <a:effectLst/>
                <a:latin typeface="Gill Sans MT" panose="020B0502020104020203" pitchFamily="34" charset="0"/>
              </a:rPr>
              <a:t>MCP 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Gill Sans MT" panose="020B0502020104020203" pitchFamily="34" charset="0"/>
              </a:rPr>
              <a:t>更适用于需要严格全局优化的场景（如工厂自动化），但存在单点故障风险。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404040"/>
                </a:solidFill>
                <a:effectLst/>
                <a:latin typeface="Gill Sans MT" panose="020B0502020104020203" pitchFamily="34" charset="0"/>
              </a:rPr>
              <a:t>A2A 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Gill Sans MT" panose="020B0502020104020203" pitchFamily="34" charset="0"/>
              </a:rPr>
              <a:t>更适合动态、去中心化的环境（如无人机集群、分布式计算），但协调复杂度更高。</a:t>
            </a:r>
          </a:p>
        </p:txBody>
      </p:sp>
    </p:spTree>
    <p:extLst>
      <p:ext uri="{BB962C8B-B14F-4D97-AF65-F5344CB8AC3E}">
        <p14:creationId xmlns:p14="http://schemas.microsoft.com/office/powerpoint/2010/main" val="272340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对产业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思考与小结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模型能力革新：从单模态到多模态 </a:t>
            </a:r>
            <a:r>
              <a:rPr lang="en-US" altLang="zh-CN" dirty="0"/>
              <a:t>Reasoning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/>
              <a:t>多模态推理的突破：</a:t>
            </a:r>
            <a:r>
              <a:rPr lang="en" altLang="zh-CN"/>
              <a:t>OpenAI o3</a:t>
            </a:r>
            <a:r>
              <a:rPr lang="zh-CN" altLang="en-US"/>
              <a:t>首次实现“图像融入思维链”能力，不仅能解析图像内容，还能在推理过程中操作图像，通过视觉与文本结合解决复杂问题。国内至少落后 </a:t>
            </a:r>
            <a:r>
              <a:rPr lang="en-US" altLang="zh-CN"/>
              <a:t>3/4 </a:t>
            </a:r>
            <a:r>
              <a:rPr lang="zh-CN" altLang="en-US"/>
              <a:t>个月</a:t>
            </a:r>
            <a:r>
              <a:rPr lang="en-US" altLang="zh-CN"/>
              <a:t>~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 b="1"/>
              <a:t>可控的推理深度：</a:t>
            </a:r>
            <a:r>
              <a:rPr lang="en" altLang="zh-CN"/>
              <a:t>Gemini 2.5 Flash</a:t>
            </a:r>
            <a:r>
              <a:rPr lang="zh-CN" altLang="en-US"/>
              <a:t>引入“思考预算”机制（</a:t>
            </a:r>
            <a:r>
              <a:rPr lang="en-US" altLang="zh-CN"/>
              <a:t>0-24576 </a:t>
            </a:r>
            <a:r>
              <a:rPr lang="en" altLang="zh-CN"/>
              <a:t>token</a:t>
            </a:r>
            <a:r>
              <a:rPr lang="zh-CN" altLang="en"/>
              <a:t>），</a:t>
            </a:r>
            <a:r>
              <a:rPr lang="zh-CN" altLang="en-US"/>
              <a:t>开发者可灵活调整模型思考时间与资源消耗。，降低了成本敏感场景的推理开销。</a:t>
            </a:r>
            <a:br>
              <a:rPr lang="zh-CN" altLang="en-US"/>
            </a:b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计算产业格局的重构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r>
              <a:rPr lang="zh-CN" altLang="en-US" sz="2400" b="1" dirty="0"/>
              <a:t>成本竞争驱动技术优化：</a:t>
            </a:r>
            <a:endParaRPr lang="en-US" altLang="zh-CN" sz="2400" b="1" dirty="0"/>
          </a:p>
          <a:p>
            <a:pPr marL="582006" lvl="1" indent="-342900">
              <a:buFont typeface="+mj-lt"/>
              <a:buAutoNum type="arabicPeriod"/>
            </a:pPr>
            <a:r>
              <a:rPr lang="en" altLang="zh-CN" dirty="0"/>
              <a:t>OpenAI</a:t>
            </a:r>
            <a:r>
              <a:rPr lang="zh-CN" altLang="en-US" dirty="0"/>
              <a:t>通过模型压缩技术（</a:t>
            </a:r>
            <a:r>
              <a:rPr lang="en" altLang="zh-CN" dirty="0"/>
              <a:t>o4-mini</a:t>
            </a:r>
            <a:r>
              <a:rPr lang="zh-CN" altLang="en-US" dirty="0"/>
              <a:t>体积更小但性能接近</a:t>
            </a:r>
            <a:r>
              <a:rPr lang="en" altLang="zh-CN" dirty="0"/>
              <a:t>o3</a:t>
            </a:r>
            <a:r>
              <a:rPr lang="zh-CN" altLang="en" dirty="0"/>
              <a:t>）</a:t>
            </a:r>
            <a:r>
              <a:rPr lang="zh-CN" altLang="en-US" dirty="0"/>
              <a:t>降低</a:t>
            </a:r>
            <a:r>
              <a:rPr lang="en" altLang="zh-CN" dirty="0"/>
              <a:t>API</a:t>
            </a:r>
            <a:r>
              <a:rPr lang="zh-CN" altLang="en-US" dirty="0"/>
              <a:t>成本（输入</a:t>
            </a:r>
            <a:r>
              <a:rPr lang="en-US" altLang="zh-CN" dirty="0"/>
              <a:t>/</a:t>
            </a:r>
            <a:r>
              <a:rPr lang="zh-CN" altLang="en-US" dirty="0"/>
              <a:t>输出单价较前代下降</a:t>
            </a:r>
            <a:r>
              <a:rPr lang="en-US" altLang="zh-CN" dirty="0"/>
              <a:t>30%</a:t>
            </a:r>
            <a:r>
              <a:rPr lang="zh-CN" altLang="en-US" dirty="0"/>
              <a:t>以上）；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谷歌</a:t>
            </a:r>
            <a:r>
              <a:rPr lang="en" altLang="zh-CN" dirty="0"/>
              <a:t>Gemini 2.5 Flash</a:t>
            </a:r>
            <a:r>
              <a:rPr lang="zh-CN" altLang="en-US" dirty="0"/>
              <a:t>以</a:t>
            </a:r>
            <a:r>
              <a:rPr lang="en-US" altLang="zh-CN" dirty="0"/>
              <a:t>0.15</a:t>
            </a:r>
            <a:r>
              <a:rPr lang="zh-CN" altLang="en-US" dirty="0"/>
              <a:t>美元</a:t>
            </a:r>
            <a:r>
              <a:rPr lang="en-US" altLang="zh-CN" dirty="0"/>
              <a:t>/</a:t>
            </a:r>
            <a:r>
              <a:rPr lang="zh-CN" altLang="en-US" dirty="0"/>
              <a:t>百万</a:t>
            </a:r>
            <a:r>
              <a:rPr lang="en" altLang="zh-CN" dirty="0"/>
              <a:t>token</a:t>
            </a:r>
            <a:r>
              <a:rPr lang="zh-CN" altLang="en-US" dirty="0"/>
              <a:t>的输入成本（仅为</a:t>
            </a:r>
            <a:r>
              <a:rPr lang="en" altLang="zh-CN" dirty="0"/>
              <a:t>o4-mini</a:t>
            </a:r>
            <a:r>
              <a:rPr lang="zh-CN" altLang="en-US" dirty="0"/>
              <a:t>的</a:t>
            </a:r>
            <a:r>
              <a:rPr lang="en-US" altLang="zh-CN" dirty="0"/>
              <a:t>13.6%</a:t>
            </a:r>
            <a:r>
              <a:rPr lang="zh-CN" altLang="en-US" dirty="0"/>
              <a:t>）抢占性价比市场，并通过关闭思考模式进一步压缩成本。</a:t>
            </a:r>
            <a:endParaRPr lang="en-US" altLang="zh-CN" dirty="0"/>
          </a:p>
          <a:p>
            <a:r>
              <a:rPr lang="zh-CN" altLang="en-US" sz="2400" b="1" dirty="0"/>
              <a:t>云上推理算力已经不可逆：</a:t>
            </a:r>
            <a:endParaRPr lang="en-US" altLang="zh-CN" sz="2400" b="1" dirty="0"/>
          </a:p>
          <a:p>
            <a:pPr lvl="1"/>
            <a:r>
              <a:rPr lang="en-US" altLang="zh-CN" sz="2200" dirty="0"/>
              <a:t>Reasoning</a:t>
            </a:r>
            <a:r>
              <a:rPr lang="zh-CN" altLang="en-US" sz="2200" dirty="0"/>
              <a:t> </a:t>
            </a:r>
            <a:r>
              <a:rPr lang="en-US" altLang="zh-CN" sz="2200" dirty="0"/>
              <a:t>Model </a:t>
            </a:r>
            <a:r>
              <a:rPr lang="zh-CN" altLang="en-US" sz="2200" dirty="0"/>
              <a:t>已经成为大模型技术新趋势，云上推理集群算力已经成为明确的方案和趋势，</a:t>
            </a:r>
            <a:r>
              <a:rPr lang="en-US" altLang="zh-CN" sz="2200" dirty="0"/>
              <a:t>H20 </a:t>
            </a:r>
            <a:r>
              <a:rPr lang="zh-CN" altLang="en-US" sz="2200" dirty="0"/>
              <a:t>等算力的消耗是明确。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7166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l">
              <a:buNone/>
            </a:pPr>
            <a:r>
              <a:rPr lang="en-US" altLang="zh-CN" sz="2800" b="1" dirty="0"/>
              <a:t>4 </a:t>
            </a:r>
            <a:r>
              <a:rPr lang="zh-CN" altLang="en-US" sz="2800" b="1" dirty="0"/>
              <a:t>月</a:t>
            </a:r>
            <a:r>
              <a:rPr lang="en-US" altLang="zh-CN" sz="2800" b="1" dirty="0"/>
              <a:t>AI </a:t>
            </a:r>
            <a:r>
              <a:rPr lang="zh-CN" altLang="en-US" sz="2800" b="1" dirty="0"/>
              <a:t>大模型相关资讯</a:t>
            </a:r>
            <a:endParaRPr lang="en-US" altLang="zh-CN" sz="2800" b="1" dirty="0"/>
          </a:p>
          <a:p>
            <a:pPr marL="893763" indent="-582613">
              <a:buFont typeface="+mj-lt"/>
              <a:buAutoNum type="arabicPeriod"/>
            </a:pPr>
            <a:r>
              <a:rPr lang="en-US" altLang="zh-CN" sz="2800" dirty="0"/>
              <a:t>OpenAI</a:t>
            </a:r>
            <a:r>
              <a:rPr lang="zh-CN" altLang="en-US" sz="2800" dirty="0"/>
              <a:t> 发布</a:t>
            </a:r>
            <a:r>
              <a:rPr lang="en" altLang="zh-CN" sz="2800" dirty="0"/>
              <a:t>o3/o4-mini</a:t>
            </a:r>
            <a:r>
              <a:rPr lang="zh-CN" altLang="en" sz="2800" dirty="0"/>
              <a:t>模型</a:t>
            </a:r>
            <a:endParaRPr lang="en-US" altLang="zh-CN" sz="2800" dirty="0"/>
          </a:p>
          <a:p>
            <a:pPr marL="893763" indent="-582613">
              <a:buFont typeface="+mj-lt"/>
              <a:buAutoNum type="arabicPeriod"/>
            </a:pPr>
            <a:r>
              <a:rPr lang="en-US" altLang="zh-CN" sz="2800" dirty="0"/>
              <a:t>Google </a:t>
            </a:r>
            <a:r>
              <a:rPr lang="zh-CN" altLang="en-US" sz="2800" dirty="0"/>
              <a:t>发布混合推理模型</a:t>
            </a:r>
            <a:r>
              <a:rPr lang="en" altLang="zh-CN" sz="2800" dirty="0"/>
              <a:t>Gemini 2.5</a:t>
            </a:r>
          </a:p>
          <a:p>
            <a:pPr marL="893763" indent="-582613">
              <a:buFont typeface="+mj-lt"/>
              <a:buAutoNum type="arabicPeriod"/>
            </a:pPr>
            <a:r>
              <a:rPr lang="zh-CN" altLang="en" sz="2800" dirty="0"/>
              <a:t>大模型</a:t>
            </a:r>
            <a:r>
              <a:rPr lang="en-US" altLang="zh-CN" sz="2800" dirty="0"/>
              <a:t> AI</a:t>
            </a:r>
            <a:r>
              <a:rPr lang="zh-CN" altLang="en-US" sz="2800" dirty="0"/>
              <a:t> </a:t>
            </a:r>
            <a:r>
              <a:rPr lang="en-US" altLang="zh-CN" sz="2800" dirty="0"/>
              <a:t>Agent</a:t>
            </a:r>
            <a:r>
              <a:rPr lang="zh-CN" altLang="en-US" sz="2800" dirty="0"/>
              <a:t> </a:t>
            </a:r>
            <a:r>
              <a:rPr lang="en-US" altLang="zh-CN" sz="2800" dirty="0"/>
              <a:t>MPC </a:t>
            </a:r>
            <a:r>
              <a:rPr lang="zh-CN" altLang="en-US" sz="2800" dirty="0"/>
              <a:t>和</a:t>
            </a:r>
            <a:r>
              <a:rPr lang="en-US" altLang="zh-CN" sz="2800" dirty="0"/>
              <a:t> A2A</a:t>
            </a:r>
            <a:endParaRPr lang="en" altLang="zh-CN" sz="2800" dirty="0"/>
          </a:p>
          <a:p>
            <a:pPr marL="457200" indent="-457200">
              <a:buFont typeface="+mj-lt"/>
              <a:buAutoNum type="arabicPeriod"/>
            </a:pP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AI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Agent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大模型</a:t>
            </a:r>
            <a:r>
              <a:rPr lang="en-US" altLang="zh-CN" b="1" dirty="0"/>
              <a:t> Agent </a:t>
            </a:r>
            <a:r>
              <a:rPr lang="zh-CN" altLang="en-US" b="1" dirty="0"/>
              <a:t>化：</a:t>
            </a:r>
            <a:r>
              <a:rPr lang="zh-CN" altLang="en-US" dirty="0"/>
              <a:t>工具调用自主化，</a:t>
            </a:r>
            <a:r>
              <a:rPr lang="en" altLang="zh-CN" dirty="0"/>
              <a:t>o3/o4-mini</a:t>
            </a:r>
            <a:r>
              <a:rPr lang="zh-CN" altLang="en-US" dirty="0"/>
              <a:t>支持自主调用</a:t>
            </a:r>
            <a:r>
              <a:rPr lang="en" altLang="zh-CN" dirty="0"/>
              <a:t>ChatGPT</a:t>
            </a:r>
            <a:r>
              <a:rPr lang="zh-CN" altLang="en-US" dirty="0"/>
              <a:t>的所有工具（网页搜索、</a:t>
            </a:r>
            <a:r>
              <a:rPr lang="en" altLang="zh-CN" dirty="0"/>
              <a:t>Python</a:t>
            </a:r>
            <a:r>
              <a:rPr lang="zh-CN" altLang="en-US" dirty="0"/>
              <a:t>编程、图像生成等），并能根据任务需求智能组合工具链。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8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参考与引用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600" b="1" dirty="0"/>
              <a:t>论文标题：</a:t>
            </a:r>
            <a:r>
              <a:rPr lang="en" altLang="zh-CN" sz="1600" dirty="0" err="1"/>
              <a:t>MoBA</a:t>
            </a:r>
            <a:r>
              <a:rPr lang="en" altLang="zh-CN" sz="1600" dirty="0"/>
              <a:t>: Mixture of Block Attention for Long-Context LLMs</a:t>
            </a:r>
          </a:p>
          <a:p>
            <a:r>
              <a:rPr lang="zh-CN" altLang="en-US" sz="1600" b="1" dirty="0"/>
              <a:t>论文地址：</a:t>
            </a:r>
            <a:r>
              <a:rPr lang="en" altLang="zh-CN" sz="1600" dirty="0">
                <a:hlinkClick r:id="rId2"/>
              </a:rPr>
              <a:t>https://github.com/MoonshotAI/MoBA/blob/master/MoBA_Tech_Report.pdf</a:t>
            </a:r>
            <a:endParaRPr lang="en" altLang="zh-CN" sz="1600" dirty="0"/>
          </a:p>
          <a:p>
            <a:r>
              <a:rPr lang="zh-CN" altLang="en-US" sz="1600" b="1" dirty="0"/>
              <a:t>项目地址：</a:t>
            </a:r>
            <a:r>
              <a:rPr lang="en" altLang="zh-CN" sz="1600" dirty="0">
                <a:hlinkClick r:id="rId3"/>
              </a:rPr>
              <a:t>https://github.com/MoonshotAI/MoBA</a:t>
            </a:r>
            <a:endParaRPr lang="en" altLang="zh-CN" sz="1600" dirty="0"/>
          </a:p>
          <a:p>
            <a:r>
              <a:rPr lang="zh-CN" altLang="en-US" sz="1600" b="1" dirty="0"/>
              <a:t>宣传稿：</a:t>
            </a:r>
            <a:r>
              <a:rPr lang="en" altLang="zh-CN" sz="1600" dirty="0">
                <a:hlinkClick r:id="rId4"/>
              </a:rPr>
              <a:t>https://www.jiqizhixin.com/articles/2025-02-19-11</a:t>
            </a:r>
            <a:endParaRPr lang="en" altLang="zh-CN" sz="1600" dirty="0"/>
          </a:p>
          <a:p>
            <a:endParaRPr lang="en" altLang="zh-CN" dirty="0"/>
          </a:p>
          <a:p>
            <a:r>
              <a:rPr lang="en" altLang="zh-CN" b="1" dirty="0"/>
              <a:t>PPT </a:t>
            </a:r>
            <a:r>
              <a:rPr lang="zh-CN" altLang="en" b="1" dirty="0"/>
              <a:t>开源</a:t>
            </a:r>
            <a:r>
              <a:rPr lang="zh-CN" altLang="en-US" b="1" dirty="0"/>
              <a:t>在：</a:t>
            </a:r>
            <a:endParaRPr lang="en-US" altLang="zh-CN" b="1" dirty="0"/>
          </a:p>
          <a:p>
            <a:r>
              <a:rPr lang="en" altLang="zh-CN" dirty="0">
                <a:hlinkClick r:id="rId5"/>
              </a:rPr>
              <a:t>https://github.com/chenzomi12/AIInfra/tree/main/06AlgoData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marL="311150"/>
            <a:r>
              <a:rPr lang="en-US" altLang="zh-CN" sz="9600" dirty="0"/>
              <a:t>OpenAI</a:t>
            </a:r>
            <a:r>
              <a:rPr lang="zh-CN" altLang="en-US" sz="9600" dirty="0"/>
              <a:t> </a:t>
            </a:r>
            <a:endParaRPr lang="en-US" altLang="zh-CN" sz="9600" dirty="0"/>
          </a:p>
          <a:p>
            <a:pPr marL="311150"/>
            <a:r>
              <a:rPr lang="en" altLang="zh-CN" sz="9600" dirty="0"/>
              <a:t>o3</a:t>
            </a:r>
            <a:r>
              <a:rPr lang="zh-CN" altLang="en-US" sz="9600" dirty="0"/>
              <a:t> </a:t>
            </a:r>
            <a:r>
              <a:rPr lang="en-US" altLang="zh-CN" sz="9600" dirty="0"/>
              <a:t>&amp;</a:t>
            </a:r>
            <a:r>
              <a:rPr lang="zh-CN" altLang="en-US" sz="9600" dirty="0"/>
              <a:t> </a:t>
            </a:r>
            <a:r>
              <a:rPr lang="en" altLang="zh-CN" sz="9600" dirty="0"/>
              <a:t>o4-mini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>
                <a:effectLst/>
              </a:rPr>
              <a:t>多模态演进趋势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>
                <a:effectLst/>
              </a:rPr>
              <a:t>自回归</a:t>
            </a:r>
            <a:r>
              <a:rPr lang="en-US" altLang="zh-CN" dirty="0">
                <a:effectLst/>
              </a:rPr>
              <a:t>Transformer </a:t>
            </a:r>
            <a:r>
              <a:rPr lang="zh-CN" altLang="en-US" dirty="0">
                <a:effectLst/>
              </a:rPr>
              <a:t>的方式重获热度，原生多模态岁适合长期演进，仍需效果验证</a:t>
            </a:r>
            <a:endParaRPr lang="en-US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altLang="zh-CN" dirty="0"/>
              <a:t>GPT-4o </a:t>
            </a:r>
            <a:r>
              <a:rPr lang="zh-CN" altLang="en-US" dirty="0"/>
              <a:t>质量高、控制性强、生成</a:t>
            </a:r>
            <a:r>
              <a:rPr lang="en-US" altLang="zh-CN" dirty="0"/>
              <a:t>/</a:t>
            </a:r>
            <a:r>
              <a:rPr lang="zh-CN" altLang="en-US" dirty="0"/>
              <a:t>理解全模态统一，长期演进性强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6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>
                <a:effectLst/>
              </a:rPr>
              <a:t>多模态演进趋势</a:t>
            </a:r>
          </a:p>
        </p:txBody>
      </p:sp>
      <p:pic>
        <p:nvPicPr>
          <p:cNvPr id="3074" name="Picture 2" descr="Refer to caption">
            <a:extLst>
              <a:ext uri="{FF2B5EF4-FFF2-40B4-BE49-F238E27FC236}">
                <a16:creationId xmlns:a16="http://schemas.microsoft.com/office/drawing/2014/main" id="{934D43DD-9798-3FB6-689A-40B06B1A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8" y="1218180"/>
            <a:ext cx="10149005" cy="52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2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C63D5-AB84-BFA7-FAA9-C4C18E53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多模态演进趋势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BF91A-581F-7398-DDFB-B1EE94939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098" name="Picture 2" descr="What's new in GPT-4: Architecture and Capabilities | Medium">
            <a:extLst>
              <a:ext uri="{FF2B5EF4-FFF2-40B4-BE49-F238E27FC236}">
                <a16:creationId xmlns:a16="http://schemas.microsoft.com/office/drawing/2014/main" id="{6D1B3295-CBD0-06A2-2AC8-2628BF9B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6" y="1301328"/>
            <a:ext cx="109093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7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8C3A-6C20-B763-951E-C5C60D45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多模态演进趋势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91DD4-2FF9-54CF-AB7C-6AB265BA76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122" name="Picture 2" descr="DiT - 基于Transfomer架构的扩散模型| AI工具集">
            <a:extLst>
              <a:ext uri="{FF2B5EF4-FFF2-40B4-BE49-F238E27FC236}">
                <a16:creationId xmlns:a16="http://schemas.microsoft.com/office/drawing/2014/main" id="{4BA523C0-51C0-C123-9371-FBC809B7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7" y="1662213"/>
            <a:ext cx="11397977" cy="47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6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>
                <a:effectLst/>
                <a:latin typeface="Lexend" pitchFamily="2" charset="0"/>
              </a:rPr>
              <a:t>GPT4o</a:t>
            </a:r>
            <a:r>
              <a:rPr lang="zh-CN" altLang="en-US" dirty="0">
                <a:effectLst/>
                <a:latin typeface="Lexend" pitchFamily="2" charset="0"/>
              </a:rPr>
              <a:t> </a:t>
            </a:r>
            <a:r>
              <a:rPr lang="en-US" altLang="zh-CN" dirty="0">
                <a:effectLst/>
                <a:latin typeface="Lexend" pitchFamily="2" charset="0"/>
              </a:rPr>
              <a:t>Transformer </a:t>
            </a:r>
            <a:r>
              <a:rPr lang="zh-CN" altLang="en-US" dirty="0">
                <a:effectLst/>
                <a:latin typeface="Lexend" pitchFamily="2" charset="0"/>
              </a:rPr>
              <a:t>结构回顾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5098496-4055-34A4-0FF0-D0A91AA01E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0838609"/>
              </p:ext>
            </p:extLst>
          </p:nvPr>
        </p:nvGraphicFramePr>
        <p:xfrm>
          <a:off x="623888" y="1246187"/>
          <a:ext cx="10963274" cy="4807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7974">
                  <a:extLst>
                    <a:ext uri="{9D8B030D-6E8A-4147-A177-3AD203B41FA5}">
                      <a16:colId xmlns:a16="http://schemas.microsoft.com/office/drawing/2014/main" val="82897972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637670532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17397925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308863128"/>
                    </a:ext>
                  </a:extLst>
                </a:gridCol>
                <a:gridCol w="3641342">
                  <a:extLst>
                    <a:ext uri="{9D8B030D-6E8A-4147-A177-3AD203B41FA5}">
                      <a16:colId xmlns:a16="http://schemas.microsoft.com/office/drawing/2014/main" val="366095202"/>
                    </a:ext>
                  </a:extLst>
                </a:gridCol>
              </a:tblGrid>
              <a:tr h="600971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输入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39006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OpenAI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视、图、文、音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图、文、音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GPT-4O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自回归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+</a:t>
                      </a:r>
                      <a:r>
                        <a:rPr lang="en-US" altLang="zh-CN" sz="1600" dirty="0" err="1">
                          <a:latin typeface="Gill Sans MT" panose="020B0502020104020203" pitchFamily="34" charset="0"/>
                        </a:rPr>
                        <a:t>DiT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Block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2158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ZJ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VAR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Token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到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scale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97622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北大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VARGPT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Token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到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scale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73484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浙大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视、图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视、图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NAR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Token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到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next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 err="1">
                          <a:latin typeface="Gill Sans MT" panose="020B0502020104020203" pitchFamily="34" charset="0"/>
                        </a:rPr>
                        <a:t>heighbor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24354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ZJ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Gill Sans MT" panose="020B0502020104020203" pitchFamily="34" charset="0"/>
                        </a:rPr>
                        <a:t>TokenFlow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图像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encoder 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包含语义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+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960904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ZJ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视、图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图、文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Muse-VL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图像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encoder 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包含语义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+</a:t>
                      </a:r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568121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AL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视、图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文、音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QW2.5-Omni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Gill Sans MT" panose="020B0502020104020203" pitchFamily="34" charset="0"/>
                        </a:rPr>
                        <a:t>语音生成</a:t>
                      </a:r>
                      <a:r>
                        <a:rPr lang="en-US" altLang="zh-CN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1600" dirty="0" err="1">
                          <a:latin typeface="Gill Sans MT" panose="020B0502020104020203" pitchFamily="34" charset="0"/>
                        </a:rPr>
                        <a:t>DiT</a:t>
                      </a:r>
                      <a:endParaRPr lang="zh-CN" altLang="en-US" sz="1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11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5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Google </a:t>
            </a:r>
          </a:p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Gemini 2.5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29576</TotalTime>
  <Words>904</Words>
  <Application>Microsoft Macintosh PowerPoint</Application>
  <PresentationFormat>自定义</PresentationFormat>
  <Paragraphs>135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多模态演进趋势</vt:lpstr>
      <vt:lpstr>多模态演进趋势</vt:lpstr>
      <vt:lpstr>多模态演进趋势</vt:lpstr>
      <vt:lpstr>多模态演进趋势</vt:lpstr>
      <vt:lpstr>GPT4o Transformer 结构回顾</vt:lpstr>
      <vt:lpstr>PowerPoint 演示文稿</vt:lpstr>
      <vt:lpstr>区别</vt:lpstr>
      <vt:lpstr>PowerPoint 演示文稿</vt:lpstr>
      <vt:lpstr>MCP</vt:lpstr>
      <vt:lpstr>https://github.com/modelcontextprotocol</vt:lpstr>
      <vt:lpstr>A2A</vt:lpstr>
      <vt:lpstr>MCP vs A2A</vt:lpstr>
      <vt:lpstr>MCP vs A2A</vt:lpstr>
      <vt:lpstr>PowerPoint 演示文稿</vt:lpstr>
      <vt:lpstr>模型能力革新：从单模态到多模态 Reasoning</vt:lpstr>
      <vt:lpstr>计算产业格局的重构</vt:lpstr>
      <vt:lpstr>AI Agent</vt:lpstr>
      <vt:lpstr>PowerPoint 演示文稿</vt:lpstr>
      <vt:lpstr>参考与引用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9782</cp:revision>
  <cp:lastPrinted>2023-09-08T09:14:01Z</cp:lastPrinted>
  <dcterms:created xsi:type="dcterms:W3CDTF">2020-08-28T08:44:19Z</dcterms:created>
  <dcterms:modified xsi:type="dcterms:W3CDTF">2025-04-20T06:54:35Z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