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42"/>
  </p:notesMasterIdLst>
  <p:handoutMasterIdLst>
    <p:handoutMasterId r:id="rId43"/>
  </p:handoutMasterIdLst>
  <p:sldIdLst>
    <p:sldId id="603" r:id="rId6"/>
    <p:sldId id="2462" r:id="rId7"/>
    <p:sldId id="2506" r:id="rId8"/>
    <p:sldId id="2498" r:id="rId9"/>
    <p:sldId id="2509" r:id="rId10"/>
    <p:sldId id="2522" r:id="rId11"/>
    <p:sldId id="2523" r:id="rId12"/>
    <p:sldId id="2524" r:id="rId13"/>
    <p:sldId id="2510" r:id="rId14"/>
    <p:sldId id="2499" r:id="rId15"/>
    <p:sldId id="2511" r:id="rId16"/>
    <p:sldId id="2514" r:id="rId17"/>
    <p:sldId id="2513" r:id="rId18"/>
    <p:sldId id="2515" r:id="rId19"/>
    <p:sldId id="2516" r:id="rId20"/>
    <p:sldId id="2512" r:id="rId21"/>
    <p:sldId id="2497" r:id="rId22"/>
    <p:sldId id="2528" r:id="rId23"/>
    <p:sldId id="2500" r:id="rId24"/>
    <p:sldId id="2517" r:id="rId25"/>
    <p:sldId id="2518" r:id="rId26"/>
    <p:sldId id="2519" r:id="rId27"/>
    <p:sldId id="2520" r:id="rId28"/>
    <p:sldId id="2521" r:id="rId29"/>
    <p:sldId id="2525" r:id="rId30"/>
    <p:sldId id="2526" r:id="rId31"/>
    <p:sldId id="2507" r:id="rId32"/>
    <p:sldId id="2527" r:id="rId33"/>
    <p:sldId id="2501" r:id="rId34"/>
    <p:sldId id="2502" r:id="rId35"/>
    <p:sldId id="2503" r:id="rId36"/>
    <p:sldId id="2504" r:id="rId37"/>
    <p:sldId id="2505" r:id="rId38"/>
    <p:sldId id="2508" r:id="rId39"/>
    <p:sldId id="582" r:id="rId40"/>
    <p:sldId id="2419" r:id="rId41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BA36"/>
    <a:srgbClr val="1D1D1A"/>
    <a:srgbClr val="595757"/>
    <a:srgbClr val="221815"/>
    <a:srgbClr val="91A2BF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32" autoAdjust="0"/>
    <p:restoredTop sz="96291" autoAdjust="0"/>
  </p:normalViewPr>
  <p:slideViewPr>
    <p:cSldViewPr snapToGrid="0" snapToObjects="1">
      <p:cViewPr varScale="1">
        <p:scale>
          <a:sx n="124" d="100"/>
          <a:sy n="124" d="100"/>
        </p:scale>
        <p:origin x="208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5/22/25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5/22/25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378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5715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460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74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4354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0428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Text</a:t>
            </a:r>
            <a:r>
              <a:rPr lang="zh-CN" altLang="en-US" dirty="0"/>
              <a:t> 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iktokenizer.vercel.app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zhida.zhihu.com/search?content_id=232891568&amp;content_type=Article&amp;match_order=1&amp;q=T5&amp;zhida_source=entity" TargetMode="External"/><Relationship Id="rId3" Type="http://schemas.openxmlformats.org/officeDocument/2006/relationships/hyperlink" Target="https://zhida.zhihu.com/search?content_id=232891568&amp;content_type=Article&amp;match_order=1&amp;q=RoBERTa&amp;zhida_source=entity" TargetMode="External"/><Relationship Id="rId7" Type="http://schemas.openxmlformats.org/officeDocument/2006/relationships/hyperlink" Target="https://zhida.zhihu.com/search?content_id=232891568&amp;content_type=Article&amp;match_order=1&amp;q=AlBERT&amp;zhida_source=entity" TargetMode="External"/><Relationship Id="rId2" Type="http://schemas.openxmlformats.org/officeDocument/2006/relationships/hyperlink" Target="https://zhida.zhihu.com/search?content_id=232891568&amp;content_type=Article&amp;match_order=1&amp;q=GPT&amp;zhida_source=ent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ida.zhihu.com/search?content_id=232891568&amp;content_type=Article&amp;match_order=1&amp;q=MobileBERT&amp;zhida_source=entity" TargetMode="External"/><Relationship Id="rId5" Type="http://schemas.openxmlformats.org/officeDocument/2006/relationships/hyperlink" Target="https://zhida.zhihu.com/search?content_id=232891568&amp;content_type=Article&amp;match_order=1&amp;q=DistilBERT&amp;zhida_source=entity" TargetMode="External"/><Relationship Id="rId4" Type="http://schemas.openxmlformats.org/officeDocument/2006/relationships/hyperlink" Target="https://zhida.zhihu.com/search?content_id=232891568&amp;content_type=Article&amp;match_order=1&amp;q=BART&amp;zhida_source=entity" TargetMode="External"/><Relationship Id="rId9" Type="http://schemas.openxmlformats.org/officeDocument/2006/relationships/hyperlink" Target="https://zhida.zhihu.com/search?content_id=232891568&amp;content_type=Article&amp;match_order=1&amp;q=mBART&amp;zhida_source=entity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zhihu.com/?target=https%3A//arxiv.org/pdf/1508.07909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Qwen/Qwen3-8B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8.00951" TargetMode="External"/><Relationship Id="rId2" Type="http://schemas.openxmlformats.org/officeDocument/2006/relationships/hyperlink" Target="https://www.youtube.com/watch?v=sOPDGQjFcuM&amp;t=1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henzomi12/AIInfra" TargetMode="External"/><Relationship Id="rId5" Type="http://schemas.openxmlformats.org/officeDocument/2006/relationships/hyperlink" Target="https://zhuanlan.zhihu.com/p/652536107" TargetMode="External"/><Relationship Id="rId4" Type="http://schemas.openxmlformats.org/officeDocument/2006/relationships/hyperlink" Target="https://arxiv.org/abs/2106.0597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3D51CD-C0A4-6D38-BF49-421C8C91E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369910" y="5728816"/>
            <a:ext cx="2144987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dirty="0">
                <a:solidFill>
                  <a:schemeClr val="tx1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800" dirty="0">
              <a:solidFill>
                <a:schemeClr val="tx1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6510" y="5888148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3018090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zh-CN" altLang="en-US" sz="88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核心机制之 </a:t>
            </a:r>
            <a:r>
              <a:rPr lang="en" altLang="zh-CN" sz="88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Tokenizer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" altLang="zh-CN" sz="9600" dirty="0"/>
              <a:t>Tokenizer</a:t>
            </a:r>
            <a:br>
              <a:rPr lang="en-US" altLang="zh-CN" dirty="0"/>
            </a:br>
            <a:r>
              <a:rPr lang="zh-CN" altLang="en-US" sz="9600" dirty="0"/>
              <a:t>完整流程</a:t>
            </a:r>
          </a:p>
        </p:txBody>
      </p:sp>
    </p:spTree>
    <p:extLst>
      <p:ext uri="{BB962C8B-B14F-4D97-AF65-F5344CB8AC3E}">
        <p14:creationId xmlns:p14="http://schemas.microsoft.com/office/powerpoint/2010/main" val="198092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F84F131-728A-F983-E6B6-ECB398BA5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​​预处理四步法</a:t>
            </a:r>
          </a:p>
        </p:txBody>
      </p:sp>
      <p:pic>
        <p:nvPicPr>
          <p:cNvPr id="2050" name="Picture 2" descr="图片">
            <a:extLst>
              <a:ext uri="{FF2B5EF4-FFF2-40B4-BE49-F238E27FC236}">
                <a16:creationId xmlns:a16="http://schemas.microsoft.com/office/drawing/2014/main" id="{A62D56EE-6F7D-1F91-3BD0-C827257D56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" t="5024" r="3923" b="4280"/>
          <a:stretch/>
        </p:blipFill>
        <p:spPr bwMode="auto">
          <a:xfrm>
            <a:off x="623635" y="1236635"/>
            <a:ext cx="6010382" cy="522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D7D65B8-9E49-891B-EB33-71C7D3702AE4}"/>
              </a:ext>
            </a:extLst>
          </p:cNvPr>
          <p:cNvSpPr txBox="1"/>
          <p:nvPr/>
        </p:nvSpPr>
        <p:spPr>
          <a:xfrm>
            <a:off x="4520635" y="2377066"/>
            <a:ext cx="6449171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defTabSz="1218804" fontAlgn="base" latinLnBrk="1"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Normalization​​</a:t>
            </a:r>
            <a:r>
              <a:rPr lang="zh-CN" altLang="e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：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文本清洗、数字处理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C96545D-3DF4-15E9-942A-8FD134B9067D}"/>
              </a:ext>
            </a:extLst>
          </p:cNvPr>
          <p:cNvSpPr txBox="1"/>
          <p:nvPr/>
        </p:nvSpPr>
        <p:spPr>
          <a:xfrm>
            <a:off x="4520635" y="3508900"/>
            <a:ext cx="6449171" cy="509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defTabSz="1218804" fontAlgn="base" latinLnBrk="1"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Pre-tokenization​​</a:t>
            </a:r>
            <a:r>
              <a:rPr lang="zh-CN" altLang="e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：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基于规则初步分割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44BF6B-3D00-7EBE-E367-0441A43E47C1}"/>
              </a:ext>
            </a:extLst>
          </p:cNvPr>
          <p:cNvSpPr txBox="1"/>
          <p:nvPr/>
        </p:nvSpPr>
        <p:spPr>
          <a:xfrm>
            <a:off x="4520634" y="4681595"/>
            <a:ext cx="7052494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defTabSz="1218804" fontAlgn="base" latinLnBrk="1"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核心算法模型​​：</a:t>
            </a:r>
            <a:r>
              <a:rPr lang="en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BPE/</a:t>
            </a:r>
            <a:r>
              <a:rPr lang="en" altLang="zh-CN" sz="2000" kern="0" dirty="0" err="1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WordPiece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等子词拆分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871BE4E-9025-55D1-1BF6-5DE54E3AFCD5}"/>
              </a:ext>
            </a:extLst>
          </p:cNvPr>
          <p:cNvSpPr txBox="1"/>
          <p:nvPr/>
        </p:nvSpPr>
        <p:spPr>
          <a:xfrm>
            <a:off x="4520635" y="5822983"/>
            <a:ext cx="7052493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defTabSz="1218804" fontAlgn="base" latinLnBrk="1"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Post-processing​​</a:t>
            </a:r>
            <a:r>
              <a:rPr lang="zh-CN" altLang="e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：</a:t>
            </a:r>
            <a:r>
              <a:rPr lang="en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Padding</a:t>
            </a:r>
            <a:r>
              <a:rPr lang="zh-CN" altLang="e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、</a:t>
            </a:r>
            <a:r>
              <a:rPr lang="en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Truncation</a:t>
            </a:r>
            <a:r>
              <a:rPr lang="zh-CN" altLang="e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、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特殊标记</a:t>
            </a:r>
          </a:p>
        </p:txBody>
      </p:sp>
    </p:spTree>
    <p:extLst>
      <p:ext uri="{BB962C8B-B14F-4D97-AF65-F5344CB8AC3E}">
        <p14:creationId xmlns:p14="http://schemas.microsoft.com/office/powerpoint/2010/main" val="3845537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F84F131-728A-F983-E6B6-ECB398BA5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​​预处理四步法</a:t>
            </a:r>
            <a:r>
              <a:rPr lang="en-US" altLang="zh-CN" dirty="0"/>
              <a:t>Step1</a:t>
            </a:r>
            <a:r>
              <a:rPr lang="zh-CN" altLang="en-US" dirty="0"/>
              <a:t>：</a:t>
            </a:r>
            <a:r>
              <a:rPr lang="en" altLang="zh-CN" dirty="0"/>
              <a:t>Normalization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AA41AC-91F9-8A68-8BF9-536D15481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b="1"/>
              <a:t>文本清洗</a:t>
            </a:r>
          </a:p>
          <a:p>
            <a:pPr lvl="1"/>
            <a:r>
              <a:rPr lang="zh-CN" altLang="en-US"/>
              <a:t>去除无用字符：移除文本中的特殊字符、非打印字符等，只保留对分词和模型训练有意义的内容。</a:t>
            </a:r>
          </a:p>
          <a:p>
            <a:pPr lvl="1"/>
            <a:r>
              <a:rPr lang="zh-CN" altLang="en-US"/>
              <a:t>去除额外空白：消除文本中多余的空格、制表符、换行符等，统一文本格式。</a:t>
            </a:r>
          </a:p>
          <a:p>
            <a:r>
              <a:rPr lang="zh-CN" altLang="en-US" b="1"/>
              <a:t>标准化写法</a:t>
            </a:r>
          </a:p>
          <a:p>
            <a:pPr lvl="1"/>
            <a:r>
              <a:rPr lang="zh-CN" altLang="en-US"/>
              <a:t>统一大小写：将所有文本转换为小写或大写，减少大小写变体带来的影响。</a:t>
            </a:r>
          </a:p>
          <a:p>
            <a:pPr lvl="1"/>
            <a:r>
              <a:rPr lang="zh-CN" altLang="en-US"/>
              <a:t>数字标准化：将数字统一格式化，如 </a:t>
            </a:r>
            <a:r>
              <a:rPr lang="en-US" altLang="zh-CN"/>
              <a:t>2025-&gt;</a:t>
            </a:r>
            <a:r>
              <a:rPr lang="zh-CN" altLang="en-US"/>
              <a:t> </a:t>
            </a:r>
            <a:r>
              <a:rPr lang="en-US" altLang="zh-CN"/>
              <a:t>2,</a:t>
            </a:r>
            <a:r>
              <a:rPr lang="zh-CN" altLang="en-US"/>
              <a:t> </a:t>
            </a:r>
            <a:r>
              <a:rPr lang="en-US" altLang="zh-CN"/>
              <a:t>0</a:t>
            </a:r>
            <a:r>
              <a:rPr lang="zh-CN" altLang="en-US"/>
              <a:t> </a:t>
            </a:r>
            <a:r>
              <a:rPr lang="en-US" altLang="zh-CN"/>
              <a:t>,</a:t>
            </a:r>
            <a:r>
              <a:rPr lang="zh-CN" altLang="en-US"/>
              <a:t> </a:t>
            </a:r>
            <a:r>
              <a:rPr lang="en-US" altLang="zh-CN"/>
              <a:t>2,</a:t>
            </a:r>
            <a:r>
              <a:rPr lang="zh-CN" altLang="en-US"/>
              <a:t> </a:t>
            </a:r>
            <a:r>
              <a:rPr lang="en-US" altLang="zh-CN"/>
              <a:t>5</a:t>
            </a:r>
            <a:r>
              <a:rPr lang="zh-CN" altLang="en-US"/>
              <a:t> 便于推理模型理解。</a:t>
            </a:r>
            <a:endParaRPr lang="en-US" altLang="zh-CN"/>
          </a:p>
          <a:p>
            <a:pPr lvl="1"/>
            <a:r>
              <a:rPr lang="zh-CN" altLang="en-US"/>
              <a:t>字符标准化：确保文本采用统一的字符编码（如</a:t>
            </a:r>
            <a:r>
              <a:rPr lang="en" altLang="zh-CN"/>
              <a:t>UTF-8</a:t>
            </a:r>
            <a:r>
              <a:rPr lang="zh-CN" altLang="en"/>
              <a:t>），</a:t>
            </a:r>
            <a:r>
              <a:rPr lang="zh-CN" altLang="en-US"/>
              <a:t>处理或转换特殊字符和符号。</a:t>
            </a:r>
          </a:p>
          <a:p>
            <a:r>
              <a:rPr lang="zh-CN" altLang="en-US" b="1"/>
              <a:t>安全与规范化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90471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F84F131-728A-F983-E6B6-ECB398BA5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​​预处理四步法 </a:t>
            </a:r>
            <a:r>
              <a:rPr lang="en-US" altLang="zh-CN" dirty="0"/>
              <a:t>Step2</a:t>
            </a:r>
            <a:r>
              <a:rPr lang="zh-CN" altLang="en-US" dirty="0"/>
              <a:t>：</a:t>
            </a:r>
            <a:r>
              <a:rPr lang="en" altLang="zh-CN" dirty="0"/>
              <a:t> Pre-tokenization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AA41AC-91F9-8A68-8BF9-536D15481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pPr latinLnBrk="1"/>
            <a:r>
              <a:rPr lang="en" altLang="zh-CN" dirty="0">
                <a:effectLst/>
              </a:rPr>
              <a:t>Pre-tokenization</a:t>
            </a:r>
            <a:r>
              <a:rPr lang="zh-CN" altLang="en-US" dirty="0">
                <a:effectLst/>
              </a:rPr>
              <a:t> 基于一些简单的规则进行初步的文本分割</a:t>
            </a:r>
            <a:endParaRPr lang="en-US" altLang="zh-CN" dirty="0">
              <a:effectLst/>
            </a:endParaRPr>
          </a:p>
          <a:p>
            <a:pPr latinLnBrk="1"/>
            <a:r>
              <a:rPr lang="zh-CN" altLang="en-US" dirty="0">
                <a:effectLst/>
              </a:rPr>
              <a:t>将文本初步拆解为更小的单元，如句子和词语：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英文等使用空格分隔的语言来说，这一步相对直接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但对于中文等无空格分隔的语言，则直接使用 </a:t>
            </a:r>
            <a:r>
              <a:rPr lang="en-US" altLang="zh-CN" dirty="0">
                <a:effectLst/>
              </a:rPr>
              <a:t>Modeling</a:t>
            </a:r>
            <a:r>
              <a:rPr lang="zh-CN" altLang="en-US" dirty="0">
                <a:effectLst/>
              </a:rPr>
              <a:t> 进入下一步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04103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F84F131-728A-F983-E6B6-ECB398BA5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​​预处理四步法 </a:t>
            </a:r>
            <a:r>
              <a:rPr lang="en-US" altLang="zh-CN" dirty="0"/>
              <a:t>Step3</a:t>
            </a:r>
            <a:r>
              <a:rPr lang="zh-CN" altLang="en-US" dirty="0"/>
              <a:t>：</a:t>
            </a:r>
            <a:r>
              <a:rPr lang="en" altLang="zh-CN" dirty="0"/>
              <a:t> Model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AA41AC-91F9-8A68-8BF9-536D15481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根据选定的模型算法（</a:t>
            </a:r>
            <a:r>
              <a:rPr lang="en" altLang="zh-CN" dirty="0"/>
              <a:t>BPE</a:t>
            </a:r>
            <a:r>
              <a:rPr lang="zh-CN" altLang="en" dirty="0"/>
              <a:t>，</a:t>
            </a:r>
            <a:r>
              <a:rPr lang="en" altLang="zh-CN" dirty="0" err="1"/>
              <a:t>WordPiece</a:t>
            </a:r>
            <a:r>
              <a:rPr lang="zh-CN" altLang="en" dirty="0"/>
              <a:t>，</a:t>
            </a:r>
            <a:r>
              <a:rPr lang="en" altLang="zh-CN" dirty="0"/>
              <a:t>Unigram</a:t>
            </a:r>
            <a:r>
              <a:rPr lang="zh-CN" altLang="en-US" dirty="0"/>
              <a:t>、</a:t>
            </a:r>
            <a:r>
              <a:rPr lang="en" altLang="zh-CN" dirty="0" err="1"/>
              <a:t>SentencePiece</a:t>
            </a:r>
            <a:r>
              <a:rPr lang="zh-CN" altLang="en-US" dirty="0"/>
              <a:t>）进行处理</a:t>
            </a:r>
            <a:endParaRPr lang="en-US" altLang="zh-CN" dirty="0"/>
          </a:p>
          <a:p>
            <a:r>
              <a:rPr lang="zh-CN" altLang="en-US" dirty="0"/>
              <a:t>通过大量文本数据，根据模型算法规则生成词汇表（</a:t>
            </a:r>
            <a:r>
              <a:rPr lang="en" altLang="zh-CN" dirty="0"/>
              <a:t>Vocabulary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然后依据词汇表，将文本拆分为 </a:t>
            </a:r>
            <a:r>
              <a:rPr lang="en" altLang="zh-CN" dirty="0"/>
              <a:t>Token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3958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E4528C82-B9F7-97CA-9348-DCA8DEA1C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​​预处理四步法 </a:t>
            </a:r>
            <a:r>
              <a:rPr lang="en-US" altLang="zh-CN" dirty="0"/>
              <a:t>Step4</a:t>
            </a:r>
            <a:r>
              <a:rPr lang="zh-CN" altLang="en-US" dirty="0"/>
              <a:t>：</a:t>
            </a:r>
            <a:r>
              <a:rPr lang="en" altLang="zh-CN" dirty="0"/>
              <a:t>Post-tokenization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9181B76-FA1C-0817-4616-BADA72B00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b="1" dirty="0"/>
              <a:t>序列填充与截断：</a:t>
            </a:r>
            <a:r>
              <a:rPr lang="zh-CN" altLang="en-US" dirty="0"/>
              <a:t>保证输入序列的长度一致，对过长序列进行截断，对过短序列进行填充。</a:t>
            </a:r>
          </a:p>
          <a:p>
            <a:r>
              <a:rPr lang="zh-CN" altLang="en-US" b="1" dirty="0"/>
              <a:t>特殊</a:t>
            </a:r>
            <a:r>
              <a:rPr lang="en" altLang="zh-CN" b="1" dirty="0"/>
              <a:t>Token</a:t>
            </a:r>
            <a:r>
              <a:rPr lang="zh-CN" altLang="en-US" b="1" dirty="0"/>
              <a:t>添加：</a:t>
            </a:r>
            <a:r>
              <a:rPr lang="zh-CN" altLang="en-US" dirty="0"/>
              <a:t>根据模型需求，在序列的适当位置添加特殊 </a:t>
            </a:r>
            <a:r>
              <a:rPr lang="en" altLang="zh-CN" dirty="0"/>
              <a:t>Token</a:t>
            </a:r>
            <a:r>
              <a:rPr lang="zh-CN" altLang="en" dirty="0"/>
              <a:t>（</a:t>
            </a:r>
            <a:r>
              <a:rPr lang="zh-CN" altLang="en-US" dirty="0"/>
              <a:t>如</a:t>
            </a:r>
            <a:r>
              <a:rPr lang="en-US" altLang="zh-CN" dirty="0"/>
              <a:t>[</a:t>
            </a:r>
            <a:r>
              <a:rPr lang="en" altLang="zh-CN" dirty="0"/>
              <a:t>CLS], [SEP]</a:t>
            </a:r>
            <a:r>
              <a:rPr lang="zh-CN" altLang="en" dirty="0"/>
              <a:t>）。</a:t>
            </a:r>
          </a:p>
          <a:p>
            <a:r>
              <a:rPr lang="zh-CN" altLang="en-US" b="1" dirty="0"/>
              <a:t>构建注意力掩码：</a:t>
            </a:r>
            <a:r>
              <a:rPr lang="zh-CN" altLang="en-US" dirty="0"/>
              <a:t>对于需要的模型，构建注意力掩码以区分实际 </a:t>
            </a:r>
            <a:r>
              <a:rPr lang="en" altLang="zh-CN" dirty="0"/>
              <a:t>Token</a:t>
            </a:r>
            <a:r>
              <a:rPr lang="zh-CN" altLang="en-US" dirty="0"/>
              <a:t> 和填充 </a:t>
            </a:r>
            <a:r>
              <a:rPr lang="en" altLang="zh-CN" dirty="0"/>
              <a:t>Token</a:t>
            </a:r>
            <a:r>
              <a:rPr lang="zh-CN" altLang="en-US" dirty="0"/>
              <a:t>。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3074670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CE44F2-EFFC-EEE0-2B9F-F596E8C6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​关键参数：词汇表大小的权衡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A98956C-7A1D-3252-D08E-6A45DDE8E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大词汇表（覆盖更多词） </a:t>
            </a:r>
            <a:r>
              <a:rPr lang="en" altLang="zh-CN" dirty="0"/>
              <a:t>vs </a:t>
            </a:r>
            <a:r>
              <a:rPr lang="zh-CN" altLang="en-US" dirty="0"/>
              <a:t>小词汇表（计算效率高）</a:t>
            </a:r>
            <a:endParaRPr lang="en-US" altLang="zh-CN" dirty="0"/>
          </a:p>
          <a:p>
            <a:pPr marL="582006" lvl="1" indent="-342900">
              <a:buFont typeface="+mj-lt"/>
              <a:buAutoNum type="arabicPeriod"/>
            </a:pPr>
            <a:r>
              <a:rPr lang="zh-CN" altLang="en-US" dirty="0"/>
              <a:t>大词表增加模型在进行词嵌入查找和生成输出时的计算负担，从而减慢处理速度；</a:t>
            </a:r>
          </a:p>
          <a:p>
            <a:pPr marL="582006" lvl="1" indent="-342900">
              <a:buFont typeface="+mj-lt"/>
              <a:buAutoNum type="arabicPeriod"/>
            </a:pPr>
            <a:r>
              <a:rPr lang="zh-CN" altLang="en-US" dirty="0"/>
              <a:t>大词表可提高模型覆盖不同词汇和表达的能力，有助于模型更好地理解和生成文本；</a:t>
            </a:r>
            <a:endParaRPr lang="en-US" altLang="zh-CN" dirty="0"/>
          </a:p>
          <a:p>
            <a:pPr marL="582006" lvl="1" indent="-342900">
              <a:buFont typeface="+mj-lt"/>
              <a:buAutoNum type="arabicPeriod"/>
            </a:pPr>
            <a:r>
              <a:rPr lang="zh-CN" altLang="en-US" dirty="0"/>
              <a:t>大词表也可能导致模型在某些</a:t>
            </a:r>
            <a:r>
              <a:rPr lang="en" altLang="zh-CN" dirty="0"/>
              <a:t>Token</a:t>
            </a:r>
            <a:r>
              <a:rPr lang="zh-CN" altLang="en-US" dirty="0"/>
              <a:t>上的训练不足，影响其泛化能力。</a:t>
            </a:r>
          </a:p>
        </p:txBody>
      </p:sp>
    </p:spTree>
    <p:extLst>
      <p:ext uri="{BB962C8B-B14F-4D97-AF65-F5344CB8AC3E}">
        <p14:creationId xmlns:p14="http://schemas.microsoft.com/office/powerpoint/2010/main" val="3938063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AA3F7D5-078D-0AF9-C316-9E490C30F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Tokenizer</a:t>
            </a:r>
            <a:r>
              <a:rPr lang="zh-CN" altLang="en-US" dirty="0"/>
              <a:t> 示例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10E4705-8606-9543-12B8-E949E10FB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>
                <a:hlinkClick r:id="rId2"/>
              </a:rPr>
              <a:t>https://tiktokenizer.vercel.app/</a:t>
            </a:r>
            <a:endParaRPr lang="en" altLang="zh-CN" dirty="0"/>
          </a:p>
          <a:p>
            <a:endParaRPr lang="en" altLang="zh-CN" dirty="0"/>
          </a:p>
          <a:p>
            <a:endParaRPr lang="zh-CN" altLang="en-US" dirty="0"/>
          </a:p>
          <a:p>
            <a:r>
              <a:rPr lang="zh-CN" altLang="en-US" dirty="0"/>
              <a:t>输入：</a:t>
            </a:r>
            <a:r>
              <a:rPr lang="en-US" altLang="zh-CN" dirty="0"/>
              <a:t>"</a:t>
            </a:r>
            <a:r>
              <a:rPr lang="en" altLang="zh-CN" dirty="0"/>
              <a:t>Hello, world!" → </a:t>
            </a:r>
            <a:r>
              <a:rPr lang="zh-CN" altLang="en-US" dirty="0"/>
              <a:t>输出：</a:t>
            </a:r>
            <a:r>
              <a:rPr lang="en-US" altLang="zh-CN" dirty="0"/>
              <a:t>["</a:t>
            </a:r>
            <a:r>
              <a:rPr lang="en" altLang="zh-CN" dirty="0"/>
              <a:t>Hello", ",", "world", "!"] → [102, 12, 356, 8]</a:t>
            </a:r>
            <a:br>
              <a:rPr lang="en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465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9A09B68-31CE-C189-DE32-1671D6C55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Qwen3-8B</a:t>
            </a:r>
            <a:r>
              <a:rPr lang="zh-CN" altLang="en-US" dirty="0"/>
              <a:t> 分词流程​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7F0C8A-9DB0-7949-4BFA-28F08C292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文本 → 字节级编码 → 合并高频字符对 → 映射到扩展词表 → 输出 </a:t>
            </a:r>
            <a:r>
              <a:rPr lang="en" altLang="zh-CN" dirty="0"/>
              <a:t>Token ID </a:t>
            </a:r>
            <a:r>
              <a:rPr lang="zh-CN" altLang="en-US" dirty="0"/>
              <a:t>序列</a:t>
            </a:r>
          </a:p>
        </p:txBody>
      </p:sp>
      <p:pic>
        <p:nvPicPr>
          <p:cNvPr id="1026" name="Picture 2" descr="How to Fine-tune BERT Model for NER on a Custom Dataset | by Rajaram  Suryanarayanan | AI Advances">
            <a:extLst>
              <a:ext uri="{FF2B5EF4-FFF2-40B4-BE49-F238E27FC236}">
                <a16:creationId xmlns:a16="http://schemas.microsoft.com/office/drawing/2014/main" id="{2AC0E21E-7379-FD55-B7A1-E81F5197C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1" t="6374" r="2451" b="9801"/>
          <a:stretch/>
        </p:blipFill>
        <p:spPr bwMode="auto">
          <a:xfrm>
            <a:off x="421549" y="2465798"/>
            <a:ext cx="11353663" cy="358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FA383C7-12B3-377C-F408-FDBC238DDA16}"/>
              </a:ext>
            </a:extLst>
          </p:cNvPr>
          <p:cNvSpPr/>
          <p:nvPr/>
        </p:nvSpPr>
        <p:spPr>
          <a:xfrm>
            <a:off x="298259" y="2250040"/>
            <a:ext cx="5373076" cy="38014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9566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9600" dirty="0"/>
              <a:t>分词算法</a:t>
            </a:r>
            <a:endParaRPr lang="en-US" altLang="zh-CN" sz="9600" dirty="0"/>
          </a:p>
          <a:p>
            <a:r>
              <a:rPr lang="zh-CN" altLang="en-US" sz="9600" dirty="0"/>
              <a:t>深度解析</a:t>
            </a:r>
            <a:endParaRPr lang="en-US" altLang="zh-CN" sz="9600" dirty="0"/>
          </a:p>
        </p:txBody>
      </p:sp>
    </p:spTree>
    <p:extLst>
      <p:ext uri="{BB962C8B-B14F-4D97-AF65-F5344CB8AC3E}">
        <p14:creationId xmlns:p14="http://schemas.microsoft.com/office/powerpoint/2010/main" val="411936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C4BD91-41DD-597C-E821-DC29FCA08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到底</a:t>
            </a:r>
            <a:r>
              <a:rPr lang="en-US" altLang="zh-CN" dirty="0"/>
              <a:t> Token</a:t>
            </a:r>
            <a:r>
              <a:rPr lang="zh-CN" altLang="en-US" dirty="0"/>
              <a:t> 和 </a:t>
            </a:r>
            <a:r>
              <a:rPr lang="en-US" altLang="zh-CN" dirty="0"/>
              <a:t>Tokenizer</a:t>
            </a:r>
            <a:r>
              <a:rPr lang="zh-CN" altLang="en-US" dirty="0"/>
              <a:t> 是什么关系？</a:t>
            </a:r>
            <a:endParaRPr lang="en-US" altLang="zh-CN" dirty="0"/>
          </a:p>
          <a:p>
            <a:r>
              <a:rPr lang="zh-CN" altLang="en-US" dirty="0"/>
              <a:t>为什么 </a:t>
            </a:r>
            <a:r>
              <a:rPr lang="en" altLang="zh-CN" dirty="0"/>
              <a:t>Transformer</a:t>
            </a:r>
            <a:r>
              <a:rPr lang="zh-CN" altLang="en-US" dirty="0"/>
              <a:t> 模型需要先对文本进行 </a:t>
            </a:r>
            <a:r>
              <a:rPr lang="en" altLang="zh-CN" dirty="0"/>
              <a:t>Tokenization</a:t>
            </a:r>
            <a:r>
              <a:rPr lang="zh-CN" altLang="en" dirty="0"/>
              <a:t>？</a:t>
            </a:r>
            <a:endParaRPr lang="en-US" altLang="zh-CN" dirty="0"/>
          </a:p>
          <a:p>
            <a:r>
              <a:rPr lang="zh-CN" altLang="en-US" dirty="0"/>
              <a:t>为什么单词直接按空格，或者直接分词不够用？</a:t>
            </a:r>
            <a:endParaRPr lang="en-US" altLang="zh-CN" dirty="0"/>
          </a:p>
          <a:p>
            <a:pPr lvl="1"/>
            <a:r>
              <a:rPr lang="en-US" altLang="zh-CN" sz="1600" dirty="0"/>
              <a:t>Using/Huawei/Ascend/chips/anywhere/ in/the/world/violates/US/export/control/regulations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/</a:t>
            </a:r>
            <a:r>
              <a:rPr lang="zh-CN" altLang="en-US" dirty="0"/>
              <a:t>世界</a:t>
            </a:r>
            <a:r>
              <a:rPr lang="en-US" altLang="zh-CN" dirty="0"/>
              <a:t>/</a:t>
            </a:r>
            <a:r>
              <a:rPr lang="zh-CN" altLang="en-US" dirty="0"/>
              <a:t>任何</a:t>
            </a:r>
            <a:r>
              <a:rPr lang="en-US" altLang="zh-CN" dirty="0"/>
              <a:t>/</a:t>
            </a:r>
            <a:r>
              <a:rPr lang="zh-CN" altLang="en-US" dirty="0"/>
              <a:t>地方</a:t>
            </a:r>
            <a:r>
              <a:rPr lang="en-US" altLang="zh-CN" dirty="0"/>
              <a:t>/</a:t>
            </a:r>
            <a:r>
              <a:rPr lang="zh-CN" altLang="en-US" dirty="0"/>
              <a:t>使用</a:t>
            </a:r>
            <a:r>
              <a:rPr lang="en-US" altLang="zh-CN" dirty="0"/>
              <a:t>/</a:t>
            </a:r>
            <a:r>
              <a:rPr lang="zh-CN" altLang="en-US" dirty="0"/>
              <a:t>华为</a:t>
            </a:r>
            <a:r>
              <a:rPr lang="en-US" altLang="zh-CN" dirty="0"/>
              <a:t>/</a:t>
            </a:r>
            <a:r>
              <a:rPr lang="zh-CN" altLang="en-US" dirty="0"/>
              <a:t>昇腾</a:t>
            </a:r>
            <a:r>
              <a:rPr lang="en-US" altLang="zh-CN" dirty="0"/>
              <a:t>/</a:t>
            </a:r>
            <a:r>
              <a:rPr lang="zh-CN" altLang="en-US" dirty="0"/>
              <a:t>芯片</a:t>
            </a:r>
            <a:r>
              <a:rPr lang="en-US" altLang="zh-CN" dirty="0"/>
              <a:t>/</a:t>
            </a:r>
            <a:r>
              <a:rPr lang="zh-CN" altLang="en-US" dirty="0"/>
              <a:t>均</a:t>
            </a:r>
            <a:r>
              <a:rPr lang="en-US" altLang="zh-CN" dirty="0"/>
              <a:t>/</a:t>
            </a:r>
            <a:r>
              <a:rPr lang="zh-CN" altLang="en-US" dirty="0"/>
              <a:t>违反</a:t>
            </a:r>
            <a:r>
              <a:rPr lang="en-US" altLang="zh-CN" dirty="0"/>
              <a:t>/</a:t>
            </a:r>
            <a:r>
              <a:rPr lang="zh-CN" altLang="en-US" dirty="0"/>
              <a:t>美国</a:t>
            </a:r>
            <a:r>
              <a:rPr lang="en-US" altLang="zh-CN" dirty="0"/>
              <a:t>/</a:t>
            </a:r>
            <a:r>
              <a:rPr lang="zh-CN" altLang="en-US" dirty="0"/>
              <a:t>出口</a:t>
            </a:r>
            <a:r>
              <a:rPr lang="en-US" altLang="zh-CN" dirty="0"/>
              <a:t>/</a:t>
            </a:r>
            <a:r>
              <a:rPr lang="zh-CN" altLang="en-US" dirty="0"/>
              <a:t>管制</a:t>
            </a:r>
            <a:r>
              <a:rPr lang="en-US" altLang="zh-CN" dirty="0"/>
              <a:t>/</a:t>
            </a:r>
            <a:r>
              <a:rPr lang="zh-CN" altLang="en-US" dirty="0"/>
              <a:t>法规</a:t>
            </a:r>
            <a:endParaRPr lang="en-US" altLang="zh-CN" dirty="0"/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287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625246B-F981-4DDF-79D4-9304AFD29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分词方法演进史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FA9DA3-F194-9D3A-3ADE-A9B9E2C52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>
                <a:solidFill>
                  <a:srgbClr val="66BA36"/>
                </a:solidFill>
              </a:rPr>
              <a:t>Word-based </a:t>
            </a:r>
            <a:r>
              <a:rPr lang="zh-CN" altLang="en" dirty="0">
                <a:solidFill>
                  <a:srgbClr val="66BA36"/>
                </a:solidFill>
              </a:rPr>
              <a:t>（</a:t>
            </a:r>
            <a:r>
              <a:rPr lang="zh-CN" altLang="en-US" dirty="0">
                <a:solidFill>
                  <a:srgbClr val="66BA36"/>
                </a:solidFill>
              </a:rPr>
              <a:t>基于单词）：</a:t>
            </a:r>
            <a:endParaRPr lang="en-US" altLang="zh-CN" dirty="0">
              <a:solidFill>
                <a:srgbClr val="66BA36"/>
              </a:solidFill>
            </a:endParaRPr>
          </a:p>
          <a:p>
            <a:pPr lvl="1"/>
            <a:r>
              <a:rPr lang="zh-CN" altLang="en-US" dirty="0"/>
              <a:t>按照词进行分词， 如英文</a:t>
            </a:r>
            <a:r>
              <a:rPr lang="en" altLang="zh-CN" dirty="0"/>
              <a:t>Today is </a:t>
            </a:r>
            <a:r>
              <a:rPr lang="en" altLang="zh-CN" dirty="0" err="1"/>
              <a:t>sunday</a:t>
            </a:r>
            <a:r>
              <a:rPr lang="en" altLang="zh-CN" dirty="0"/>
              <a:t>. </a:t>
            </a:r>
            <a:r>
              <a:rPr lang="zh-CN" altLang="en-US" dirty="0"/>
              <a:t>则根据空格或标点进行分割 </a:t>
            </a:r>
            <a:r>
              <a:rPr lang="en-US" altLang="zh-CN" dirty="0"/>
              <a:t>[</a:t>
            </a:r>
            <a:r>
              <a:rPr lang="en" altLang="zh-CN" dirty="0"/>
              <a:t>today, is, </a:t>
            </a:r>
            <a:r>
              <a:rPr lang="en" altLang="zh-CN" dirty="0" err="1"/>
              <a:t>sunday</a:t>
            </a:r>
            <a:r>
              <a:rPr lang="en" altLang="zh-CN" dirty="0"/>
              <a:t>, .]</a:t>
            </a:r>
            <a:endParaRPr lang="en-US" altLang="zh-CN" dirty="0"/>
          </a:p>
          <a:p>
            <a:r>
              <a:rPr lang="en" altLang="zh-CN" dirty="0">
                <a:solidFill>
                  <a:srgbClr val="66BA36"/>
                </a:solidFill>
              </a:rPr>
              <a:t>Character-based </a:t>
            </a:r>
            <a:r>
              <a:rPr lang="zh-CN" altLang="en" dirty="0">
                <a:solidFill>
                  <a:srgbClr val="66BA36"/>
                </a:solidFill>
              </a:rPr>
              <a:t>（</a:t>
            </a:r>
            <a:r>
              <a:rPr lang="zh-CN" altLang="en-US" dirty="0">
                <a:solidFill>
                  <a:srgbClr val="66BA36"/>
                </a:solidFill>
              </a:rPr>
              <a:t>基于字符）：</a:t>
            </a:r>
            <a:endParaRPr lang="en-US" altLang="zh-CN" dirty="0">
              <a:solidFill>
                <a:srgbClr val="66BA36"/>
              </a:solidFill>
            </a:endParaRPr>
          </a:p>
          <a:p>
            <a:pPr lvl="1"/>
            <a:r>
              <a:rPr lang="zh-CN" altLang="en-US" dirty="0"/>
              <a:t>按照单字符进行分词，以 </a:t>
            </a:r>
            <a:r>
              <a:rPr lang="en" altLang="zh-CN" dirty="0"/>
              <a:t>char</a:t>
            </a:r>
            <a:r>
              <a:rPr lang="zh-CN" altLang="en-US" dirty="0"/>
              <a:t> 为最小粒度， </a:t>
            </a:r>
            <a:r>
              <a:rPr lang="en" altLang="zh-CN" dirty="0"/>
              <a:t>Today is </a:t>
            </a:r>
            <a:r>
              <a:rPr lang="en" altLang="zh-CN" dirty="0" err="1"/>
              <a:t>sunday</a:t>
            </a:r>
            <a:r>
              <a:rPr lang="en" altLang="zh-CN" dirty="0"/>
              <a:t>. → </a:t>
            </a:r>
            <a:r>
              <a:rPr lang="en-US" altLang="zh-CN" dirty="0"/>
              <a:t>[</a:t>
            </a:r>
            <a:r>
              <a:rPr lang="en" altLang="zh-CN" dirty="0"/>
              <a:t>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o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d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a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I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u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d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a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.]</a:t>
            </a:r>
            <a:endParaRPr lang="en-US" altLang="zh-CN" dirty="0"/>
          </a:p>
          <a:p>
            <a:r>
              <a:rPr lang="en" altLang="zh-CN" dirty="0" err="1">
                <a:solidFill>
                  <a:srgbClr val="66BA36"/>
                </a:solidFill>
              </a:rPr>
              <a:t>Subword</a:t>
            </a:r>
            <a:r>
              <a:rPr lang="en" altLang="zh-CN" dirty="0">
                <a:solidFill>
                  <a:srgbClr val="66BA36"/>
                </a:solidFill>
              </a:rPr>
              <a:t>-based</a:t>
            </a:r>
            <a:r>
              <a:rPr lang="zh-CN" altLang="en" dirty="0">
                <a:solidFill>
                  <a:srgbClr val="66BA36"/>
                </a:solidFill>
              </a:rPr>
              <a:t>（</a:t>
            </a:r>
            <a:r>
              <a:rPr lang="zh-CN" altLang="en-US" dirty="0">
                <a:solidFill>
                  <a:srgbClr val="66BA36"/>
                </a:solidFill>
              </a:rPr>
              <a:t>子词分词）：</a:t>
            </a:r>
            <a:endParaRPr lang="en-US" altLang="zh-CN" dirty="0">
              <a:solidFill>
                <a:srgbClr val="66BA36"/>
              </a:solidFill>
            </a:endParaRPr>
          </a:p>
          <a:p>
            <a:pPr lvl="1"/>
            <a:r>
              <a:rPr lang="zh-CN" altLang="en-US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按照词的 </a:t>
            </a:r>
            <a:r>
              <a:rPr lang="en" altLang="zh-CN" b="0" i="0" dirty="0" err="1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subword</a:t>
            </a:r>
            <a:r>
              <a:rPr lang="zh-CN" altLang="en-US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 进行分词，</a:t>
            </a:r>
            <a:r>
              <a:rPr lang="en" altLang="zh-CN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Today is </a:t>
            </a:r>
            <a:r>
              <a:rPr lang="en" altLang="zh-CN" b="0" i="0" dirty="0" err="1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sunday</a:t>
            </a:r>
            <a:r>
              <a:rPr lang="en" altLang="zh-CN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. </a:t>
            </a:r>
            <a:r>
              <a:rPr lang="en" altLang="zh-CN" dirty="0"/>
              <a:t>→</a:t>
            </a:r>
            <a:r>
              <a:rPr lang="zh-CN" altLang="en-US" dirty="0"/>
              <a:t> </a:t>
            </a:r>
            <a:r>
              <a:rPr lang="en-US" altLang="zh-CN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[</a:t>
            </a:r>
            <a:r>
              <a:rPr lang="en" altLang="zh-CN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today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,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" altLang="zh-CN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is</a:t>
            </a:r>
            <a:r>
              <a:rPr lang="en-US" altLang="zh-CN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,</a:t>
            </a:r>
            <a:r>
              <a:rPr lang="zh-CN" altLang="en-US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" altLang="zh-CN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sun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,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" altLang="zh-CN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day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,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" altLang="zh-CN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.]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041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C77EEC9-A459-EC60-3770-394CBC67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分词方法演进史 </a:t>
            </a:r>
            <a:r>
              <a:rPr lang="en" altLang="zh-CN" dirty="0"/>
              <a:t>Word-based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05E7352-FF30-8944-C2FE-E0BA249CC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b="1" dirty="0"/>
              <a:t>优点：</a:t>
            </a:r>
            <a:r>
              <a:rPr lang="zh-CN" altLang="en-US" dirty="0"/>
              <a:t>简单直观，符合人类语言习惯。</a:t>
            </a:r>
          </a:p>
          <a:p>
            <a:r>
              <a:rPr lang="zh-CN" altLang="en-US" b="1" dirty="0"/>
              <a:t>缺点：</a:t>
            </a:r>
            <a:endParaRPr lang="en-US" altLang="zh-CN" b="1" dirty="0"/>
          </a:p>
          <a:p>
            <a:pPr lvl="1"/>
            <a:r>
              <a:rPr lang="zh-CN" altLang="en-US" dirty="0"/>
              <a:t>词汇表爆炸（如英语</a:t>
            </a:r>
            <a:r>
              <a:rPr lang="en-US" altLang="zh-CN" dirty="0"/>
              <a:t>10</a:t>
            </a:r>
            <a:r>
              <a:rPr lang="zh-CN" altLang="en-US" dirty="0"/>
              <a:t>万</a:t>
            </a:r>
            <a:r>
              <a:rPr lang="en-US" altLang="zh-CN" dirty="0"/>
              <a:t>+</a:t>
            </a:r>
            <a:r>
              <a:rPr lang="zh-CN" altLang="en-US" dirty="0"/>
              <a:t>单词）、</a:t>
            </a:r>
            <a:r>
              <a:rPr lang="en" altLang="zh-CN" dirty="0"/>
              <a:t>OOV</a:t>
            </a:r>
            <a:r>
              <a:rPr lang="zh-CN" altLang="en-US" dirty="0"/>
              <a:t>（</a:t>
            </a:r>
            <a:r>
              <a:rPr lang="en" altLang="zh-CN" dirty="0"/>
              <a:t>Out-of-Vocabulary</a:t>
            </a:r>
            <a:r>
              <a:rPr lang="zh-CN" altLang="en-US" dirty="0"/>
              <a:t>）问题严重。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不能学习到词缀之间的关系，例如：</a:t>
            </a:r>
            <a:r>
              <a:rPr lang="en" altLang="zh-CN" dirty="0"/>
              <a:t>dog</a:t>
            </a:r>
            <a:r>
              <a:rPr lang="zh-CN" altLang="en-US" dirty="0"/>
              <a:t>与</a:t>
            </a:r>
            <a:r>
              <a:rPr lang="en" altLang="zh-CN" dirty="0"/>
              <a:t>dogs</a:t>
            </a:r>
            <a:r>
              <a:rPr lang="zh-CN" altLang="en" dirty="0"/>
              <a:t>，</a:t>
            </a:r>
            <a:r>
              <a:rPr lang="en" altLang="zh-CN" dirty="0"/>
              <a:t>happy</a:t>
            </a:r>
            <a:r>
              <a:rPr lang="zh-CN" altLang="en-US" dirty="0"/>
              <a:t>与</a:t>
            </a:r>
            <a:r>
              <a:rPr lang="en" altLang="zh-CN" dirty="0"/>
              <a:t>unhappy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dirty="0"/>
          </a:p>
          <a:p>
            <a:r>
              <a:rPr lang="zh-CN" altLang="en-US" b="1" dirty="0"/>
              <a:t>示例：</a:t>
            </a:r>
            <a:r>
              <a:rPr lang="en-US" altLang="zh-CN" b="1" dirty="0"/>
              <a:t>“</a:t>
            </a:r>
            <a:r>
              <a:rPr lang="en" altLang="zh-CN" dirty="0"/>
              <a:t>unhappiness” → 1</a:t>
            </a:r>
            <a:r>
              <a:rPr lang="zh-CN" altLang="en-US" dirty="0"/>
              <a:t> 个 </a:t>
            </a:r>
            <a:r>
              <a:rPr lang="en" altLang="zh-CN" dirty="0"/>
              <a:t>token</a:t>
            </a:r>
            <a:r>
              <a:rPr lang="zh-CN" altLang="en" dirty="0"/>
              <a:t>（</a:t>
            </a:r>
            <a:r>
              <a:rPr lang="zh-CN" altLang="en-US" dirty="0"/>
              <a:t>无法拆解前缀</a:t>
            </a:r>
            <a:r>
              <a:rPr lang="en" altLang="zh-CN" dirty="0"/>
              <a:t>un-</a:t>
            </a:r>
            <a:r>
              <a:rPr lang="zh-CN" altLang="en-US" dirty="0"/>
              <a:t>和后缀</a:t>
            </a:r>
            <a:r>
              <a:rPr lang="en-US" altLang="zh-CN" dirty="0"/>
              <a:t>-</a:t>
            </a:r>
            <a:r>
              <a:rPr lang="en" altLang="zh-CN" dirty="0"/>
              <a:t>ness</a:t>
            </a:r>
            <a:r>
              <a:rPr lang="zh-CN" altLang="en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1505041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C77EEC9-A459-EC60-3770-394CBC67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分词方法演进史 </a:t>
            </a:r>
            <a:r>
              <a:rPr lang="en" altLang="zh-CN" dirty="0"/>
              <a:t>Character-based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05E7352-FF30-8944-C2FE-E0BA249CC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b="1" dirty="0"/>
              <a:t>优点：</a:t>
            </a:r>
            <a:r>
              <a:rPr lang="zh-CN" altLang="en-US" dirty="0"/>
              <a:t>词汇表极小（如</a:t>
            </a:r>
            <a:r>
              <a:rPr lang="en-US" altLang="zh-CN" dirty="0"/>
              <a:t>26</a:t>
            </a:r>
            <a:r>
              <a:rPr lang="zh-CN" altLang="en-US" dirty="0"/>
              <a:t>个字母 </a:t>
            </a:r>
            <a:r>
              <a:rPr lang="en-US" altLang="zh-CN" dirty="0"/>
              <a:t>+</a:t>
            </a:r>
            <a:r>
              <a:rPr lang="zh-CN" altLang="en-US" dirty="0"/>
              <a:t> 标点）。</a:t>
            </a:r>
          </a:p>
          <a:p>
            <a:r>
              <a:rPr lang="zh-CN" altLang="en-US" b="1" dirty="0"/>
              <a:t>缺点：</a:t>
            </a:r>
            <a:endParaRPr lang="en-US" altLang="zh-CN" b="1" dirty="0"/>
          </a:p>
          <a:p>
            <a:pPr lvl="1"/>
            <a:r>
              <a:rPr lang="zh-CN" altLang="en-US" dirty="0"/>
              <a:t>丢失语义信息，模型需自行学习长距离依赖（如</a:t>
            </a:r>
            <a:r>
              <a:rPr lang="en-US" altLang="zh-CN" dirty="0"/>
              <a:t>“</a:t>
            </a:r>
            <a:r>
              <a:rPr lang="en" altLang="zh-CN" dirty="0"/>
              <a:t>h”,</a:t>
            </a:r>
            <a:r>
              <a:rPr lang="zh-CN" altLang="en-US" dirty="0"/>
              <a:t> </a:t>
            </a:r>
            <a:r>
              <a:rPr lang="en" altLang="zh-CN" dirty="0"/>
              <a:t>“a”,</a:t>
            </a:r>
            <a:r>
              <a:rPr lang="zh-CN" altLang="en-US" dirty="0"/>
              <a:t> </a:t>
            </a:r>
            <a:r>
              <a:rPr lang="en" altLang="zh-CN" dirty="0"/>
              <a:t>“p”,</a:t>
            </a:r>
            <a:r>
              <a:rPr lang="zh-CN" altLang="en-US" dirty="0"/>
              <a:t> </a:t>
            </a:r>
            <a:r>
              <a:rPr lang="en" altLang="zh-CN" dirty="0"/>
              <a:t>“p”,</a:t>
            </a:r>
            <a:r>
              <a:rPr lang="zh-CN" altLang="en-US" dirty="0"/>
              <a:t> </a:t>
            </a:r>
            <a:r>
              <a:rPr lang="en" altLang="zh-CN" dirty="0"/>
              <a:t>"y"</a:t>
            </a:r>
            <a:r>
              <a:rPr lang="zh-CN" altLang="en" dirty="0"/>
              <a:t>）。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每个</a:t>
            </a:r>
            <a:r>
              <a:rPr lang="en" altLang="zh-CN" dirty="0"/>
              <a:t>token</a:t>
            </a:r>
            <a:r>
              <a:rPr lang="zh-CN" altLang="en-US" dirty="0"/>
              <a:t>的信息密度低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序列过长，解码效率很低</a:t>
            </a:r>
          </a:p>
          <a:p>
            <a:endParaRPr lang="zh-CN" altLang="en" sz="1800" dirty="0"/>
          </a:p>
        </p:txBody>
      </p:sp>
    </p:spTree>
    <p:extLst>
      <p:ext uri="{BB962C8B-B14F-4D97-AF65-F5344CB8AC3E}">
        <p14:creationId xmlns:p14="http://schemas.microsoft.com/office/powerpoint/2010/main" val="2916560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C77EEC9-A459-EC60-3770-394CBC67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分词方法演进史 </a:t>
            </a:r>
            <a:r>
              <a:rPr lang="en" altLang="zh-CN" dirty="0" err="1"/>
              <a:t>Subword</a:t>
            </a:r>
            <a:r>
              <a:rPr lang="en" altLang="zh-CN" dirty="0"/>
              <a:t>-based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05E7352-FF30-8944-C2FE-E0BA249CC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b="1" dirty="0"/>
              <a:t>核心思想 ：</a:t>
            </a:r>
            <a:r>
              <a:rPr lang="zh-CN" altLang="en-US" dirty="0"/>
              <a:t>将高频词切分为更细粒度的子词，低频词保留为完整词或拆解为字符。</a:t>
            </a:r>
          </a:p>
          <a:p>
            <a:r>
              <a:rPr lang="zh-CN" altLang="en-US" b="1" dirty="0"/>
              <a:t>优势 ：</a:t>
            </a:r>
            <a:endParaRPr lang="en-US" altLang="zh-CN" b="1" dirty="0"/>
          </a:p>
          <a:p>
            <a:pPr lvl="1"/>
            <a:r>
              <a:rPr lang="zh-CN" altLang="en-US" dirty="0"/>
              <a:t>平衡词汇表大小与语义表达能力，解决</a:t>
            </a:r>
            <a:r>
              <a:rPr lang="en" altLang="zh-CN" dirty="0"/>
              <a:t>OOV</a:t>
            </a:r>
            <a:r>
              <a:rPr lang="zh-CN" altLang="en-US" dirty="0"/>
              <a:t>问题。</a:t>
            </a:r>
            <a:endParaRPr lang="en-US" altLang="zh-CN" dirty="0"/>
          </a:p>
          <a:p>
            <a:pPr lvl="1"/>
            <a:r>
              <a:rPr lang="zh-CN" altLang="en-US" dirty="0"/>
              <a:t>词表规模适中，解码效率较高，能学习到词缀之间的关系。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b="1" dirty="0"/>
              <a:t>典型算法 ：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C874B9C-7C1D-36C5-C7F8-E10A6B32D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998498"/>
              </p:ext>
            </p:extLst>
          </p:nvPr>
        </p:nvGraphicFramePr>
        <p:xfrm>
          <a:off x="992125" y="4551452"/>
          <a:ext cx="10212512" cy="1743164"/>
        </p:xfrm>
        <a:graphic>
          <a:graphicData uri="http://schemas.openxmlformats.org/drawingml/2006/table">
            <a:tbl>
              <a:tblPr/>
              <a:tblGrid>
                <a:gridCol w="2581425">
                  <a:extLst>
                    <a:ext uri="{9D8B030D-6E8A-4147-A177-3AD203B41FA5}">
                      <a16:colId xmlns:a16="http://schemas.microsoft.com/office/drawing/2014/main" val="793495622"/>
                    </a:ext>
                  </a:extLst>
                </a:gridCol>
                <a:gridCol w="7631087">
                  <a:extLst>
                    <a:ext uri="{9D8B030D-6E8A-4147-A177-3AD203B41FA5}">
                      <a16:colId xmlns:a16="http://schemas.microsoft.com/office/drawing/2014/main" val="4133227882"/>
                    </a:ext>
                  </a:extLst>
                </a:gridCol>
              </a:tblGrid>
              <a:tr h="435791">
                <a:tc>
                  <a:txBody>
                    <a:bodyPr/>
                    <a:lstStyle/>
                    <a:p>
                      <a:pPr marL="0" marR="0" indent="0" algn="ctr" defTabSz="1218804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92D050"/>
                        </a:buClr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分词方法</a:t>
                      </a:r>
                    </a:p>
                  </a:txBody>
                  <a:tcPr marL="114300" marR="114300" marT="28575" marB="28575" anchor="ctr">
                    <a:lnL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804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92D050"/>
                        </a:buClr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典型模型</a:t>
                      </a:r>
                    </a:p>
                  </a:txBody>
                  <a:tcPr marL="114300" marR="114300" marT="28575" marB="28575" anchor="ctr">
                    <a:lnL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36938"/>
                  </a:ext>
                </a:extLst>
              </a:tr>
              <a:tr h="435791">
                <a:tc>
                  <a:txBody>
                    <a:bodyPr/>
                    <a:lstStyle/>
                    <a:p>
                      <a:pPr marL="0" marR="0" lvl="0" indent="0" algn="l" defTabSz="1218804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92D05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" alt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BPE</a:t>
                      </a:r>
                      <a:r>
                        <a:rPr kumimoji="0" lang="zh-CN" altLang="en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（</a:t>
                      </a:r>
                      <a:r>
                        <a:rPr kumimoji="0" lang="en" altLang="zh-CN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Byte Pair Encoding</a:t>
                      </a:r>
                      <a:r>
                        <a:rPr kumimoji="0" lang="zh-CN" altLang="en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）</a:t>
                      </a:r>
                      <a:endParaRPr kumimoji="0" lang="zh-CN" altLang="en-US" sz="14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marL="114300" marR="114300" marT="28575" marB="28575" anchor="ctr">
                    <a:lnL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804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92D050"/>
                        </a:buClr>
                        <a:buFont typeface="Arial" pitchFamily="34" charset="0"/>
                        <a:buNone/>
                        <a:tabLst/>
                      </a:pPr>
                      <a:r>
                        <a:rPr kumimoji="0" lang="en" alt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</a:t>
                      </a:r>
                      <a:r>
                        <a:rPr kumimoji="0" lang="en" alt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,  </a:t>
                      </a:r>
                      <a:r>
                        <a:rPr kumimoji="0" lang="en" alt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RoBERTa</a:t>
                      </a:r>
                      <a:r>
                        <a:rPr kumimoji="0" lang="en" alt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, </a:t>
                      </a:r>
                      <a:r>
                        <a:rPr kumimoji="0" lang="en" alt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BART</a:t>
                      </a:r>
                      <a:r>
                        <a:rPr kumimoji="0" lang="en" alt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, GLM,</a:t>
                      </a:r>
                      <a:r>
                        <a:rPr kumimoji="0" lang="zh-CN" alt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Qwen,</a:t>
                      </a:r>
                      <a:r>
                        <a:rPr kumimoji="0" lang="zh-CN" alt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DeepSeek,</a:t>
                      </a:r>
                      <a:r>
                        <a:rPr kumimoji="0" lang="zh-CN" alt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LLAMA,</a:t>
                      </a:r>
                      <a:r>
                        <a:rPr kumimoji="0" lang="zh-CN" alt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KIMI</a:t>
                      </a:r>
                      <a:endParaRPr kumimoji="0" lang="en" altLang="en-US" sz="14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marL="114300" marR="114300" marT="28575" marB="28575" anchor="ctr">
                    <a:lnL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556786"/>
                  </a:ext>
                </a:extLst>
              </a:tr>
              <a:tr h="435791">
                <a:tc>
                  <a:txBody>
                    <a:bodyPr/>
                    <a:lstStyle/>
                    <a:p>
                      <a:pPr marL="0" marR="0" indent="0" algn="l" defTabSz="1218804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92D050"/>
                        </a:buClr>
                        <a:buFont typeface="Arial" pitchFamily="34" charset="0"/>
                        <a:buNone/>
                        <a:tabLst/>
                      </a:pPr>
                      <a:r>
                        <a:rPr kumimoji="0" lang="en" alt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WordPiece</a:t>
                      </a:r>
                    </a:p>
                  </a:txBody>
                  <a:tcPr marL="114300" marR="114300" marT="28575" marB="28575" anchor="ctr">
                    <a:lnL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804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92D050"/>
                        </a:buClr>
                        <a:buFont typeface="Arial" pitchFamily="34" charset="0"/>
                        <a:buNone/>
                        <a:tabLst/>
                      </a:pPr>
                      <a:r>
                        <a:rPr kumimoji="0" lang="en" alt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BERT, </a:t>
                      </a:r>
                      <a:r>
                        <a:rPr kumimoji="0" lang="en" altLang="en-US" sz="1400" b="0" i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DistilBERT</a:t>
                      </a:r>
                      <a:r>
                        <a:rPr kumimoji="0" lang="en" altLang="en-US" sz="1400" b="0" i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，</a:t>
                      </a:r>
                      <a:r>
                        <a:rPr kumimoji="0" lang="en" altLang="en-US" sz="1400" b="0" i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MobileBERT</a:t>
                      </a:r>
                      <a:endParaRPr kumimoji="0" lang="en" altLang="en-US" sz="14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marL="114300" marR="114300" marT="28575" marB="28575" anchor="ctr">
                    <a:lnL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982106"/>
                  </a:ext>
                </a:extLst>
              </a:tr>
              <a:tr h="435791">
                <a:tc>
                  <a:txBody>
                    <a:bodyPr/>
                    <a:lstStyle/>
                    <a:p>
                      <a:pPr marL="0" marR="0" indent="0" algn="l" defTabSz="1218804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92D050"/>
                        </a:buClr>
                        <a:buFont typeface="Arial" pitchFamily="34" charset="0"/>
                        <a:buNone/>
                        <a:tabLst/>
                      </a:pPr>
                      <a:r>
                        <a:rPr kumimoji="0" lang="en" alt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Unigram</a:t>
                      </a:r>
                    </a:p>
                  </a:txBody>
                  <a:tcPr marL="114300" marR="114300" marT="28575" marB="28575" anchor="ctr">
                    <a:lnL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804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92D050"/>
                        </a:buClr>
                        <a:buFont typeface="Arial" pitchFamily="34" charset="0"/>
                        <a:buNone/>
                        <a:tabLst/>
                      </a:pPr>
                      <a:r>
                        <a:rPr kumimoji="0" lang="en" alt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AlBERT</a:t>
                      </a:r>
                      <a:r>
                        <a:rPr kumimoji="0" lang="en" alt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, </a:t>
                      </a:r>
                      <a:r>
                        <a:rPr kumimoji="0" lang="en" alt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T5</a:t>
                      </a:r>
                      <a:r>
                        <a:rPr kumimoji="0" lang="en" alt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, </a:t>
                      </a:r>
                      <a:r>
                        <a:rPr kumimoji="0" lang="en" alt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mBART</a:t>
                      </a:r>
                      <a:r>
                        <a:rPr kumimoji="0" lang="en" alt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, </a:t>
                      </a:r>
                      <a:r>
                        <a:rPr kumimoji="0" lang="en" altLang="en-US" sz="1400" b="0" i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XLNet</a:t>
                      </a:r>
                      <a:endParaRPr kumimoji="0" lang="en" altLang="en-US" sz="14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marL="114300" marR="114300" marT="28575" marB="28575" anchor="ctr">
                    <a:lnL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144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429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3EF25-66BD-372A-E6E5-5D108DB3A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Byte Pair Encoding (BPE)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BD277639-DDE3-3890-DDE6-891B3C91C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888" y="1111250"/>
            <a:ext cx="10963275" cy="524351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构建初始词表：</a:t>
            </a:r>
            <a:endParaRPr lang="en-US" altLang="zh-CN" b="1" dirty="0"/>
          </a:p>
          <a:p>
            <a:pPr marL="694190" lvl="1" indent="-457200"/>
            <a:r>
              <a:rPr lang="zh-CN" altLang="en-US" dirty="0"/>
              <a:t>首先按字符粒度分词，将文本中的每个字符视为一个单独的</a:t>
            </a:r>
            <a:r>
              <a:rPr lang="en" altLang="zh-CN" dirty="0"/>
              <a:t>token</a:t>
            </a:r>
            <a:r>
              <a:rPr lang="zh-CN" altLang="en" dirty="0"/>
              <a:t>，</a:t>
            </a:r>
            <a:r>
              <a:rPr lang="zh-CN" altLang="en-US" dirty="0"/>
              <a:t>形成初始词汇表。</a:t>
            </a:r>
            <a:endParaRPr lang="zh-CN" altLang="e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识别最频繁出现的标记对：</a:t>
            </a:r>
            <a:endParaRPr lang="en-US" altLang="zh-CN" b="1" dirty="0"/>
          </a:p>
          <a:p>
            <a:pPr marL="694190" lvl="1" indent="-457200"/>
            <a:r>
              <a:rPr lang="zh-CN" altLang="en-US" dirty="0"/>
              <a:t>扫描语料库，找到出现频率最高的</a:t>
            </a:r>
            <a:r>
              <a:rPr lang="en" altLang="zh-CN" dirty="0"/>
              <a:t>token</a:t>
            </a:r>
            <a:r>
              <a:rPr lang="zh-CN" altLang="en-US" dirty="0"/>
              <a:t>对（字符或子词）。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合并最频繁出现的 </a:t>
            </a:r>
            <a:r>
              <a:rPr lang="en" altLang="zh-CN" b="1" dirty="0"/>
              <a:t>token</a:t>
            </a:r>
            <a:r>
              <a:rPr lang="zh-CN" altLang="en-US" b="1" dirty="0"/>
              <a:t> 对：</a:t>
            </a:r>
            <a:endParaRPr lang="en-US" altLang="zh-CN" b="1" dirty="0"/>
          </a:p>
          <a:p>
            <a:pPr marL="694190" lvl="1" indent="-457200"/>
            <a:r>
              <a:rPr lang="zh-CN" altLang="en-US" dirty="0"/>
              <a:t>将</a:t>
            </a:r>
            <a:r>
              <a:rPr lang="en-US" altLang="zh-CN" dirty="0"/>
              <a:t>2</a:t>
            </a:r>
            <a:r>
              <a:rPr lang="zh-CN" altLang="en-US" dirty="0"/>
              <a:t>中频率最高 </a:t>
            </a:r>
            <a:r>
              <a:rPr lang="en" altLang="zh-CN" dirty="0"/>
              <a:t>token</a:t>
            </a:r>
            <a:r>
              <a:rPr lang="zh-CN" altLang="en-US" dirty="0"/>
              <a:t> 对，合并成为一个新 </a:t>
            </a:r>
            <a:r>
              <a:rPr lang="en" altLang="zh-CN" dirty="0"/>
              <a:t>token</a:t>
            </a:r>
            <a:r>
              <a:rPr lang="zh-CN" altLang="en" dirty="0"/>
              <a:t>。</a:t>
            </a:r>
            <a:endParaRPr lang="en-US" altLang="zh-CN" dirty="0"/>
          </a:p>
          <a:p>
            <a:pPr marL="694190" lvl="1" indent="-457200"/>
            <a:r>
              <a:rPr lang="zh-CN" altLang="en-US" dirty="0"/>
              <a:t>将新 </a:t>
            </a:r>
            <a:r>
              <a:rPr lang="en" altLang="zh-CN" dirty="0"/>
              <a:t>token </a:t>
            </a:r>
            <a:r>
              <a:rPr lang="zh-CN" altLang="en-US" dirty="0"/>
              <a:t>添加到词表，并且删除被新 </a:t>
            </a:r>
            <a:r>
              <a:rPr lang="en" altLang="zh-CN" dirty="0"/>
              <a:t>token </a:t>
            </a:r>
            <a:r>
              <a:rPr lang="zh-CN" altLang="en-US" dirty="0"/>
              <a:t>完全覆盖的 </a:t>
            </a:r>
            <a:r>
              <a:rPr lang="en" altLang="zh-CN" dirty="0"/>
              <a:t>token</a:t>
            </a:r>
            <a:r>
              <a:rPr lang="zh-CN" altLang="en" dirty="0"/>
              <a:t>，</a:t>
            </a:r>
            <a:r>
              <a:rPr lang="zh-CN" altLang="en-US" dirty="0"/>
              <a:t>完成词汇表的更新。</a:t>
            </a:r>
            <a:endParaRPr lang="en-US" altLang="zh-CN" dirty="0"/>
          </a:p>
          <a:p>
            <a:pPr marL="694190" lvl="1" indent="-457200"/>
            <a:r>
              <a:rPr lang="zh-CN" altLang="en-US" dirty="0"/>
              <a:t>同时将 </a:t>
            </a:r>
            <a:r>
              <a:rPr lang="en" altLang="zh-CN" dirty="0"/>
              <a:t>token</a:t>
            </a:r>
            <a:r>
              <a:rPr lang="zh-CN" altLang="en-US" dirty="0"/>
              <a:t> 对的合并加入到合并规则列表中。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重复步骤 </a:t>
            </a:r>
            <a:r>
              <a:rPr lang="en-US" altLang="zh-CN" b="1" dirty="0"/>
              <a:t>2</a:t>
            </a:r>
            <a:r>
              <a:rPr lang="zh-CN" altLang="en-US" b="1" dirty="0"/>
              <a:t> 和 </a:t>
            </a:r>
            <a:r>
              <a:rPr lang="en-US" altLang="zh-CN" b="1" dirty="0"/>
              <a:t>3 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marL="694190" lvl="1" indent="-457200"/>
            <a:r>
              <a:rPr lang="zh-CN" altLang="en-US" dirty="0"/>
              <a:t>继续合并最频繁出现的</a:t>
            </a:r>
            <a:r>
              <a:rPr lang="en" altLang="zh-CN" dirty="0"/>
              <a:t>token</a:t>
            </a:r>
            <a:r>
              <a:rPr lang="zh-CN" altLang="en-US" dirty="0"/>
              <a:t>对，直到达到指定的词汇量或直到</a:t>
            </a:r>
            <a:r>
              <a:rPr lang="en" altLang="zh-CN" dirty="0"/>
              <a:t>token</a:t>
            </a:r>
            <a:r>
              <a:rPr lang="zh-CN" altLang="en-US" dirty="0"/>
              <a:t>对对不再频繁出现为止。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EB0F38-2E91-A26C-2677-405E30078B28}"/>
              </a:ext>
            </a:extLst>
          </p:cNvPr>
          <p:cNvSpPr txBox="1"/>
          <p:nvPr/>
        </p:nvSpPr>
        <p:spPr>
          <a:xfrm>
            <a:off x="5969285" y="662880"/>
            <a:ext cx="59706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i="1" u="none" strike="noStrike" dirty="0">
                <a:effectLst/>
                <a:latin typeface="Lexend" pitchFamily="2" charset="0"/>
                <a:hlinkClick r:id="rId2"/>
              </a:rPr>
              <a:t>Neural Machine Translation of Rare Words with Subword Units</a:t>
            </a:r>
            <a:endParaRPr lang="zh-CN" altLang="en-US" sz="1400" i="1" dirty="0"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42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FDC90C7-4EF6-F361-8D83-211597FA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Byte Pair Encoding (BPE)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118356-915A-3DB0-075F-5BE21A0E0C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统计输入中所有出现的单词，并在每个单词后加一个单词结束符：</a:t>
            </a:r>
            <a:endParaRPr lang="en-US" altLang="zh-CN" dirty="0"/>
          </a:p>
          <a:p>
            <a:pPr lvl="1"/>
            <a:r>
              <a:rPr lang="en-US" altLang="zh-CN" dirty="0"/>
              <a:t>&lt;/</a:t>
            </a:r>
            <a:r>
              <a:rPr lang="en" altLang="zh-CN" dirty="0"/>
              <a:t>w&gt; -&gt; </a:t>
            </a:r>
            <a:r>
              <a:rPr lang="en" altLang="zh-CN" b="1" dirty="0">
                <a:effectLst/>
              </a:rPr>
              <a:t>[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'hello&lt;/w&gt;'</a:t>
            </a:r>
            <a:r>
              <a:rPr lang="en" altLang="zh-CN" dirty="0"/>
              <a:t>: 6,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'world&lt;/w&gt;'</a:t>
            </a:r>
            <a:r>
              <a:rPr lang="en" altLang="zh-CN" dirty="0"/>
              <a:t>: 8,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'peace&lt;/w&gt;'</a:t>
            </a:r>
            <a:r>
              <a:rPr lang="en" altLang="zh-CN" dirty="0"/>
              <a:t>: 2</a:t>
            </a:r>
            <a:r>
              <a:rPr lang="en" altLang="zh-CN" b="1" dirty="0">
                <a:effectLst/>
              </a:rPr>
              <a:t>]</a:t>
            </a:r>
            <a:endParaRPr lang="en" altLang="zh-CN" dirty="0"/>
          </a:p>
          <a:p>
            <a:r>
              <a:rPr lang="zh-CN" altLang="en-US" dirty="0"/>
              <a:t>将所有单词拆成单字：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-&gt; </a:t>
            </a:r>
            <a:r>
              <a:rPr lang="en-US" altLang="zh-CN" b="1" dirty="0">
                <a:effectLst/>
              </a:rPr>
              <a:t>{</a:t>
            </a:r>
            <a:r>
              <a:rPr lang="en-US" altLang="zh-CN" dirty="0">
                <a:solidFill>
                  <a:srgbClr val="D95350"/>
                </a:solidFill>
                <a:effectLst/>
              </a:rPr>
              <a:t>'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h'</a:t>
            </a:r>
            <a:r>
              <a:rPr lang="en" altLang="zh-CN" dirty="0"/>
              <a:t>: 6,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'e'</a:t>
            </a:r>
            <a:r>
              <a:rPr lang="en" altLang="zh-CN" dirty="0"/>
              <a:t>: 10,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'l'</a:t>
            </a:r>
            <a:r>
              <a:rPr lang="en" altLang="zh-CN" dirty="0"/>
              <a:t>: 20,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'o'</a:t>
            </a:r>
            <a:r>
              <a:rPr lang="en" altLang="zh-CN" dirty="0"/>
              <a:t>: 14,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'w'</a:t>
            </a:r>
            <a:r>
              <a:rPr lang="en" altLang="zh-CN" dirty="0"/>
              <a:t>: 8,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'r'</a:t>
            </a:r>
            <a:r>
              <a:rPr lang="en" altLang="zh-CN" dirty="0"/>
              <a:t>: 8,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'd'</a:t>
            </a:r>
            <a:r>
              <a:rPr lang="en" altLang="zh-CN" dirty="0"/>
              <a:t>: 8,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'p'</a:t>
            </a:r>
            <a:r>
              <a:rPr lang="en" altLang="zh-CN" dirty="0"/>
              <a:t>: 2,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'a'</a:t>
            </a:r>
            <a:r>
              <a:rPr lang="en" altLang="zh-CN" dirty="0"/>
              <a:t>: 2,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'c'</a:t>
            </a:r>
            <a:r>
              <a:rPr lang="en" altLang="zh-CN" dirty="0"/>
              <a:t>: 2,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'&lt;/w&gt;'</a:t>
            </a:r>
            <a:r>
              <a:rPr lang="en" altLang="zh-CN" dirty="0"/>
              <a:t>: 3</a:t>
            </a:r>
            <a:r>
              <a:rPr lang="en" altLang="zh-CN" b="1" dirty="0">
                <a:effectLst/>
              </a:rPr>
              <a:t>}</a:t>
            </a:r>
            <a:r>
              <a:rPr lang="en" altLang="zh-CN" dirty="0"/>
              <a:t> </a:t>
            </a:r>
          </a:p>
          <a:p>
            <a:r>
              <a:rPr lang="zh-CN" altLang="en-US" dirty="0"/>
              <a:t>合并最频繁出现的单字：</a:t>
            </a:r>
            <a:endParaRPr lang="en-US" altLang="zh-CN" dirty="0"/>
          </a:p>
          <a:p>
            <a:pPr lvl="1"/>
            <a:r>
              <a:rPr lang="en-US" altLang="zh-CN" b="1" dirty="0">
                <a:effectLst/>
              </a:rPr>
              <a:t>(</a:t>
            </a:r>
            <a:r>
              <a:rPr lang="en" altLang="zh-CN" dirty="0"/>
              <a:t>l, o</a:t>
            </a:r>
            <a:r>
              <a:rPr lang="en" altLang="zh-CN" b="1" dirty="0">
                <a:effectLst/>
              </a:rPr>
              <a:t>)</a:t>
            </a:r>
            <a:r>
              <a:rPr lang="en" altLang="zh-CN" dirty="0"/>
              <a:t> -&gt; </a:t>
            </a:r>
            <a:r>
              <a:rPr lang="en" altLang="zh-CN" b="1" dirty="0">
                <a:effectLst/>
              </a:rPr>
              <a:t>{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'h'</a:t>
            </a:r>
            <a:r>
              <a:rPr lang="en" altLang="zh-CN" dirty="0"/>
              <a:t>: 6,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'e'</a:t>
            </a:r>
            <a:r>
              <a:rPr lang="en" altLang="zh-CN" dirty="0"/>
              <a:t>: 10,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'lo'</a:t>
            </a:r>
            <a:r>
              <a:rPr lang="en" altLang="zh-CN" dirty="0"/>
              <a:t>: 14,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'l'</a:t>
            </a:r>
            <a:r>
              <a:rPr lang="en" altLang="zh-CN" dirty="0"/>
              <a:t>: 6,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'w'</a:t>
            </a:r>
            <a:r>
              <a:rPr lang="en" altLang="zh-CN" dirty="0"/>
              <a:t>: 8,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'r'</a:t>
            </a:r>
            <a:r>
              <a:rPr lang="en" altLang="zh-CN" dirty="0"/>
              <a:t>: 8,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'd'</a:t>
            </a:r>
            <a:r>
              <a:rPr lang="en" altLang="zh-CN" dirty="0"/>
              <a:t>: 8,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'p'</a:t>
            </a:r>
            <a:r>
              <a:rPr lang="en" altLang="zh-CN" dirty="0"/>
              <a:t>: 2,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'a'</a:t>
            </a:r>
            <a:r>
              <a:rPr lang="en" altLang="zh-CN" dirty="0"/>
              <a:t>: 2,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'c'</a:t>
            </a:r>
            <a:r>
              <a:rPr lang="en" altLang="zh-CN" dirty="0"/>
              <a:t>: 2,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'&lt;/w&gt;'</a:t>
            </a:r>
            <a:r>
              <a:rPr lang="en" altLang="zh-CN" dirty="0"/>
              <a:t>: 3</a:t>
            </a:r>
            <a:r>
              <a:rPr lang="en" altLang="zh-CN" b="1" dirty="0">
                <a:effectLst/>
              </a:rPr>
              <a:t>}</a:t>
            </a:r>
            <a:r>
              <a:rPr lang="en" altLang="zh-CN" dirty="0"/>
              <a:t> </a:t>
            </a:r>
          </a:p>
          <a:p>
            <a:r>
              <a:rPr lang="zh-CN" altLang="en-US" dirty="0"/>
              <a:t>合并最频繁出现的单字：</a:t>
            </a:r>
            <a:endParaRPr lang="en-US" altLang="zh-CN" dirty="0"/>
          </a:p>
          <a:p>
            <a:pPr lvl="1"/>
            <a:r>
              <a:rPr lang="en-US" altLang="zh-CN" b="1" dirty="0">
                <a:effectLst/>
              </a:rPr>
              <a:t>(</a:t>
            </a:r>
            <a:r>
              <a:rPr lang="en" altLang="zh-CN" dirty="0"/>
              <a:t>lo, e</a:t>
            </a:r>
            <a:r>
              <a:rPr lang="en" altLang="zh-CN" b="1" dirty="0">
                <a:effectLst/>
              </a:rPr>
              <a:t>)</a:t>
            </a:r>
            <a:r>
              <a:rPr lang="en" altLang="zh-CN" dirty="0"/>
              <a:t> -&gt; </a:t>
            </a:r>
            <a:r>
              <a:rPr lang="en" altLang="zh-CN" b="1" dirty="0">
                <a:effectLst/>
              </a:rPr>
              <a:t>{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'h'</a:t>
            </a:r>
            <a:r>
              <a:rPr lang="en" altLang="zh-CN" dirty="0"/>
              <a:t>: 6,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'lo'</a:t>
            </a:r>
            <a:r>
              <a:rPr lang="en" altLang="zh-CN" dirty="0"/>
              <a:t>: 4,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</a:t>
            </a:r>
            <a:r>
              <a:rPr lang="en" altLang="zh-CN" dirty="0" err="1">
                <a:solidFill>
                  <a:srgbClr val="D95350"/>
                </a:solidFill>
                <a:effectLst/>
              </a:rPr>
              <a:t>loe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</a:t>
            </a:r>
            <a:r>
              <a:rPr lang="en" altLang="zh-CN" dirty="0"/>
              <a:t>: 10,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'l'</a:t>
            </a:r>
            <a:r>
              <a:rPr lang="en" altLang="zh-CN" dirty="0"/>
              <a:t>: 6,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'w'</a:t>
            </a:r>
            <a:r>
              <a:rPr lang="en" altLang="zh-CN" dirty="0"/>
              <a:t>: 8,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'r'</a:t>
            </a:r>
            <a:r>
              <a:rPr lang="en" altLang="zh-CN" dirty="0"/>
              <a:t>: 8,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'd'</a:t>
            </a:r>
            <a:r>
              <a:rPr lang="en" altLang="zh-CN" dirty="0"/>
              <a:t>: 8,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'p'</a:t>
            </a:r>
            <a:r>
              <a:rPr lang="en" altLang="zh-CN" dirty="0"/>
              <a:t>: 2,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'a'</a:t>
            </a:r>
            <a:r>
              <a:rPr lang="en" altLang="zh-CN" dirty="0"/>
              <a:t>: 2,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'c'</a:t>
            </a:r>
            <a:r>
              <a:rPr lang="en" altLang="zh-CN" dirty="0"/>
              <a:t>: 2,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'&lt;/w&gt;'</a:t>
            </a:r>
            <a:r>
              <a:rPr lang="en" altLang="zh-CN" dirty="0"/>
              <a:t>: 3</a:t>
            </a:r>
            <a:r>
              <a:rPr lang="en" altLang="zh-CN" b="1" dirty="0">
                <a:effectLst/>
              </a:rPr>
              <a:t>}</a:t>
            </a:r>
            <a:r>
              <a:rPr lang="en" altLang="zh-CN" dirty="0"/>
              <a:t> </a:t>
            </a:r>
          </a:p>
          <a:p>
            <a:r>
              <a:rPr lang="zh-CN" altLang="en-US" dirty="0"/>
              <a:t>反复迭代直到满足停止条件</a:t>
            </a:r>
          </a:p>
        </p:txBody>
      </p:sp>
    </p:spTree>
    <p:extLst>
      <p:ext uri="{BB962C8B-B14F-4D97-AF65-F5344CB8AC3E}">
        <p14:creationId xmlns:p14="http://schemas.microsoft.com/office/powerpoint/2010/main" val="3486447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844D630-8E93-6991-F762-A8026AA4E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Byte Pair Encoding (BPE)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F7F85FC-300E-B5B9-CB88-7DC41815F7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给定单词序列：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b="1" dirty="0">
                <a:effectLst/>
              </a:rPr>
              <a:t>[</a:t>
            </a:r>
            <a:r>
              <a:rPr lang="en-US" altLang="zh-CN" dirty="0">
                <a:solidFill>
                  <a:srgbClr val="D95350"/>
                </a:solidFill>
                <a:effectLst/>
              </a:rPr>
              <a:t>"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the&lt;/w&gt;"</a:t>
            </a:r>
            <a:r>
              <a:rPr lang="en" altLang="zh-CN" dirty="0"/>
              <a:t>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"highest&lt;/w&gt;"</a:t>
            </a:r>
            <a:r>
              <a:rPr lang="en" altLang="zh-CN" dirty="0"/>
              <a:t>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"mountain&lt;/w&gt;"</a:t>
            </a:r>
            <a:r>
              <a:rPr lang="en" altLang="zh-CN" b="1" dirty="0">
                <a:effectLst/>
              </a:rPr>
              <a:t>]</a:t>
            </a:r>
            <a:r>
              <a:rPr lang="en" altLang="zh-CN" dirty="0"/>
              <a:t> </a:t>
            </a:r>
          </a:p>
          <a:p>
            <a:r>
              <a:rPr lang="zh-CN" altLang="en-US" dirty="0"/>
              <a:t>从一个很大的 </a:t>
            </a:r>
            <a:r>
              <a:rPr lang="en" altLang="zh-CN" dirty="0"/>
              <a:t>corpus</a:t>
            </a:r>
            <a:r>
              <a:rPr lang="zh-CN" altLang="en-US" dirty="0"/>
              <a:t> 中排好序的 </a:t>
            </a:r>
            <a:r>
              <a:rPr lang="en" altLang="zh-CN" dirty="0" err="1"/>
              <a:t>subword</a:t>
            </a:r>
            <a:r>
              <a:rPr lang="zh-CN" altLang="en-US" dirty="0"/>
              <a:t> 如下，长度 </a:t>
            </a:r>
            <a:r>
              <a:rPr lang="en-US" altLang="zh-CN" dirty="0"/>
              <a:t>6 5 4 4 4 4 2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b="1" dirty="0">
                <a:effectLst/>
              </a:rPr>
              <a:t>[</a:t>
            </a:r>
            <a:r>
              <a:rPr lang="en-US" altLang="zh-CN" dirty="0">
                <a:solidFill>
                  <a:srgbClr val="D95350"/>
                </a:solidFill>
                <a:effectLst/>
              </a:rPr>
              <a:t>"</a:t>
            </a:r>
            <a:r>
              <a:rPr lang="en" altLang="zh-CN" dirty="0" err="1">
                <a:solidFill>
                  <a:srgbClr val="D95350"/>
                </a:solidFill>
                <a:effectLst/>
              </a:rPr>
              <a:t>errrr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&lt;/w&gt;"</a:t>
            </a:r>
            <a:r>
              <a:rPr lang="en" altLang="zh-CN" dirty="0"/>
              <a:t>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"</a:t>
            </a:r>
            <a:r>
              <a:rPr lang="en" altLang="zh-CN" dirty="0" err="1">
                <a:solidFill>
                  <a:srgbClr val="D95350"/>
                </a:solidFill>
                <a:effectLst/>
              </a:rPr>
              <a:t>tain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&lt;/w&gt;"</a:t>
            </a:r>
            <a:r>
              <a:rPr lang="en" altLang="zh-CN" dirty="0"/>
              <a:t>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"</a:t>
            </a:r>
            <a:r>
              <a:rPr lang="en" altLang="zh-CN" dirty="0" err="1">
                <a:solidFill>
                  <a:srgbClr val="D95350"/>
                </a:solidFill>
                <a:effectLst/>
              </a:rPr>
              <a:t>moun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"</a:t>
            </a:r>
            <a:r>
              <a:rPr lang="en" altLang="zh-CN" dirty="0"/>
              <a:t>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"</a:t>
            </a:r>
            <a:r>
              <a:rPr lang="en" altLang="zh-CN" dirty="0" err="1">
                <a:solidFill>
                  <a:srgbClr val="D95350"/>
                </a:solidFill>
                <a:effectLst/>
              </a:rPr>
              <a:t>est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&lt;/w&gt;"</a:t>
            </a:r>
            <a:r>
              <a:rPr lang="en" altLang="zh-CN" dirty="0"/>
              <a:t>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"high"</a:t>
            </a:r>
            <a:r>
              <a:rPr lang="en" altLang="zh-CN" dirty="0"/>
              <a:t>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"the&lt;/w&gt;"</a:t>
            </a:r>
            <a:r>
              <a:rPr lang="en" altLang="zh-CN" dirty="0"/>
              <a:t>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"a&lt;/w&gt;"</a:t>
            </a:r>
            <a:r>
              <a:rPr lang="en" altLang="zh-CN" b="1" dirty="0">
                <a:effectLst/>
              </a:rPr>
              <a:t>]</a:t>
            </a:r>
            <a:r>
              <a:rPr lang="en" altLang="zh-CN" dirty="0"/>
              <a:t> </a:t>
            </a:r>
          </a:p>
          <a:p>
            <a:r>
              <a:rPr lang="zh-CN" altLang="en-US" dirty="0"/>
              <a:t>迭代结果：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D95350"/>
                </a:solidFill>
                <a:effectLst/>
              </a:rPr>
              <a:t>"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the&lt;/w&gt;"</a:t>
            </a:r>
            <a:r>
              <a:rPr lang="en" altLang="zh-CN" dirty="0"/>
              <a:t> -&gt; </a:t>
            </a:r>
            <a:r>
              <a:rPr lang="en" altLang="zh-CN" b="1" dirty="0">
                <a:effectLst/>
              </a:rPr>
              <a:t>[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"the&lt;/w&gt;"</a:t>
            </a:r>
            <a:r>
              <a:rPr lang="en" altLang="zh-CN" b="1" dirty="0">
                <a:effectLst/>
              </a:rPr>
              <a:t>]</a:t>
            </a:r>
            <a:r>
              <a:rPr lang="en" altLang="zh-CN" dirty="0"/>
              <a:t> </a:t>
            </a:r>
          </a:p>
          <a:p>
            <a:pPr lvl="1"/>
            <a:r>
              <a:rPr lang="en" altLang="zh-CN" dirty="0">
                <a:solidFill>
                  <a:srgbClr val="D95350"/>
                </a:solidFill>
                <a:effectLst/>
              </a:rPr>
              <a:t>"highest&lt;/w&gt;"</a:t>
            </a:r>
            <a:r>
              <a:rPr lang="en" altLang="zh-CN" dirty="0"/>
              <a:t> -&gt; </a:t>
            </a:r>
            <a:r>
              <a:rPr lang="en" altLang="zh-CN" b="1" dirty="0">
                <a:effectLst/>
              </a:rPr>
              <a:t>[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"high"</a:t>
            </a:r>
            <a:r>
              <a:rPr lang="en" altLang="zh-CN" dirty="0"/>
              <a:t>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"</a:t>
            </a:r>
            <a:r>
              <a:rPr lang="en" altLang="zh-CN" dirty="0" err="1">
                <a:solidFill>
                  <a:srgbClr val="D95350"/>
                </a:solidFill>
                <a:effectLst/>
              </a:rPr>
              <a:t>est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&lt;/w&gt;"</a:t>
            </a:r>
            <a:r>
              <a:rPr lang="en" altLang="zh-CN" b="1" dirty="0">
                <a:effectLst/>
              </a:rPr>
              <a:t>]</a:t>
            </a:r>
          </a:p>
          <a:p>
            <a:pPr lvl="1"/>
            <a:r>
              <a:rPr lang="en" altLang="zh-CN" dirty="0"/>
              <a:t>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"mountain&lt;/w&gt;"</a:t>
            </a:r>
            <a:r>
              <a:rPr lang="en" altLang="zh-CN" dirty="0"/>
              <a:t> -&gt; </a:t>
            </a:r>
            <a:r>
              <a:rPr lang="en" altLang="zh-CN" b="1" dirty="0">
                <a:effectLst/>
              </a:rPr>
              <a:t>[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"</a:t>
            </a:r>
            <a:r>
              <a:rPr lang="en" altLang="zh-CN" dirty="0" err="1">
                <a:solidFill>
                  <a:srgbClr val="D95350"/>
                </a:solidFill>
                <a:effectLst/>
              </a:rPr>
              <a:t>moun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"</a:t>
            </a:r>
            <a:r>
              <a:rPr lang="en" altLang="zh-CN" dirty="0"/>
              <a:t>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"</a:t>
            </a:r>
            <a:r>
              <a:rPr lang="en" altLang="zh-CN" dirty="0" err="1">
                <a:solidFill>
                  <a:srgbClr val="D95350"/>
                </a:solidFill>
                <a:effectLst/>
              </a:rPr>
              <a:t>tain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&lt;/w&gt;"</a:t>
            </a:r>
            <a:r>
              <a:rPr lang="en" altLang="zh-CN" b="1" dirty="0">
                <a:effectLst/>
              </a:rPr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2394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04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9600" dirty="0"/>
              <a:t>Tokenizer</a:t>
            </a:r>
            <a:endParaRPr lang="en-US" altLang="zh-CN" dirty="0"/>
          </a:p>
          <a:p>
            <a:r>
              <a:rPr lang="zh-CN" altLang="en-US" sz="9600" dirty="0"/>
              <a:t>评估指标</a:t>
            </a:r>
            <a:endParaRPr lang="en-US" altLang="zh-CN" sz="9600" dirty="0"/>
          </a:p>
        </p:txBody>
      </p:sp>
    </p:spTree>
    <p:extLst>
      <p:ext uri="{BB962C8B-B14F-4D97-AF65-F5344CB8AC3E}">
        <p14:creationId xmlns:p14="http://schemas.microsoft.com/office/powerpoint/2010/main" val="3124697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7FDA0F1-3B21-2271-0B83-FD958B8B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Tokenizer</a:t>
            </a:r>
            <a:r>
              <a:rPr lang="zh-CN" altLang="en-US" dirty="0"/>
              <a:t> 评估指标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36D276-C6F5-B536-19F9-333069A77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词汇表覆盖率（能否处理多语言</a:t>
            </a:r>
            <a:r>
              <a:rPr lang="en-US" altLang="zh-CN" dirty="0"/>
              <a:t>/</a:t>
            </a:r>
            <a:r>
              <a:rPr lang="zh-CN" altLang="en-US" dirty="0"/>
              <a:t>专业术语）</a:t>
            </a:r>
          </a:p>
          <a:p>
            <a:r>
              <a:rPr lang="en" altLang="zh-CN" dirty="0"/>
              <a:t>token</a:t>
            </a:r>
            <a:r>
              <a:rPr lang="zh-CN" altLang="en-US" dirty="0"/>
              <a:t> 数量（过长导致计算浪费，过短丢失信息）</a:t>
            </a:r>
          </a:p>
          <a:p>
            <a:r>
              <a:rPr lang="en" altLang="zh-CN" dirty="0"/>
              <a:t>OOV</a:t>
            </a:r>
            <a:r>
              <a:rPr lang="zh-CN" altLang="en-US" dirty="0"/>
              <a:t> 率（</a:t>
            </a:r>
            <a:r>
              <a:rPr lang="en" altLang="zh-CN" dirty="0"/>
              <a:t>Out-Of-Vocabulary Rate</a:t>
            </a:r>
            <a:r>
              <a:rPr lang="zh-CN" altLang="en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3302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05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 Tokenizer</a:t>
            </a:r>
          </a:p>
          <a:p>
            <a:r>
              <a:rPr lang="zh-CN" altLang="en-US" dirty="0"/>
              <a:t>实践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743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C4BD91-41DD-597C-E821-DC29FCA08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en" altLang="zh-CN" sz="2400" dirty="0"/>
              <a:t>Tokenizer</a:t>
            </a:r>
            <a:r>
              <a:rPr lang="zh-CN" altLang="en-US" sz="2400" dirty="0"/>
              <a:t> 的基本概念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" altLang="zh-CN" sz="2400" dirty="0"/>
              <a:t>Tokenizer</a:t>
            </a:r>
            <a:r>
              <a:rPr lang="zh-CN" altLang="en-US" sz="2400" dirty="0"/>
              <a:t> 的完整流程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分词算法深度解析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Tokenizer</a:t>
            </a:r>
            <a:r>
              <a:rPr lang="zh-CN" altLang="en-US" sz="2400" dirty="0"/>
              <a:t> 评估指标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实战演示：</a:t>
            </a:r>
            <a:r>
              <a:rPr lang="en" altLang="zh-CN" sz="2400" dirty="0"/>
              <a:t>Tokenizer</a:t>
            </a:r>
            <a:r>
              <a:rPr lang="zh-CN" altLang="en-US" sz="2400" dirty="0"/>
              <a:t>工具与代码案例</a:t>
            </a:r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568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9A09B68-31CE-C189-DE32-1671D6C55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Qwen3-8B</a:t>
            </a:r>
            <a:r>
              <a:rPr lang="zh-CN" altLang="en-US" dirty="0"/>
              <a:t> </a:t>
            </a:r>
            <a:r>
              <a:rPr lang="zh-CN" altLang="en" dirty="0"/>
              <a:t>大模型</a:t>
            </a:r>
            <a:r>
              <a:rPr lang="zh-CN" altLang="en-US" dirty="0"/>
              <a:t>分词算法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7F0C8A-9DB0-7949-4BFA-28F08C292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>
                <a:hlinkClick r:id="rId2"/>
              </a:rPr>
              <a:t>https://huggingface.co/Qwen/Qwen3-8B</a:t>
            </a:r>
            <a:endParaRPr lang="en" altLang="zh-CN" dirty="0"/>
          </a:p>
          <a:p>
            <a:endParaRPr lang="en" altLang="zh-CN" dirty="0"/>
          </a:p>
          <a:p>
            <a:r>
              <a:rPr lang="zh-CN" altLang="en" b="1" dirty="0"/>
              <a:t>算法</a:t>
            </a:r>
            <a:r>
              <a:rPr lang="zh-CN" altLang="en-US" b="1" dirty="0"/>
              <a:t>：</a:t>
            </a:r>
            <a:r>
              <a:rPr lang="en" altLang="zh-CN" dirty="0"/>
              <a:t>Qwen3 </a:t>
            </a:r>
            <a:r>
              <a:rPr lang="zh-CN" altLang="en-US" dirty="0"/>
              <a:t>采用字节级 </a:t>
            </a:r>
            <a:r>
              <a:rPr lang="en" altLang="zh-CN" dirty="0"/>
              <a:t>BPE</a:t>
            </a:r>
            <a:r>
              <a:rPr lang="zh-CN" altLang="en" dirty="0"/>
              <a:t>（</a:t>
            </a:r>
            <a:r>
              <a:rPr lang="en" altLang="zh-CN" dirty="0"/>
              <a:t>BBPE</a:t>
            </a:r>
            <a:r>
              <a:rPr lang="zh-CN" altLang="en" dirty="0"/>
              <a:t>）​</a:t>
            </a:r>
            <a:r>
              <a:rPr lang="en" altLang="zh-CN" dirty="0"/>
              <a:t>​</a:t>
            </a:r>
            <a:endParaRPr lang="en-US" altLang="zh-CN" dirty="0"/>
          </a:p>
          <a:p>
            <a:r>
              <a:rPr lang="zh-CN" altLang="en-US" b="1" dirty="0"/>
              <a:t>词表：</a:t>
            </a:r>
            <a:r>
              <a:rPr lang="zh-CN" altLang="en-US" dirty="0"/>
              <a:t>基于开源分词框架 </a:t>
            </a:r>
            <a:r>
              <a:rPr lang="en" altLang="zh-CN" dirty="0" err="1"/>
              <a:t>tiktoken</a:t>
            </a:r>
            <a:r>
              <a:rPr lang="en" altLang="zh-CN" dirty="0"/>
              <a:t> </a:t>
            </a:r>
            <a:r>
              <a:rPr lang="zh-CN" altLang="en-US" dirty="0"/>
              <a:t>的 </a:t>
            </a:r>
            <a:r>
              <a:rPr lang="en" altLang="zh-CN" dirty="0"/>
              <a:t>cl100k </a:t>
            </a:r>
            <a:r>
              <a:rPr lang="zh-CN" altLang="en-US" dirty="0"/>
              <a:t>基础词表</a:t>
            </a:r>
            <a:r>
              <a:rPr lang="zh-CN" altLang="en" dirty="0"/>
              <a:t>（</a:t>
            </a:r>
            <a:r>
              <a:rPr lang="en-US" altLang="zh-CN" dirty="0"/>
              <a:t>~10 </a:t>
            </a:r>
            <a:r>
              <a:rPr lang="zh-CN" altLang="en-US" dirty="0"/>
              <a:t>万词）初始化</a:t>
            </a:r>
            <a:endParaRPr lang="en-US" altLang="zh-CN" dirty="0"/>
          </a:p>
          <a:p>
            <a:r>
              <a:rPr lang="zh-CN" altLang="en-US" b="1" dirty="0"/>
              <a:t>中文扩展：</a:t>
            </a:r>
            <a:r>
              <a:rPr lang="en" altLang="zh-CN" dirty="0"/>
              <a:t>cl100k</a:t>
            </a:r>
            <a:r>
              <a:rPr lang="zh-CN" altLang="en-US" dirty="0"/>
              <a:t> 基础上，添加高频中文字词、成语短语，最终词表扩展至 ​​</a:t>
            </a:r>
            <a:r>
              <a:rPr lang="en-US" altLang="zh-CN" dirty="0"/>
              <a:t>152,000+​</a:t>
            </a:r>
            <a:r>
              <a:rPr lang="zh-CN" altLang="en-US" dirty="0"/>
              <a:t>​ </a:t>
            </a:r>
            <a:r>
              <a:rPr lang="en" altLang="zh-CN" dirty="0"/>
              <a:t>Token</a:t>
            </a:r>
          </a:p>
          <a:p>
            <a:r>
              <a:rPr lang="zh-CN" altLang="en-US" b="1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数字处理​</a:t>
            </a:r>
            <a:r>
              <a:rPr lang="zh-CN" altLang="en-US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​：</a:t>
            </a:r>
            <a:r>
              <a:rPr lang="zh-CN" altLang="en-US" dirty="0"/>
              <a:t>连续数字拆分为单个数字（</a:t>
            </a:r>
            <a:r>
              <a:rPr lang="en-US" altLang="zh-CN" dirty="0"/>
              <a:t>2025→2</a:t>
            </a:r>
            <a:r>
              <a:rPr lang="zh-CN" altLang="en-US" dirty="0"/>
              <a:t>、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），提升模型对推理任务泛化能力</a:t>
            </a:r>
          </a:p>
        </p:txBody>
      </p:sp>
    </p:spTree>
    <p:extLst>
      <p:ext uri="{BB962C8B-B14F-4D97-AF65-F5344CB8AC3E}">
        <p14:creationId xmlns:p14="http://schemas.microsoft.com/office/powerpoint/2010/main" val="827474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9A09B68-31CE-C189-DE32-1671D6C55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Qwen3-8B</a:t>
            </a:r>
            <a:r>
              <a:rPr lang="zh-CN" altLang="en-US" dirty="0"/>
              <a:t> 分词流程​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7F0C8A-9DB0-7949-4BFA-28F08C292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文本 → 字节级编码 → 合并高频字符对 → 映射到扩展词表 → 输出 </a:t>
            </a:r>
            <a:r>
              <a:rPr lang="en" altLang="zh-CN" dirty="0"/>
              <a:t>Token ID </a:t>
            </a:r>
            <a:r>
              <a:rPr lang="zh-CN" altLang="en-US" dirty="0"/>
              <a:t>序列</a:t>
            </a:r>
          </a:p>
        </p:txBody>
      </p:sp>
      <p:pic>
        <p:nvPicPr>
          <p:cNvPr id="1026" name="Picture 2" descr="How to Fine-tune BERT Model for NER on a Custom Dataset | by Rajaram  Suryanarayanan | AI Advances">
            <a:extLst>
              <a:ext uri="{FF2B5EF4-FFF2-40B4-BE49-F238E27FC236}">
                <a16:creationId xmlns:a16="http://schemas.microsoft.com/office/drawing/2014/main" id="{2AC0E21E-7379-FD55-B7A1-E81F5197C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1" t="6374" r="2451" b="9801"/>
          <a:stretch/>
        </p:blipFill>
        <p:spPr bwMode="auto">
          <a:xfrm>
            <a:off x="421549" y="2465798"/>
            <a:ext cx="11353663" cy="358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FA383C7-12B3-377C-F408-FDBC238DDA16}"/>
              </a:ext>
            </a:extLst>
          </p:cNvPr>
          <p:cNvSpPr/>
          <p:nvPr/>
        </p:nvSpPr>
        <p:spPr>
          <a:xfrm>
            <a:off x="298259" y="2250040"/>
            <a:ext cx="5373076" cy="38014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5381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总结与思考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3286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CD3A8E8A-0A3C-3CCA-CC8B-A302EC230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要点回顾 </a:t>
            </a:r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E5D6EB-CA69-6014-BC16-7F89460C8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" altLang="zh-CN" dirty="0"/>
              <a:t>Tokenizer</a:t>
            </a:r>
            <a:r>
              <a:rPr lang="zh-CN" altLang="en-US" dirty="0"/>
              <a:t> 是 </a:t>
            </a:r>
            <a:r>
              <a:rPr lang="en-US" altLang="zh-CN" dirty="0"/>
              <a:t>Transformer</a:t>
            </a:r>
            <a:r>
              <a:rPr lang="zh-CN" altLang="en-US" dirty="0"/>
              <a:t> 大模型理解文本</a:t>
            </a:r>
            <a:r>
              <a:rPr lang="en-US" altLang="zh-CN" dirty="0"/>
              <a:t>/</a:t>
            </a:r>
            <a:r>
              <a:rPr lang="zh-CN" altLang="en-US" dirty="0"/>
              <a:t>图像的第一道关卡，作为模型的输入。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zh-CN" dirty="0" err="1"/>
              <a:t>Subword</a:t>
            </a:r>
            <a:r>
              <a:rPr lang="zh-CN" altLang="en-US" dirty="0"/>
              <a:t> 方法（</a:t>
            </a:r>
            <a:r>
              <a:rPr lang="en" altLang="zh-CN" dirty="0"/>
              <a:t>BPE</a:t>
            </a:r>
            <a:r>
              <a:rPr lang="zh-CN" altLang="en" dirty="0"/>
              <a:t>、</a:t>
            </a:r>
            <a:r>
              <a:rPr lang="en" altLang="zh-CN" dirty="0" err="1"/>
              <a:t>WordPiece</a:t>
            </a:r>
            <a:r>
              <a:rPr lang="zh-CN" altLang="en" dirty="0"/>
              <a:t>）</a:t>
            </a:r>
            <a:r>
              <a:rPr lang="zh-CN" altLang="en-US" dirty="0"/>
              <a:t>是当前大模型的主流，平衡语义表达与计算效率。</a:t>
            </a:r>
          </a:p>
        </p:txBody>
      </p:sp>
      <p:pic>
        <p:nvPicPr>
          <p:cNvPr id="7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464383D5-8AD1-9F85-9364-5E725B508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215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86FF76B-60DC-F73D-1500-DDA2C6EE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思考 </a:t>
            </a:r>
            <a:r>
              <a:rPr lang="en-US" altLang="zh-CN" dirty="0"/>
              <a:t>Question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ED2EC84-AF54-0542-92E8-05B8C9316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sz="2400" dirty="0"/>
              <a:t>为什么 </a:t>
            </a:r>
            <a:r>
              <a:rPr lang="en" altLang="zh-CN" sz="2400" dirty="0"/>
              <a:t>output token </a:t>
            </a:r>
            <a:r>
              <a:rPr lang="zh-CN" altLang="en-US" sz="2400" dirty="0"/>
              <a:t>的价格比 </a:t>
            </a:r>
            <a:r>
              <a:rPr lang="en" altLang="zh-CN" sz="2400" dirty="0"/>
              <a:t>input token </a:t>
            </a:r>
            <a:r>
              <a:rPr lang="zh-CN" altLang="en-US" sz="2400" dirty="0"/>
              <a:t>更贵？</a:t>
            </a:r>
          </a:p>
        </p:txBody>
      </p:sp>
      <p:pic>
        <p:nvPicPr>
          <p:cNvPr id="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066F9803-2E11-C38A-0F48-714301639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E2D63E-066E-9106-596D-4CBC52660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69556"/>
            <a:ext cx="8472966" cy="373979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42F150E-77A5-6FA1-F14B-7461419DE548}"/>
              </a:ext>
            </a:extLst>
          </p:cNvPr>
          <p:cNvSpPr txBox="1"/>
          <p:nvPr/>
        </p:nvSpPr>
        <p:spPr>
          <a:xfrm>
            <a:off x="710735" y="5893281"/>
            <a:ext cx="8270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kern="0" dirty="0">
                <a:solidFill>
                  <a:srgbClr val="66BA36"/>
                </a:solidFill>
                <a:latin typeface="Lexend" pitchFamily="2" charset="0"/>
                <a:ea typeface="微软雅黑" pitchFamily="34" charset="-122"/>
              </a:rPr>
              <a:t>https://www.alibabacloud.com/help/zh/model-studio/models</a:t>
            </a:r>
          </a:p>
        </p:txBody>
      </p:sp>
    </p:spTree>
    <p:extLst>
      <p:ext uri="{BB962C8B-B14F-4D97-AF65-F5344CB8AC3E}">
        <p14:creationId xmlns:p14="http://schemas.microsoft.com/office/powerpoint/2010/main" val="138350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引用与参考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2"/>
              </a:rPr>
              <a:t>https://www.youtube.com/watch?v=sOPDGQjFcuM&amp;t=1s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https://arxiv.org/abs/2308.00951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https://arxiv.org/abs/2106.05974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5"/>
              </a:rPr>
              <a:t>https://zhuanlan.zhihu.com/p/652536107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" altLang="zh-CN" dirty="0"/>
              <a:t>PPT </a:t>
            </a:r>
            <a:r>
              <a:rPr lang="zh-CN" altLang="en" dirty="0"/>
              <a:t>开源</a:t>
            </a:r>
            <a:r>
              <a:rPr lang="zh-CN" altLang="en-US" dirty="0"/>
              <a:t>在：</a:t>
            </a:r>
            <a:r>
              <a:rPr lang="en" altLang="zh-CN" dirty="0">
                <a:hlinkClick r:id="rId6"/>
              </a:rPr>
              <a:t>https://github.com/chenzomi12/AIInfra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" altLang="zh-CN" sz="9600" dirty="0"/>
              <a:t>Tokenizer</a:t>
            </a:r>
            <a:endParaRPr lang="en-US" altLang="zh-CN" sz="9600" dirty="0"/>
          </a:p>
          <a:p>
            <a:r>
              <a:rPr lang="zh-CN" altLang="en-US" sz="9600" dirty="0"/>
              <a:t>基本概念</a:t>
            </a:r>
            <a:endParaRPr lang="en-US" altLang="zh-CN" sz="9600" dirty="0"/>
          </a:p>
        </p:txBody>
      </p:sp>
    </p:spTree>
    <p:extLst>
      <p:ext uri="{BB962C8B-B14F-4D97-AF65-F5344CB8AC3E}">
        <p14:creationId xmlns:p14="http://schemas.microsoft.com/office/powerpoint/2010/main" val="26910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F425F9B-E62A-7182-20A1-32B27165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什么是</a:t>
            </a:r>
            <a:r>
              <a:rPr lang="en" altLang="zh-CN" dirty="0"/>
              <a:t>Token</a:t>
            </a:r>
            <a:r>
              <a:rPr lang="zh-CN" altLang="en" dirty="0"/>
              <a:t>？</a:t>
            </a:r>
            <a:r>
              <a:rPr lang="en-US" altLang="zh-CN" dirty="0"/>
              <a:t>Token</a:t>
            </a:r>
            <a:r>
              <a:rPr lang="zh-CN" altLang="en-US" dirty="0"/>
              <a:t> </a:t>
            </a:r>
            <a:r>
              <a:rPr lang="en-US" altLang="zh-CN" dirty="0"/>
              <a:t>aka</a:t>
            </a:r>
            <a:r>
              <a:rPr lang="zh-CN" altLang="en-US" dirty="0"/>
              <a:t> 词元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364FE2-8B13-5261-AB79-AD8122EF7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语言模型为何需要将文本转化为数字</a:t>
            </a:r>
            <a:endParaRPr lang="en-US" altLang="zh-CN" dirty="0"/>
          </a:p>
          <a:p>
            <a:r>
              <a:rPr lang="en" altLang="zh-CN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ASCII</a:t>
            </a:r>
            <a:r>
              <a:rPr lang="zh-CN" altLang="en-US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编码与</a:t>
            </a:r>
            <a:r>
              <a:rPr lang="en" altLang="zh-CN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Token</a:t>
            </a:r>
            <a:r>
              <a:rPr lang="zh-CN" altLang="en-US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化的本质区别：从单字符映射到语义单元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6413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F8AFB36-AC49-E029-AFF1-D789C270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Token</a:t>
            </a:r>
            <a:r>
              <a:rPr lang="zh-CN" altLang="en-US" dirty="0"/>
              <a:t> 和单词的关系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CC50E10-0BDE-ADE7-4A17-B0051431E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一个 </a:t>
            </a:r>
            <a:r>
              <a:rPr lang="en" altLang="zh-CN" dirty="0"/>
              <a:t>Token </a:t>
            </a:r>
            <a:r>
              <a:rPr lang="zh-CN" altLang="en-US" dirty="0"/>
              <a:t>能代表几个单词和汉字？</a:t>
            </a:r>
            <a:br>
              <a:rPr lang="zh-CN" altLang="en-US" dirty="0"/>
            </a:b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6AA779D8-4E3F-F708-823A-FFB1F9561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664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F8AFB36-AC49-E029-AFF1-D789C270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英文 </a:t>
            </a:r>
            <a:r>
              <a:rPr lang="en" altLang="zh-CN" dirty="0"/>
              <a:t>Token</a:t>
            </a:r>
            <a:r>
              <a:rPr lang="zh-CN" altLang="en" dirty="0"/>
              <a:t>：</a:t>
            </a:r>
            <a:r>
              <a:rPr lang="zh-CN" altLang="en-US" dirty="0"/>
              <a:t>单词的“拼图”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CC50E10-0BDE-ADE7-4A17-B0051431E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一个 </a:t>
            </a:r>
            <a:r>
              <a:rPr lang="en" altLang="zh-CN" dirty="0"/>
              <a:t>Token </a:t>
            </a:r>
            <a:r>
              <a:rPr lang="zh-CN" altLang="en-US" dirty="0"/>
              <a:t>大约对应 </a:t>
            </a:r>
            <a:r>
              <a:rPr lang="en-US" altLang="zh-CN" dirty="0"/>
              <a:t>0.75 </a:t>
            </a:r>
            <a:r>
              <a:rPr lang="zh-CN" altLang="en-US" dirty="0"/>
              <a:t>个单词 或 </a:t>
            </a:r>
            <a:r>
              <a:rPr lang="en-US" altLang="zh-CN" dirty="0"/>
              <a:t>3-4 </a:t>
            </a:r>
            <a:r>
              <a:rPr lang="zh-CN" altLang="en-US" dirty="0"/>
              <a:t>个字母。</a:t>
            </a:r>
            <a:endParaRPr lang="en-US" altLang="zh-CN" dirty="0"/>
          </a:p>
          <a:p>
            <a:pPr lvl="1"/>
            <a:r>
              <a:rPr lang="zh-CN" altLang="en-US" dirty="0"/>
              <a:t>“</a:t>
            </a:r>
            <a:r>
              <a:rPr lang="en" altLang="zh-CN" dirty="0"/>
              <a:t>unhappiness” </a:t>
            </a:r>
            <a:r>
              <a:rPr lang="zh-CN" altLang="en-US" dirty="0"/>
              <a:t>可能被切成 “</a:t>
            </a:r>
            <a:r>
              <a:rPr lang="en" altLang="zh-CN" dirty="0"/>
              <a:t>un”</a:t>
            </a:r>
            <a:r>
              <a:rPr lang="zh-CN" altLang="en" dirty="0"/>
              <a:t>、“</a:t>
            </a:r>
            <a:r>
              <a:rPr lang="en" altLang="zh-CN" dirty="0" err="1"/>
              <a:t>happi</a:t>
            </a:r>
            <a:r>
              <a:rPr lang="en" altLang="zh-CN" dirty="0"/>
              <a:t>”</a:t>
            </a:r>
            <a:r>
              <a:rPr lang="zh-CN" altLang="en" dirty="0"/>
              <a:t>、“</a:t>
            </a:r>
            <a:r>
              <a:rPr lang="en" altLang="zh-CN" dirty="0"/>
              <a:t>ness” </a:t>
            </a:r>
            <a:r>
              <a:rPr lang="zh-CN" altLang="en-US" dirty="0"/>
              <a:t>三个 </a:t>
            </a:r>
            <a:r>
              <a:rPr lang="en" altLang="zh-CN" dirty="0"/>
              <a:t>Token</a:t>
            </a:r>
            <a:r>
              <a:rPr lang="zh-CN" altLang="en" dirty="0"/>
              <a:t>，</a:t>
            </a:r>
            <a:r>
              <a:rPr lang="zh-CN" altLang="en-US" dirty="0"/>
              <a:t>仿佛在玩拼图游戏。</a:t>
            </a:r>
          </a:p>
          <a:p>
            <a:pPr lvl="1"/>
            <a:r>
              <a:rPr lang="en" altLang="zh-CN" dirty="0"/>
              <a:t>OpenAI </a:t>
            </a:r>
            <a:r>
              <a:rPr lang="zh-CN" altLang="en-US" dirty="0"/>
              <a:t>官方称，</a:t>
            </a:r>
            <a:r>
              <a:rPr lang="en-US" altLang="zh-CN" dirty="0"/>
              <a:t>1000 </a:t>
            </a:r>
            <a:r>
              <a:rPr lang="zh-CN" altLang="en-US" dirty="0"/>
              <a:t>个 </a:t>
            </a:r>
            <a:r>
              <a:rPr lang="en" altLang="zh-CN" dirty="0"/>
              <a:t>Token </a:t>
            </a:r>
            <a:r>
              <a:rPr lang="zh-CN" altLang="en-US" dirty="0"/>
              <a:t>大约能装下 </a:t>
            </a:r>
            <a:r>
              <a:rPr lang="en-US" altLang="zh-CN" dirty="0"/>
              <a:t>750 </a:t>
            </a:r>
            <a:r>
              <a:rPr lang="zh-CN" altLang="en-US" dirty="0"/>
              <a:t>个英文单词，相当于一篇短篇小说的开头。</a:t>
            </a:r>
          </a:p>
        </p:txBody>
      </p:sp>
    </p:spTree>
    <p:extLst>
      <p:ext uri="{BB962C8B-B14F-4D97-AF65-F5344CB8AC3E}">
        <p14:creationId xmlns:p14="http://schemas.microsoft.com/office/powerpoint/2010/main" val="344441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F8AFB36-AC49-E029-AFF1-D789C270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中文 </a:t>
            </a:r>
            <a:r>
              <a:rPr lang="en" altLang="zh-CN" dirty="0"/>
              <a:t>Token</a:t>
            </a:r>
            <a:r>
              <a:rPr lang="zh-CN" altLang="en" dirty="0"/>
              <a:t>：</a:t>
            </a:r>
            <a:r>
              <a:rPr lang="zh-CN" altLang="en-US" dirty="0"/>
              <a:t>汉字的“打包”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CC50E10-0BDE-ADE7-4A17-B0051431E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在中文中，一个 </a:t>
            </a:r>
            <a:r>
              <a:rPr lang="en" altLang="zh-CN" dirty="0"/>
              <a:t>Token </a:t>
            </a:r>
            <a:r>
              <a:rPr lang="zh-CN" altLang="en-US" dirty="0"/>
              <a:t>通常对应 </a:t>
            </a:r>
            <a:r>
              <a:rPr lang="en-US" altLang="zh-CN" dirty="0"/>
              <a:t>1 </a:t>
            </a:r>
            <a:r>
              <a:rPr lang="zh-CN" altLang="en-US" dirty="0"/>
              <a:t>到 </a:t>
            </a:r>
            <a:r>
              <a:rPr lang="en-US" altLang="zh-CN" dirty="0"/>
              <a:t>1.8 </a:t>
            </a:r>
            <a:r>
              <a:rPr lang="zh-CN" altLang="en-US" dirty="0"/>
              <a:t>个汉字。</a:t>
            </a:r>
            <a:endParaRPr lang="en-US" altLang="zh-CN" dirty="0"/>
          </a:p>
          <a:p>
            <a:pPr lvl="1"/>
            <a:r>
              <a:rPr lang="zh-CN" altLang="en-US" dirty="0"/>
              <a:t>“你好，世界！” 可能被切成 </a:t>
            </a:r>
            <a:r>
              <a:rPr lang="en-US" altLang="zh-CN" dirty="0"/>
              <a:t>[‘</a:t>
            </a:r>
            <a:r>
              <a:rPr lang="zh-CN" altLang="en-US" dirty="0"/>
              <a:t>你’</a:t>
            </a:r>
            <a:r>
              <a:rPr lang="en-US" altLang="zh-CN" dirty="0"/>
              <a:t>, ‘</a:t>
            </a:r>
            <a:r>
              <a:rPr lang="zh-CN" altLang="en-US" dirty="0"/>
              <a:t>好’</a:t>
            </a:r>
            <a:r>
              <a:rPr lang="en-US" altLang="zh-CN" dirty="0"/>
              <a:t>, ‘</a:t>
            </a:r>
            <a:r>
              <a:rPr lang="zh-CN" altLang="en-US" dirty="0"/>
              <a:t>，’</a:t>
            </a:r>
            <a:r>
              <a:rPr lang="en-US" altLang="zh-CN" dirty="0"/>
              <a:t>, ‘</a:t>
            </a:r>
            <a:r>
              <a:rPr lang="zh-CN" altLang="en-US" dirty="0"/>
              <a:t>世’</a:t>
            </a:r>
            <a:r>
              <a:rPr lang="en-US" altLang="zh-CN" dirty="0"/>
              <a:t>, ‘</a:t>
            </a:r>
            <a:r>
              <a:rPr lang="zh-CN" altLang="en-US" dirty="0"/>
              <a:t>界’</a:t>
            </a:r>
            <a:r>
              <a:rPr lang="en-US" altLang="zh-CN" dirty="0"/>
              <a:t>, ‘</a:t>
            </a:r>
            <a:r>
              <a:rPr lang="zh-CN" altLang="en-US" dirty="0"/>
              <a:t>！’</a:t>
            </a:r>
            <a:r>
              <a:rPr lang="en-US" altLang="zh-CN" dirty="0"/>
              <a:t>]</a:t>
            </a:r>
            <a:r>
              <a:rPr lang="zh-CN" altLang="en-US" dirty="0"/>
              <a:t>，共 </a:t>
            </a:r>
            <a:r>
              <a:rPr lang="en-US" altLang="zh-CN" dirty="0"/>
              <a:t>6 </a:t>
            </a:r>
            <a:r>
              <a:rPr lang="zh-CN" altLang="en-US" dirty="0"/>
              <a:t>个 </a:t>
            </a:r>
            <a:r>
              <a:rPr lang="en" altLang="zh-CN" dirty="0"/>
              <a:t>Token</a:t>
            </a:r>
            <a:r>
              <a:rPr lang="zh-CN" altLang="e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04420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E0340D7-361E-67D5-16D8-203BA1469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Tokenization</a:t>
            </a:r>
            <a:r>
              <a:rPr lang="zh-CN" altLang="en-US" dirty="0"/>
              <a:t> 核心任务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7F5EBA4-0169-EB34-FA73-6850E7B4E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888" y="1246188"/>
            <a:ext cx="10963275" cy="5108575"/>
          </a:xfrm>
        </p:spPr>
        <p:txBody>
          <a:bodyPr/>
          <a:lstStyle/>
          <a:p>
            <a:r>
              <a:rPr lang="zh-CN" altLang="en-US" dirty="0"/>
              <a:t>将文本映射为</a:t>
            </a:r>
            <a:r>
              <a:rPr lang="en" altLang="zh-CN" dirty="0"/>
              <a:t>ID</a:t>
            </a:r>
            <a:r>
              <a:rPr lang="zh-CN" altLang="en-US" dirty="0"/>
              <a:t>序列，供模型处理，作为 </a:t>
            </a:r>
            <a:r>
              <a:rPr lang="en-US" altLang="zh-CN" dirty="0"/>
              <a:t>Transformer </a:t>
            </a:r>
            <a:r>
              <a:rPr lang="zh-CN" altLang="en-US" dirty="0"/>
              <a:t>结构的输入。</a:t>
            </a:r>
          </a:p>
        </p:txBody>
      </p:sp>
      <p:pic>
        <p:nvPicPr>
          <p:cNvPr id="1026" name="Picture 2" descr="Extracting embeddings from pre-trained BERT| Huggingface Transformers - Scaler Topics">
            <a:extLst>
              <a:ext uri="{FF2B5EF4-FFF2-40B4-BE49-F238E27FC236}">
                <a16:creationId xmlns:a16="http://schemas.microsoft.com/office/drawing/2014/main" id="{D1BBC14E-1A3A-39D0-D1DA-6074EEC08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5" t="7338" r="18714" b="18171"/>
          <a:stretch/>
        </p:blipFill>
        <p:spPr bwMode="auto">
          <a:xfrm>
            <a:off x="1450456" y="1828801"/>
            <a:ext cx="4296347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4" descr="Architecture of Llama. | Download Scientific Diagram">
            <a:extLst>
              <a:ext uri="{FF2B5EF4-FFF2-40B4-BE49-F238E27FC236}">
                <a16:creationId xmlns:a16="http://schemas.microsoft.com/office/drawing/2014/main" id="{112AEA71-213A-4855-D02E-F82BFDD3BF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5188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0" name="Picture 6" descr="Architecture of Llama. | Download Scientific Diagram">
            <a:extLst>
              <a:ext uri="{FF2B5EF4-FFF2-40B4-BE49-F238E27FC236}">
                <a16:creationId xmlns:a16="http://schemas.microsoft.com/office/drawing/2014/main" id="{2BCB4348-F491-ECD2-1146-5134C408BE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7"/>
          <a:stretch/>
        </p:blipFill>
        <p:spPr bwMode="auto">
          <a:xfrm>
            <a:off x="7175123" y="1884209"/>
            <a:ext cx="2112714" cy="445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091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31411</TotalTime>
  <Words>2038</Words>
  <Application>Microsoft Macintosh PowerPoint</Application>
  <PresentationFormat>自定义</PresentationFormat>
  <Paragraphs>182</Paragraphs>
  <Slides>36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36</vt:i4>
      </vt:variant>
    </vt:vector>
  </HeadingPairs>
  <TitlesOfParts>
    <vt:vector size="52" baseType="lpstr">
      <vt:lpstr>Microsoft YaHei</vt:lpstr>
      <vt:lpstr>Microsoft YaHei</vt:lpstr>
      <vt:lpstr>ACGN-MiaoGB-Flash</vt:lpstr>
      <vt:lpstr>PingFang SC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思考</vt:lpstr>
      <vt:lpstr>Content</vt:lpstr>
      <vt:lpstr>PowerPoint 演示文稿</vt:lpstr>
      <vt:lpstr>什么是Token？Token aka 词元</vt:lpstr>
      <vt:lpstr>Token 和单词的关系</vt:lpstr>
      <vt:lpstr>英文 Token：单词的“拼图”</vt:lpstr>
      <vt:lpstr>中文 Token：汉字的“打包”</vt:lpstr>
      <vt:lpstr>Tokenization 核心任务</vt:lpstr>
      <vt:lpstr>PowerPoint 演示文稿</vt:lpstr>
      <vt:lpstr>​​预处理四步法</vt:lpstr>
      <vt:lpstr>​​预处理四步法Step1：Normalization</vt:lpstr>
      <vt:lpstr>​​预处理四步法 Step2： Pre-tokenization</vt:lpstr>
      <vt:lpstr>​​预处理四步法 Step3： Model</vt:lpstr>
      <vt:lpstr>​​预处理四步法 Step4：Post-tokenization</vt:lpstr>
      <vt:lpstr>​关键参数：词汇表大小的权衡</vt:lpstr>
      <vt:lpstr>Tokenizer 示例</vt:lpstr>
      <vt:lpstr>Qwen3-8B 分词流程​</vt:lpstr>
      <vt:lpstr>PowerPoint 演示文稿</vt:lpstr>
      <vt:lpstr>分词方法演进史</vt:lpstr>
      <vt:lpstr>分词方法演进史 Word-based</vt:lpstr>
      <vt:lpstr>分词方法演进史 Character-based</vt:lpstr>
      <vt:lpstr>分词方法演进史 Subword-based</vt:lpstr>
      <vt:lpstr>Byte Pair Encoding (BPE)</vt:lpstr>
      <vt:lpstr>Byte Pair Encoding (BPE)</vt:lpstr>
      <vt:lpstr>Byte Pair Encoding (BPE)</vt:lpstr>
      <vt:lpstr>PowerPoint 演示文稿</vt:lpstr>
      <vt:lpstr>Tokenizer 评估指标</vt:lpstr>
      <vt:lpstr>PowerPoint 演示文稿</vt:lpstr>
      <vt:lpstr>Qwen3-8B 大模型分词算法</vt:lpstr>
      <vt:lpstr>Qwen3-8B 分词流程​</vt:lpstr>
      <vt:lpstr>PowerPoint 演示文稿</vt:lpstr>
      <vt:lpstr>要点回顾 Summary</vt:lpstr>
      <vt:lpstr>思考 Question</vt:lpstr>
      <vt:lpstr>PowerPoint 演示文稿</vt:lpstr>
      <vt:lpstr>引用与参考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10468</cp:revision>
  <cp:lastPrinted>2023-09-08T09:14:01Z</cp:lastPrinted>
  <dcterms:created xsi:type="dcterms:W3CDTF">2020-08-28T08:44:19Z</dcterms:created>
  <dcterms:modified xsi:type="dcterms:W3CDTF">2025-05-23T05:02:10Z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