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32"/>
  </p:notesMasterIdLst>
  <p:handoutMasterIdLst>
    <p:handoutMasterId r:id="rId33"/>
  </p:handoutMasterIdLst>
  <p:sldIdLst>
    <p:sldId id="603" r:id="rId6"/>
    <p:sldId id="2470" r:id="rId7"/>
    <p:sldId id="2469" r:id="rId8"/>
    <p:sldId id="2417" r:id="rId9"/>
    <p:sldId id="259" r:id="rId10"/>
    <p:sldId id="2427" r:id="rId11"/>
    <p:sldId id="2453" r:id="rId12"/>
    <p:sldId id="2460" r:id="rId13"/>
    <p:sldId id="2459" r:id="rId14"/>
    <p:sldId id="2461" r:id="rId15"/>
    <p:sldId id="2462" r:id="rId16"/>
    <p:sldId id="2454" r:id="rId17"/>
    <p:sldId id="2457" r:id="rId18"/>
    <p:sldId id="2458" r:id="rId19"/>
    <p:sldId id="2465" r:id="rId20"/>
    <p:sldId id="2463" r:id="rId21"/>
    <p:sldId id="2464" r:id="rId22"/>
    <p:sldId id="2466" r:id="rId23"/>
    <p:sldId id="2468" r:id="rId24"/>
    <p:sldId id="2455" r:id="rId25"/>
    <p:sldId id="2456" r:id="rId26"/>
    <p:sldId id="2431" r:id="rId27"/>
    <p:sldId id="2452" r:id="rId28"/>
    <p:sldId id="2471" r:id="rId29"/>
    <p:sldId id="2419" r:id="rId30"/>
    <p:sldId id="2428" r:id="rId31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BA36"/>
    <a:srgbClr val="1D1D1A"/>
    <a:srgbClr val="595757"/>
    <a:srgbClr val="221815"/>
    <a:srgbClr val="91A2BF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88" autoAdjust="0"/>
    <p:restoredTop sz="96291" autoAdjust="0"/>
  </p:normalViewPr>
  <p:slideViewPr>
    <p:cSldViewPr snapToGrid="0" snapToObjects="1">
      <p:cViewPr varScale="1">
        <p:scale>
          <a:sx n="124" d="100"/>
          <a:sy n="124" d="100"/>
        </p:scale>
        <p:origin x="216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378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0136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9253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9659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nzomi12/AIInfra/tree/main/06AlgoData" TargetMode="External"/><Relationship Id="rId2" Type="http://schemas.openxmlformats.org/officeDocument/2006/relationships/hyperlink" Target="https://github.com/deepseek-ai/FlashML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.quark.cn/s/374bc7960241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nzomi12/AIInfra/tree/main/06AlgoData" TargetMode="External"/><Relationship Id="rId2" Type="http://schemas.openxmlformats.org/officeDocument/2006/relationships/hyperlink" Target="https://github.com/deepseek-ai/FlashML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.quark.cn/s/374bc796024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8858BE-DB75-9276-AE60-B70AA2DDC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0994"/>
            <a:ext cx="12227896" cy="68789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369910" y="5728816"/>
            <a:ext cx="2144987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solidFill>
                  <a:schemeClr val="tx1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800" dirty="0">
              <a:solidFill>
                <a:schemeClr val="tx1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6510" y="5888148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328773" y="3018090"/>
            <a:ext cx="11073500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8800" dirty="0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Day1:</a:t>
            </a:r>
            <a:r>
              <a:rPr lang="zh-CN" altLang="en-US" sz="8800" dirty="0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 </a:t>
            </a:r>
            <a:r>
              <a:rPr lang="en-US" altLang="zh-CN" sz="8800" dirty="0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Flash</a:t>
            </a:r>
            <a:r>
              <a:rPr lang="zh-CN" altLang="en-US" sz="8800" dirty="0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 </a:t>
            </a:r>
            <a:r>
              <a:rPr lang="en-US" altLang="zh-CN" sz="8800" dirty="0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MLA</a:t>
            </a:r>
          </a:p>
          <a:p>
            <a:pPr marL="50800" algn="ctr">
              <a:buClr>
                <a:srgbClr val="C00000"/>
              </a:buClr>
            </a:pPr>
            <a:r>
              <a:rPr lang="zh-CN" altLang="en-US" sz="8800" dirty="0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深度解读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EE50D17-AEB7-E20E-619C-91155D52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Vision</a:t>
            </a:r>
            <a:r>
              <a:rPr lang="zh-CN" altLang="en-US" dirty="0"/>
              <a:t> </a:t>
            </a:r>
            <a:r>
              <a:rPr lang="en-US" altLang="zh-CN" dirty="0"/>
              <a:t>Guild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" altLang="zh-CN" dirty="0"/>
              <a:t>MLA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FA1973-829A-8AE2-A0C2-A19A7FA19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1" t="1469"/>
          <a:stretch/>
        </p:blipFill>
        <p:spPr>
          <a:xfrm>
            <a:off x="623635" y="1232899"/>
            <a:ext cx="7051046" cy="51023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4CB95A1-E9DF-2D42-F616-11F8F4E084EA}"/>
                  </a:ext>
                </a:extLst>
              </p:cNvPr>
              <p:cNvSpPr txBox="1"/>
              <p:nvPr/>
            </p:nvSpPr>
            <p:spPr>
              <a:xfrm>
                <a:off x="7479586" y="1623988"/>
                <a:ext cx="4253502" cy="3351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latinLnBrk="1">
                  <a:lnSpc>
                    <a:spcPct val="150000"/>
                  </a:lnSpc>
                  <a:buClr>
                    <a:srgbClr val="66BA36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" altLang="zh-CN" sz="2000" kern="0" dirty="0" smtClean="0">
                        <a:solidFill>
                          <a:srgbClr val="374154"/>
                        </a:solidFill>
                        <a:latin typeface="Lexend" pitchFamily="2" charset="0"/>
                        <a:ea typeface="微软雅黑" pitchFamily="34" charset="-122"/>
                      </a:rPr>
                      <m:t> </m:t>
                    </m:r>
                    <m:sSub>
                      <m:sSubPr>
                        <m:ctrlPr>
                          <a:rPr lang="en" altLang="zh-CN" sz="2000" kern="0" dirty="0">
                            <a:solidFill>
                              <a:srgbClr val="374154"/>
                            </a:solidFill>
                            <a:latin typeface="Lexend" pitchFamily="2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000" kern="0" dirty="0">
                            <a:solidFill>
                              <a:srgbClr val="374154"/>
                            </a:solidFill>
                            <a:latin typeface="Lexend" pitchFamily="2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000" kern="0" dirty="0">
                            <a:solidFill>
                              <a:srgbClr val="374154"/>
                            </a:solidFill>
                            <a:latin typeface="Lexend" pitchFamily="2" charset="0"/>
                            <a:ea typeface="微软雅黑" pitchFamily="3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 是输入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zh-CN" sz="2000" i="1" dirty="0">
                            <a:solidFill>
                              <a:srgbClr val="191B1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191B1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191B1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 低秩投影向量，长度比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zh-CN" sz="2000" i="1" dirty="0">
                            <a:solidFill>
                              <a:srgbClr val="191B1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191B1F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191B1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" altLang="zh-CN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 </a:t>
                </a:r>
                <a:r>
                  <a:rPr lang="zh-CN" altLang="en-US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短。</a:t>
                </a:r>
                <a:endParaRPr lang="en-US" altLang="zh-CN" sz="2000" kern="0" dirty="0">
                  <a:solidFill>
                    <a:srgbClr val="374154"/>
                  </a:solidFill>
                  <a:latin typeface="Lexend" pitchFamily="2" charset="0"/>
                  <a:ea typeface="微软雅黑" pitchFamily="34" charset="-122"/>
                </a:endParaRPr>
              </a:p>
              <a:p>
                <a:pPr marL="342900" indent="-342900" latinLnBrk="1">
                  <a:lnSpc>
                    <a:spcPct val="150000"/>
                  </a:lnSpc>
                  <a:buClr>
                    <a:srgbClr val="66BA36"/>
                  </a:buClr>
                  <a:buFont typeface="Arial" panose="020B0604020202020204" pitchFamily="34" charset="0"/>
                  <a:buChar char="•"/>
                </a:pPr>
                <a:endParaRPr lang="en-US" altLang="zh-CN" sz="2000" kern="0" dirty="0">
                  <a:solidFill>
                    <a:srgbClr val="374154"/>
                  </a:solidFill>
                  <a:latin typeface="Lexend" pitchFamily="2" charset="0"/>
                  <a:ea typeface="微软雅黑" pitchFamily="34" charset="-122"/>
                </a:endParaRPr>
              </a:p>
              <a:p>
                <a:pPr marL="342900" indent="-342900" latinLnBrk="1">
                  <a:lnSpc>
                    <a:spcPct val="150000"/>
                  </a:lnSpc>
                  <a:buClr>
                    <a:srgbClr val="66BA36"/>
                  </a:buClr>
                  <a:buFont typeface="Arial" panose="020B0604020202020204" pitchFamily="34" charset="0"/>
                  <a:buChar char="•"/>
                </a:pPr>
                <a:r>
                  <a:rPr lang="zh-CN" altLang="en-US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尤为重要的是，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𝐾𝑉</m:t>
                        </m:r>
                      </m:sup>
                    </m:sSubSup>
                  </m:oMath>
                </a14:m>
                <a:r>
                  <a:rPr lang="zh-CN" altLang="en-US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 是所有 </a:t>
                </a:r>
                <a:r>
                  <a:rPr lang="en" altLang="zh-CN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head</a:t>
                </a:r>
                <a:r>
                  <a:rPr lang="zh-CN" altLang="en-US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 共享，因此 </a:t>
                </a:r>
                <a:r>
                  <a:rPr lang="en" altLang="zh-CN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MHA</a:t>
                </a:r>
                <a:r>
                  <a:rPr lang="zh-CN" altLang="en-US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 中需要缓存所有 </a:t>
                </a:r>
                <a:r>
                  <a:rPr lang="en" altLang="zh-CN" sz="2000" kern="0" dirty="0">
                    <a:solidFill>
                      <a:srgbClr val="374154"/>
                    </a:solidFill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zh-CN" sz="2000" i="1" kern="0" dirty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kern="0" dirty="0" smtClea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000" kern="0" dirty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𝑡</m:t>
                        </m:r>
                        <m:r>
                          <a:rPr lang="en-US" altLang="zh-CN" sz="2000" b="0" i="0" kern="0" dirty="0" smtClea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000" b="0" i="1" kern="0" dirty="0" smtClea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000" b="0" i="1" kern="0" dirty="0" smtClean="0">
                        <a:solidFill>
                          <a:srgbClr val="374154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(</m:t>
                    </m:r>
                    <m:r>
                      <a:rPr lang="en-US" altLang="zh-CN" sz="2000" b="0" i="1" kern="0" dirty="0" smtClean="0">
                        <a:solidFill>
                          <a:srgbClr val="374154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𝑠</m:t>
                    </m:r>
                    <m:r>
                      <a:rPr lang="en-US" altLang="zh-CN" sz="2000" b="0" i="1" kern="0" dirty="0" smtClean="0">
                        <a:solidFill>
                          <a:srgbClr val="374154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)</m:t>
                    </m:r>
                  </m:oMath>
                </a14:m>
                <a:r>
                  <a:rPr lang="zh-CN" altLang="en-US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 和 </a:t>
                </a:r>
                <a:r>
                  <a:rPr lang="en" altLang="zh-CN" sz="2000" kern="0" dirty="0">
                    <a:solidFill>
                      <a:srgbClr val="374154"/>
                    </a:solidFill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zh-CN" sz="2000" i="1" kern="0" dirty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kern="0" dirty="0" smtClea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000" kern="0" dirty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𝑡</m:t>
                        </m:r>
                        <m:r>
                          <a:rPr lang="en-US" altLang="zh-CN" sz="2000" kern="0" dirty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,</m:t>
                        </m:r>
                        <m:r>
                          <a:rPr lang="en-US" altLang="zh-CN" sz="2000" i="1" kern="0" dirty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000" i="1" kern="0" dirty="0">
                        <a:solidFill>
                          <a:srgbClr val="374154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(</m:t>
                    </m:r>
                    <m:r>
                      <a:rPr lang="en-US" altLang="zh-CN" sz="2000" i="1" kern="0" dirty="0">
                        <a:solidFill>
                          <a:srgbClr val="374154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𝑠</m:t>
                    </m:r>
                    <m:r>
                      <a:rPr lang="en-US" altLang="zh-CN" sz="2000" i="1" kern="0" dirty="0">
                        <a:solidFill>
                          <a:srgbClr val="374154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) </m:t>
                    </m:r>
                  </m:oMath>
                </a14:m>
                <a:r>
                  <a:rPr lang="zh-CN" altLang="en-US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 的操作变成了只需要缓存</a:t>
                </a:r>
                <a:r>
                  <a:rPr lang="en" altLang="zh-CN" sz="2000" kern="0" dirty="0">
                    <a:solidFill>
                      <a:srgbClr val="374154"/>
                    </a:solidFill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altLang="zh-CN" sz="2000" i="1" kern="0" dirty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000" kern="0" dirty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000" kern="0" dirty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" altLang="zh-CN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 </a:t>
                </a:r>
                <a:r>
                  <a:rPr lang="zh-CN" altLang="en-US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。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4CB95A1-E9DF-2D42-F616-11F8F4E08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586" y="1623988"/>
                <a:ext cx="4253502" cy="3351943"/>
              </a:xfrm>
              <a:prstGeom prst="rect">
                <a:avLst/>
              </a:prstGeom>
              <a:blipFill>
                <a:blip r:embed="rId3"/>
                <a:stretch>
                  <a:fillRect l="-890" r="-593" b="-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0495C8E2-5A50-4659-99CE-967EDBD0EB3A}"/>
              </a:ext>
            </a:extLst>
          </p:cNvPr>
          <p:cNvSpPr/>
          <p:nvPr/>
        </p:nvSpPr>
        <p:spPr>
          <a:xfrm>
            <a:off x="4623371" y="4890499"/>
            <a:ext cx="2609636" cy="6061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8730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EE50D17-AEB7-E20E-619C-91155D52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Vision</a:t>
            </a:r>
            <a:r>
              <a:rPr lang="zh-CN" altLang="en-US" dirty="0"/>
              <a:t> </a:t>
            </a:r>
            <a:r>
              <a:rPr lang="en-US" altLang="zh-CN" dirty="0"/>
              <a:t>Guild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" altLang="zh-CN" dirty="0"/>
              <a:t>MLA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FA1973-829A-8AE2-A0C2-A19A7FA19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1" t="1469"/>
          <a:stretch/>
        </p:blipFill>
        <p:spPr>
          <a:xfrm>
            <a:off x="623635" y="1232899"/>
            <a:ext cx="7051046" cy="51023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4CB95A1-E9DF-2D42-F616-11F8F4E084EA}"/>
                  </a:ext>
                </a:extLst>
              </p:cNvPr>
              <p:cNvSpPr txBox="1"/>
              <p:nvPr/>
            </p:nvSpPr>
            <p:spPr>
              <a:xfrm>
                <a:off x="7479586" y="1623988"/>
                <a:ext cx="4253502" cy="37427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latinLnBrk="1">
                  <a:lnSpc>
                    <a:spcPct val="150000"/>
                  </a:lnSpc>
                  <a:buClr>
                    <a:srgbClr val="66BA36"/>
                  </a:buClr>
                  <a:buFont typeface="Arial" panose="020B0604020202020204" pitchFamily="34" charset="0"/>
                  <a:buChar char="•"/>
                </a:pPr>
                <a:r>
                  <a:rPr lang="zh-CN" altLang="en-US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为了适配 </a:t>
                </a:r>
                <a:r>
                  <a:rPr lang="en" altLang="zh-CN" sz="2000" kern="0" dirty="0" err="1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RoPE</a:t>
                </a:r>
                <a:r>
                  <a:rPr lang="zh-CN" altLang="en-US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，所有 </a:t>
                </a:r>
                <a:r>
                  <a:rPr lang="en" altLang="zh-CN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head</a:t>
                </a:r>
                <a:r>
                  <a:rPr lang="zh-CN" altLang="en-US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 共用一个</a:t>
                </a:r>
                <a:r>
                  <a:rPr lang="en-US" altLang="zh-CN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kern="0">
                            <a:solidFill>
                              <a:srgbClr val="374154"/>
                            </a:solidFill>
                            <a:latin typeface="Lexend" pitchFamily="2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000" kern="0">
                            <a:solidFill>
                              <a:srgbClr val="374154"/>
                            </a:solidFill>
                            <a:latin typeface="Lexend" pitchFamily="2" charset="0"/>
                            <a:ea typeface="微软雅黑" pitchFamily="34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000" kern="0">
                            <a:solidFill>
                              <a:srgbClr val="374154"/>
                            </a:solidFill>
                            <a:latin typeface="Lexend" pitchFamily="2" charset="0"/>
                            <a:ea typeface="微软雅黑" pitchFamily="34" charset="-122"/>
                          </a:rPr>
                          <m:t>𝑡</m:t>
                        </m:r>
                      </m:sub>
                      <m:sup>
                        <m:r>
                          <a:rPr lang="en-US" altLang="zh-CN" sz="2000" kern="0">
                            <a:solidFill>
                              <a:srgbClr val="374154"/>
                            </a:solidFill>
                            <a:latin typeface="Lexend" pitchFamily="2" charset="0"/>
                            <a:ea typeface="微软雅黑" pitchFamily="34" charset="-122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" altLang="zh-CN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 </a:t>
                </a:r>
                <a:r>
                  <a:rPr lang="zh-CN" altLang="en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，</a:t>
                </a:r>
                <a:r>
                  <a:rPr lang="zh-CN" altLang="en-US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并且在设计时让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kern="0">
                            <a:solidFill>
                              <a:srgbClr val="374154"/>
                            </a:solidFill>
                            <a:latin typeface="Lexend" pitchFamily="2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000" kern="0">
                            <a:solidFill>
                              <a:srgbClr val="374154"/>
                            </a:solidFill>
                            <a:latin typeface="Lexend" pitchFamily="2" charset="0"/>
                            <a:ea typeface="微软雅黑" pitchFamily="34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2000" kern="0">
                            <a:solidFill>
                              <a:srgbClr val="374154"/>
                            </a:solidFill>
                            <a:latin typeface="Lexend" pitchFamily="2" charset="0"/>
                            <a:ea typeface="微软雅黑" pitchFamily="34" charset="-122"/>
                          </a:rPr>
                          <m:t>𝑘𝑟</m:t>
                        </m:r>
                      </m:sub>
                    </m:sSub>
                    <m:r>
                      <a:rPr lang="zh-CN" altLang="en-US" sz="2000" kern="0">
                        <a:solidFill>
                          <a:srgbClr val="374154"/>
                        </a:solidFill>
                        <a:latin typeface="Lexend" pitchFamily="2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的列数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kern="0">
                            <a:solidFill>
                              <a:srgbClr val="374154"/>
                            </a:solidFill>
                            <a:latin typeface="Lexend" pitchFamily="2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000" kern="0">
                            <a:solidFill>
                              <a:srgbClr val="374154"/>
                            </a:solidFill>
                            <a:latin typeface="Lexend" pitchFamily="2" charset="0"/>
                            <a:ea typeface="微软雅黑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2000" kern="0">
                            <a:solidFill>
                              <a:srgbClr val="374154"/>
                            </a:solidFill>
                            <a:latin typeface="Lexend" pitchFamily="2" charset="0"/>
                            <a:ea typeface="微软雅黑" pitchFamily="34" charset="-122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 也比较小。</a:t>
                </a:r>
                <a:endParaRPr lang="en-US" altLang="zh-CN" sz="2000" kern="0" dirty="0">
                  <a:solidFill>
                    <a:srgbClr val="374154"/>
                  </a:solidFill>
                  <a:latin typeface="Lexend" pitchFamily="2" charset="0"/>
                  <a:ea typeface="微软雅黑" pitchFamily="34" charset="-122"/>
                </a:endParaRPr>
              </a:p>
              <a:p>
                <a:pPr marL="342900" indent="-342900" latinLnBrk="1">
                  <a:lnSpc>
                    <a:spcPct val="150000"/>
                  </a:lnSpc>
                  <a:buClr>
                    <a:srgbClr val="66BA36"/>
                  </a:buClr>
                  <a:buFont typeface="Arial" panose="020B0604020202020204" pitchFamily="34" charset="0"/>
                  <a:buChar char="•"/>
                </a:pPr>
                <a:endParaRPr lang="en-US" altLang="zh-CN" sz="2000" kern="0" dirty="0">
                  <a:solidFill>
                    <a:srgbClr val="374154"/>
                  </a:solidFill>
                  <a:latin typeface="Lexend" pitchFamily="2" charset="0"/>
                  <a:ea typeface="微软雅黑" pitchFamily="34" charset="-122"/>
                </a:endParaRPr>
              </a:p>
              <a:p>
                <a:pPr marL="342900" indent="-342900" latinLnBrk="1">
                  <a:lnSpc>
                    <a:spcPct val="150000"/>
                  </a:lnSpc>
                  <a:buClr>
                    <a:srgbClr val="66BA36"/>
                  </a:buClr>
                  <a:buFont typeface="Arial" panose="020B0604020202020204" pitchFamily="34" charset="0"/>
                  <a:buChar char="•"/>
                </a:pPr>
                <a:r>
                  <a:rPr lang="en" altLang="zh-CN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MLA</a:t>
                </a:r>
                <a:r>
                  <a:rPr lang="zh-CN" altLang="en-US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 采用了 </a:t>
                </a:r>
                <a:r>
                  <a:rPr lang="en" altLang="zh-CN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MQA</a:t>
                </a:r>
                <a:r>
                  <a:rPr lang="zh-CN" altLang="en-US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 的思想，构造了所有 </a:t>
                </a:r>
                <a:r>
                  <a:rPr lang="en" altLang="zh-CN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head</a:t>
                </a:r>
                <a:r>
                  <a:rPr lang="zh-CN" altLang="en-US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 共享的 </a:t>
                </a:r>
                <a:r>
                  <a:rPr lang="en" altLang="zh-CN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cache</a:t>
                </a:r>
                <a:r>
                  <a:rPr lang="zh-CN" altLang="en-US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 变量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smtClea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kern="0" smtClea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 和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SupPr>
                      <m:e>
                        <m:r>
                          <a:rPr lang="en-US" altLang="zh-CN" sz="2000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𝑘</m:t>
                        </m:r>
                      </m:e>
                      <m:sub>
                        <m:r>
                          <a:rPr lang="en-US" altLang="zh-CN" sz="2000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𝑡</m:t>
                        </m:r>
                      </m:sub>
                      <m:sup>
                        <m:r>
                          <a:rPr lang="en-US" altLang="zh-CN" sz="2000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" altLang="zh-CN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 </a:t>
                </a:r>
                <a:r>
                  <a:rPr lang="zh-CN" altLang="en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，</a:t>
                </a:r>
                <a:r>
                  <a:rPr lang="zh-CN" altLang="en-US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这样才大幅降低了</a:t>
                </a:r>
                <a:r>
                  <a:rPr lang="en" altLang="zh-CN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KV Cache</a:t>
                </a:r>
                <a:r>
                  <a:rPr lang="zh-CN" altLang="en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。</a:t>
                </a:r>
                <a:endParaRPr lang="zh-CN" altLang="en-US" sz="2000" kern="0" dirty="0">
                  <a:solidFill>
                    <a:srgbClr val="374154"/>
                  </a:solidFill>
                  <a:latin typeface="Lexend" pitchFamily="2" charset="0"/>
                  <a:ea typeface="微软雅黑" pitchFamily="34" charset="-122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4CB95A1-E9DF-2D42-F616-11F8F4E08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586" y="1623988"/>
                <a:ext cx="4253502" cy="3742756"/>
              </a:xfrm>
              <a:prstGeom prst="rect">
                <a:avLst/>
              </a:prstGeom>
              <a:blipFill>
                <a:blip r:embed="rId3"/>
                <a:stretch>
                  <a:fillRect l="-890" r="-297" b="-2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84ADE77F-0ABF-B96E-87F2-149BCBF85B61}"/>
              </a:ext>
            </a:extLst>
          </p:cNvPr>
          <p:cNvSpPr/>
          <p:nvPr/>
        </p:nvSpPr>
        <p:spPr>
          <a:xfrm>
            <a:off x="3493098" y="4027469"/>
            <a:ext cx="1150821" cy="6472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805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AB118-7680-3128-7844-10D82245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Full Formulas of MLA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EC29B-A478-4442-5941-1E788A8D8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endParaRPr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A7F341-9127-ABC6-13B6-A4CCEF460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104" y="1246909"/>
            <a:ext cx="8712533" cy="519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60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AB118-7680-3128-7844-10D82245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/>
              <a:t>Full Formulas of MLA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A7F341-9127-ABC6-13B6-A4CCEF460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614" y="1861207"/>
            <a:ext cx="7759534" cy="46284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3EC29B-A478-4442-5941-1E788A8D820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3635" y="1246909"/>
                <a:ext cx="10963473" cy="5108171"/>
              </a:xfrm>
            </p:spPr>
            <p:txBody>
              <a:bodyPr/>
              <a:lstStyle/>
              <a:p>
                <a:r>
                  <a:rPr lang="zh-CN" altLang="en-US" dirty="0"/>
                  <a:t>每个</a:t>
                </a:r>
                <a:r>
                  <a:rPr lang="en" altLang="zh-CN" dirty="0"/>
                  <a:t>Transformer</a:t>
                </a:r>
                <a:r>
                  <a:rPr lang="zh-CN" altLang="en-US" dirty="0"/>
                  <a:t>层，只缓存蓝框向量：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𝐾𝑉</m:t>
                        </m:r>
                      </m:sup>
                    </m:sSubSup>
                  </m:oMath>
                </a14:m>
                <a:r>
                  <a:rPr lang="en" altLang="zh-CN" dirty="0"/>
                  <a:t> </a:t>
                </a:r>
                <a:r>
                  <a:rPr lang="zh-CN" altLang="en-US" dirty="0"/>
                  <a:t>和 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zh-CN" dirty="0"/>
                  <a:t> </a:t>
                </a:r>
                <a:r>
                  <a:rPr lang="zh-CN" altLang="en-US" dirty="0"/>
                  <a:t>：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3EC29B-A478-4442-5941-1E788A8D82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3635" y="1246909"/>
                <a:ext cx="10963473" cy="5108171"/>
              </a:xfrm>
              <a:blipFill>
                <a:blip r:embed="rId3"/>
                <a:stretch>
                  <a:fillRect l="-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428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AB118-7680-3128-7844-10D82245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/>
              <a:t>Full Formulas of MLA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A7F341-9127-ABC6-13B6-A4CCEF460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614" y="1861207"/>
            <a:ext cx="7759534" cy="46284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3EC29B-A478-4442-5941-1E788A8D820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3635" y="1246909"/>
                <a:ext cx="10963473" cy="5108171"/>
              </a:xfrm>
            </p:spPr>
            <p:txBody>
              <a:bodyPr/>
              <a:lstStyle/>
              <a:p>
                <a:r>
                  <a:rPr lang="zh-CN" altLang="en-US" dirty="0"/>
                  <a:t>每个</a:t>
                </a:r>
                <a:r>
                  <a:rPr lang="en" altLang="zh-CN" dirty="0"/>
                  <a:t>Transformer</a:t>
                </a:r>
                <a:r>
                  <a:rPr lang="zh-CN" altLang="en-US" dirty="0"/>
                  <a:t>层，只缓存蓝框向量：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𝐾𝑉</m:t>
                        </m:r>
                      </m:sup>
                    </m:sSubSup>
                  </m:oMath>
                </a14:m>
                <a:r>
                  <a:rPr lang="en" altLang="zh-CN" dirty="0"/>
                  <a:t> </a:t>
                </a:r>
                <a:r>
                  <a:rPr lang="zh-CN" altLang="en-US" dirty="0"/>
                  <a:t>和 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zh-CN" dirty="0"/>
                  <a:t> </a:t>
                </a:r>
                <a:r>
                  <a:rPr lang="zh-CN" altLang="en-US" dirty="0"/>
                  <a:t>：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3EC29B-A478-4442-5941-1E788A8D82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3635" y="1246909"/>
                <a:ext cx="10963473" cy="5108171"/>
              </a:xfrm>
              <a:blipFill>
                <a:blip r:embed="rId3"/>
                <a:stretch>
                  <a:fillRect l="-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BC778E3-F436-39EF-BBD9-2630A91F57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273" b="48474"/>
          <a:stretch/>
        </p:blipFill>
        <p:spPr>
          <a:xfrm>
            <a:off x="6756756" y="3212119"/>
            <a:ext cx="4025900" cy="623834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CEBD5A8-C861-CDF1-C753-F11565C5BA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5747"/>
          <a:stretch/>
        </p:blipFill>
        <p:spPr>
          <a:xfrm>
            <a:off x="6756756" y="4006369"/>
            <a:ext cx="4025900" cy="623834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13D4A6D-A59B-1CD5-36B6-C3423B1DE287}"/>
                  </a:ext>
                </a:extLst>
              </p:cNvPr>
              <p:cNvSpPr txBox="1"/>
              <p:nvPr/>
            </p:nvSpPr>
            <p:spPr>
              <a:xfrm>
                <a:off x="7767263" y="2657075"/>
                <a:ext cx="3380198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smtClea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kern="0" smtClea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𝑐</m:t>
                        </m:r>
                      </m:sub>
                    </m:sSub>
                    <m:r>
                      <a:rPr lang="en-US" altLang="zh-CN" sz="2000" b="0" i="1" kern="0" smtClean="0">
                        <a:solidFill>
                          <a:srgbClr val="374154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 </m:t>
                    </m:r>
                  </m:oMath>
                </a14:m>
                <a:r>
                  <a:rPr lang="zh-CN" altLang="en-US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：</a:t>
                </a:r>
                <a:r>
                  <a:rPr lang="en" altLang="zh-CN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MLA</a:t>
                </a:r>
                <a:r>
                  <a:rPr lang="zh-CN" altLang="en-US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 低秩压缩的维度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13D4A6D-A59B-1CD5-36B6-C3423B1DE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263" y="2657075"/>
                <a:ext cx="3380198" cy="400110"/>
              </a:xfrm>
              <a:prstGeom prst="rect">
                <a:avLst/>
              </a:prstGeom>
              <a:blipFill>
                <a:blip r:embed="rId5"/>
                <a:stretch>
                  <a:fillRect t="-9375" b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9EA8A27-EB2E-CB32-A7E8-9CFC11221CEA}"/>
                  </a:ext>
                </a:extLst>
              </p:cNvPr>
              <p:cNvSpPr txBox="1"/>
              <p:nvPr/>
            </p:nvSpPr>
            <p:spPr>
              <a:xfrm>
                <a:off x="7798085" y="2168948"/>
                <a:ext cx="301539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kern="0" smtClea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kern="0" smtClea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2000" b="0" i="1" kern="0" smtClea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h</m:t>
                        </m:r>
                      </m:sub>
                    </m:sSub>
                  </m:oMath>
                </a14:m>
                <a:r>
                  <a:rPr lang="zh-CN" altLang="en-US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：单个 </a:t>
                </a:r>
                <a:r>
                  <a:rPr lang="en" altLang="zh-CN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head</a:t>
                </a:r>
                <a:r>
                  <a:rPr lang="zh-CN" altLang="en-US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 向量维度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9EA8A27-EB2E-CB32-A7E8-9CFC11221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085" y="2168948"/>
                <a:ext cx="3015393" cy="400110"/>
              </a:xfrm>
              <a:prstGeom prst="rect">
                <a:avLst/>
              </a:prstGeom>
              <a:blipFill>
                <a:blip r:embed="rId6"/>
                <a:stretch>
                  <a:fillRect t="-6061" r="-1674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573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AB118-7680-3128-7844-10D82245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/>
              <a:t>Full Formulas of MLA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A7F341-9127-ABC6-13B6-A4CCEF460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614" y="1861207"/>
            <a:ext cx="7759534" cy="46284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3EC29B-A478-4442-5941-1E788A8D820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3635" y="1246909"/>
                <a:ext cx="10963473" cy="5108171"/>
              </a:xfrm>
            </p:spPr>
            <p:txBody>
              <a:bodyPr/>
              <a:lstStyle/>
              <a:p>
                <a:r>
                  <a:rPr lang="zh-CN" altLang="en-US" dirty="0"/>
                  <a:t>每个</a:t>
                </a:r>
                <a:r>
                  <a:rPr lang="en" altLang="zh-CN" dirty="0"/>
                  <a:t>Transformer</a:t>
                </a:r>
                <a:r>
                  <a:rPr lang="zh-CN" altLang="en-US" dirty="0"/>
                  <a:t>层，只缓存蓝框向量：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𝐾𝑉</m:t>
                        </m:r>
                      </m:sup>
                    </m:sSubSup>
                  </m:oMath>
                </a14:m>
                <a:r>
                  <a:rPr lang="en" altLang="zh-CN" dirty="0"/>
                  <a:t> </a:t>
                </a:r>
                <a:r>
                  <a:rPr lang="zh-CN" altLang="en-US" dirty="0"/>
                  <a:t>和 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zh-CN" dirty="0"/>
                  <a:t> </a:t>
                </a:r>
                <a:r>
                  <a:rPr lang="zh-CN" altLang="en-US" dirty="0"/>
                  <a:t>：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3EC29B-A478-4442-5941-1E788A8D82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3635" y="1246909"/>
                <a:ext cx="10963473" cy="5108171"/>
              </a:xfrm>
              <a:blipFill>
                <a:blip r:embed="rId3"/>
                <a:stretch>
                  <a:fillRect l="-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7F1AEC4A-EF51-1457-2228-5CC17929B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7418" y="907051"/>
            <a:ext cx="7772400" cy="954156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729769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AB118-7680-3128-7844-10D82245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/>
              <a:t>Full Formulas of MLA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A7F341-9127-ABC6-13B6-A4CCEF460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614" y="1861207"/>
            <a:ext cx="7759534" cy="46284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3EC29B-A478-4442-5941-1E788A8D820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3635" y="1246909"/>
                <a:ext cx="10963473" cy="5108171"/>
              </a:xfrm>
            </p:spPr>
            <p:txBody>
              <a:bodyPr/>
              <a:lstStyle/>
              <a:p>
                <a:r>
                  <a:rPr lang="zh-CN" altLang="en-US" dirty="0"/>
                  <a:t>每个</a:t>
                </a:r>
                <a:r>
                  <a:rPr lang="en" altLang="zh-CN" dirty="0"/>
                  <a:t>Transformer</a:t>
                </a:r>
                <a:r>
                  <a:rPr lang="zh-CN" altLang="en-US" dirty="0"/>
                  <a:t>层，只缓存蓝框向量：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𝐾𝑉</m:t>
                        </m:r>
                      </m:sup>
                    </m:sSubSup>
                  </m:oMath>
                </a14:m>
                <a:r>
                  <a:rPr lang="en" altLang="zh-CN" dirty="0"/>
                  <a:t> </a:t>
                </a:r>
                <a:r>
                  <a:rPr lang="zh-CN" altLang="en-US" dirty="0"/>
                  <a:t>和 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zh-CN" dirty="0"/>
                  <a:t> </a:t>
                </a:r>
                <a:r>
                  <a:rPr lang="zh-CN" altLang="en-US" dirty="0"/>
                  <a:t>：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3EC29B-A478-4442-5941-1E788A8D82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3635" y="1246909"/>
                <a:ext cx="10963473" cy="5108171"/>
              </a:xfrm>
              <a:blipFill>
                <a:blip r:embed="rId3"/>
                <a:stretch>
                  <a:fillRect l="-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C43BFCC3-F649-3DAD-6288-06E30B73E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763" y="2509711"/>
            <a:ext cx="7772400" cy="749518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575296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AB118-7680-3128-7844-10D82245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/>
              <a:t>Full Formulas of MLA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A7F341-9127-ABC6-13B6-A4CCEF460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614" y="1861207"/>
            <a:ext cx="7759534" cy="46284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3EC29B-A478-4442-5941-1E788A8D820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3635" y="1246909"/>
                <a:ext cx="10963473" cy="5108171"/>
              </a:xfrm>
            </p:spPr>
            <p:txBody>
              <a:bodyPr/>
              <a:lstStyle/>
              <a:p>
                <a:r>
                  <a:rPr lang="zh-CN" altLang="en-US" dirty="0"/>
                  <a:t>每个</a:t>
                </a:r>
                <a:r>
                  <a:rPr lang="en" altLang="zh-CN" dirty="0"/>
                  <a:t>Transformer</a:t>
                </a:r>
                <a:r>
                  <a:rPr lang="zh-CN" altLang="en-US" dirty="0"/>
                  <a:t>层，只缓存蓝框向量：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𝐾𝑉</m:t>
                        </m:r>
                      </m:sup>
                    </m:sSubSup>
                  </m:oMath>
                </a14:m>
                <a:r>
                  <a:rPr lang="en" altLang="zh-CN" dirty="0"/>
                  <a:t> </a:t>
                </a:r>
                <a:r>
                  <a:rPr lang="zh-CN" altLang="en-US" dirty="0"/>
                  <a:t>和 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zh-CN" dirty="0"/>
                  <a:t> </a:t>
                </a:r>
                <a:r>
                  <a:rPr lang="zh-CN" altLang="en-US" dirty="0"/>
                  <a:t>：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3EC29B-A478-4442-5941-1E788A8D82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3635" y="1246909"/>
                <a:ext cx="10963473" cy="5108171"/>
              </a:xfrm>
              <a:blipFill>
                <a:blip r:embed="rId3"/>
                <a:stretch>
                  <a:fillRect l="-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B349A64-9AD8-0D4F-FEBE-E3BA088B5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117" y="2918616"/>
            <a:ext cx="7772400" cy="691994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575411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AB118-7680-3128-7844-10D82245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/>
              <a:t>Full Formulas of MLA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A7F341-9127-ABC6-13B6-A4CCEF460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614" y="1861207"/>
            <a:ext cx="7759534" cy="46284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3EC29B-A478-4442-5941-1E788A8D820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3635" y="1246909"/>
                <a:ext cx="10963473" cy="5108171"/>
              </a:xfrm>
            </p:spPr>
            <p:txBody>
              <a:bodyPr/>
              <a:lstStyle/>
              <a:p>
                <a:r>
                  <a:rPr lang="zh-CN" altLang="en-US" dirty="0"/>
                  <a:t>每个</a:t>
                </a:r>
                <a:r>
                  <a:rPr lang="en" altLang="zh-CN" dirty="0"/>
                  <a:t>Transformer</a:t>
                </a:r>
                <a:r>
                  <a:rPr lang="zh-CN" altLang="en-US" dirty="0"/>
                  <a:t>层，只缓存蓝框向量：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𝐾𝑉</m:t>
                        </m:r>
                      </m:sup>
                    </m:sSubSup>
                  </m:oMath>
                </a14:m>
                <a:r>
                  <a:rPr lang="en" altLang="zh-CN" dirty="0"/>
                  <a:t> </a:t>
                </a:r>
                <a:r>
                  <a:rPr lang="zh-CN" altLang="en-US" dirty="0"/>
                  <a:t>和 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zh-CN" dirty="0"/>
                  <a:t> </a:t>
                </a:r>
                <a:r>
                  <a:rPr lang="zh-CN" altLang="en-US" dirty="0"/>
                  <a:t>：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3EC29B-A478-4442-5941-1E788A8D82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3635" y="1246909"/>
                <a:ext cx="10963473" cy="5108171"/>
              </a:xfrm>
              <a:blipFill>
                <a:blip r:embed="rId3"/>
                <a:stretch>
                  <a:fillRect l="-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5A4CC471-782D-F022-035D-DF3F5F546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763" y="1807268"/>
            <a:ext cx="7772400" cy="785400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998493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AB118-7680-3128-7844-10D82245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/>
              <a:t>Full Formulas of MLA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A7F341-9127-ABC6-13B6-A4CCEF460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614" y="1861207"/>
            <a:ext cx="7759534" cy="46284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3EC29B-A478-4442-5941-1E788A8D820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3635" y="1246909"/>
                <a:ext cx="10963473" cy="5108171"/>
              </a:xfrm>
            </p:spPr>
            <p:txBody>
              <a:bodyPr/>
              <a:lstStyle/>
              <a:p>
                <a:r>
                  <a:rPr lang="zh-CN" altLang="en-US" dirty="0"/>
                  <a:t>每个</a:t>
                </a:r>
                <a:r>
                  <a:rPr lang="en" altLang="zh-CN" dirty="0"/>
                  <a:t>Transformer</a:t>
                </a:r>
                <a:r>
                  <a:rPr lang="zh-CN" altLang="en-US" dirty="0"/>
                  <a:t>层，只缓存蓝框向量：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𝐾𝑉</m:t>
                        </m:r>
                      </m:sup>
                    </m:sSubSup>
                  </m:oMath>
                </a14:m>
                <a:r>
                  <a:rPr lang="en" altLang="zh-CN" dirty="0"/>
                  <a:t> </a:t>
                </a:r>
                <a:r>
                  <a:rPr lang="zh-CN" altLang="en-US" dirty="0"/>
                  <a:t>和 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zh-CN" dirty="0"/>
                  <a:t> </a:t>
                </a:r>
                <a:r>
                  <a:rPr lang="zh-CN" altLang="en-US" dirty="0"/>
                  <a:t>：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3EC29B-A478-4442-5941-1E788A8D82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3635" y="1246909"/>
                <a:ext cx="10963473" cy="5108171"/>
              </a:xfrm>
              <a:blipFill>
                <a:blip r:embed="rId3"/>
                <a:stretch>
                  <a:fillRect l="-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B442D94-C0DB-73F4-21A5-520CDCE41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483" y="2397792"/>
            <a:ext cx="7772400" cy="500742"/>
          </a:xfrm>
          <a:prstGeom prst="rect">
            <a:avLst/>
          </a:prstGeom>
          <a:ln w="38100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1224928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/singularity - Day 1 of Deepseek #OpenSourceWeek 🔥">
            <a:extLst>
              <a:ext uri="{FF2B5EF4-FFF2-40B4-BE49-F238E27FC236}">
                <a16:creationId xmlns:a16="http://schemas.microsoft.com/office/drawing/2014/main" id="{8D04057A-2BC9-034F-4136-E6CEF8D7E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986" y="476672"/>
            <a:ext cx="8304789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693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Flash</a:t>
            </a:r>
            <a:r>
              <a:rPr lang="zh-CN" altLang="en-US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 </a:t>
            </a:r>
            <a:r>
              <a:rPr lang="en-US" altLang="zh-CN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MLA</a:t>
            </a:r>
            <a:r>
              <a:rPr lang="zh-CN" altLang="en-US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：</a:t>
            </a:r>
            <a:endParaRPr lang="en-US" altLang="zh-CN" sz="9600" b="1" dirty="0">
              <a:solidFill>
                <a:schemeClr val="bg1"/>
              </a:solidFill>
              <a:latin typeface="Lexend" pitchFamily="2" charset="0"/>
              <a:ea typeface="+mj-ea"/>
            </a:endParaRPr>
          </a:p>
          <a:p>
            <a:pPr algn="ctr"/>
            <a:r>
              <a:rPr lang="zh-CN" altLang="en-US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代码注释与解读</a:t>
            </a:r>
            <a:endParaRPr lang="en-US" altLang="zh-CN" sz="9600" b="1" dirty="0">
              <a:solidFill>
                <a:schemeClr val="bg1"/>
              </a:solidFill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67976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AB118-7680-3128-7844-10D82245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 err="1"/>
              <a:t>flash_fwd_mla_kernel.h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EC29B-A478-4442-5941-1E788A8D8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 sz="1800" b="1" dirty="0"/>
              <a:t>共享内存布局优化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marL="579890" lvl="1" indent="-342900"/>
            <a:r>
              <a:rPr lang="zh-CN" altLang="en-US" sz="1600" dirty="0"/>
              <a:t>根据输入数据的维度选择合适的共享内存布局，以优化内存访问模式。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800" b="1" dirty="0"/>
              <a:t>矩阵乘法和 </a:t>
            </a:r>
            <a:r>
              <a:rPr lang="en" altLang="zh-CN" sz="1800" b="1" dirty="0"/>
              <a:t>Softmax </a:t>
            </a:r>
            <a:r>
              <a:rPr lang="zh-CN" altLang="en-US" sz="1800" b="1" dirty="0"/>
              <a:t>计算：</a:t>
            </a:r>
            <a:endParaRPr lang="en-US" altLang="zh-CN" sz="1800" b="1" dirty="0"/>
          </a:p>
          <a:p>
            <a:pPr marL="579890" lvl="1" indent="-342900"/>
            <a:r>
              <a:rPr lang="zh-CN" altLang="en-US" sz="1600" dirty="0"/>
              <a:t>实现高效的矩阵乘法和 </a:t>
            </a:r>
            <a:r>
              <a:rPr lang="en" altLang="zh-CN" sz="1600" dirty="0"/>
              <a:t>Softmax </a:t>
            </a:r>
            <a:r>
              <a:rPr lang="zh-CN" altLang="en-US" sz="1600" dirty="0"/>
              <a:t>计算，支持因果掩码（</a:t>
            </a:r>
            <a:r>
              <a:rPr lang="en" altLang="zh-CN" sz="1600" dirty="0"/>
              <a:t>Causal Mask</a:t>
            </a:r>
            <a:r>
              <a:rPr lang="zh-CN" altLang="en" sz="1600" dirty="0"/>
              <a:t>）</a:t>
            </a:r>
            <a:r>
              <a:rPr lang="zh-CN" altLang="en-US" sz="1600" dirty="0"/>
              <a:t>和分块计算。</a:t>
            </a:r>
          </a:p>
          <a:p>
            <a:pPr marL="342900" indent="-342900">
              <a:buFont typeface="+mj-lt"/>
              <a:buAutoNum type="arabicPeriod"/>
            </a:pPr>
            <a:r>
              <a:rPr lang="en" altLang="zh-CN" sz="1800" b="1" dirty="0"/>
              <a:t>Split-K </a:t>
            </a:r>
            <a:r>
              <a:rPr lang="zh-CN" altLang="en-US" sz="1800" b="1" dirty="0"/>
              <a:t>优化：</a:t>
            </a:r>
            <a:endParaRPr lang="en-US" altLang="zh-CN" sz="1800" b="1" dirty="0"/>
          </a:p>
          <a:p>
            <a:pPr marL="579890" lvl="1" indent="-342900"/>
            <a:r>
              <a:rPr lang="zh-CN" altLang="en-US" sz="1600" dirty="0"/>
              <a:t>通过 </a:t>
            </a:r>
            <a:r>
              <a:rPr lang="en" altLang="zh-CN" sz="1600" dirty="0"/>
              <a:t>Split-K </a:t>
            </a:r>
            <a:r>
              <a:rPr lang="zh-CN" altLang="en-US" sz="1600" dirty="0"/>
              <a:t>将计算任务分配到多个线程块中，提高并行度和计算效率。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sz="1800" b="1" dirty="0"/>
              <a:t>结果存储：</a:t>
            </a:r>
            <a:endParaRPr lang="en-US" altLang="zh-CN" sz="1800" b="1" dirty="0"/>
          </a:p>
          <a:p>
            <a:pPr marL="579890" lvl="1" indent="-342900"/>
            <a:r>
              <a:rPr lang="zh-CN" altLang="en-US" sz="1600" dirty="0"/>
              <a:t>将计算结果存储到全局内存或中间缓存中，支持 </a:t>
            </a:r>
            <a:r>
              <a:rPr lang="en" altLang="zh-CN" sz="1600" dirty="0"/>
              <a:t>Split </a:t>
            </a:r>
            <a:r>
              <a:rPr lang="zh-CN" altLang="en-US" sz="1600" dirty="0"/>
              <a:t>和非 </a:t>
            </a:r>
            <a:r>
              <a:rPr lang="en" altLang="zh-CN" sz="1600" dirty="0"/>
              <a:t>Split </a:t>
            </a:r>
            <a:r>
              <a:rPr lang="zh-CN" altLang="en-US" sz="1600" dirty="0"/>
              <a:t>的存储策略。</a:t>
            </a:r>
          </a:p>
        </p:txBody>
      </p:sp>
    </p:spTree>
    <p:extLst>
      <p:ext uri="{BB962C8B-B14F-4D97-AF65-F5344CB8AC3E}">
        <p14:creationId xmlns:p14="http://schemas.microsoft.com/office/powerpoint/2010/main" val="3634146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063209" y="1046095"/>
            <a:ext cx="407034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End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780836" y="3236827"/>
            <a:ext cx="109522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总结与思考</a:t>
            </a:r>
            <a:endParaRPr lang="en-US" altLang="zh-CN" sz="8800" b="1" dirty="0">
              <a:solidFill>
                <a:schemeClr val="bg1"/>
              </a:solidFill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16245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AEF31-081B-7F2D-60CA-D9704201B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66A5FA-8BDA-DC40-C9E4-5D0179616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6" y="1246909"/>
            <a:ext cx="8664202" cy="510817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分页</a:t>
            </a:r>
            <a:r>
              <a:rPr lang="en" altLang="zh-CN" b="1" dirty="0"/>
              <a:t>KV</a:t>
            </a:r>
            <a:r>
              <a:rPr lang="zh-CN" altLang="en-US" b="1" dirty="0"/>
              <a:t>缓存管理：</a:t>
            </a:r>
            <a:endParaRPr lang="en-US" altLang="zh-CN" b="1" dirty="0"/>
          </a:p>
          <a:p>
            <a:pPr marL="694190" lvl="1" indent="-457200"/>
            <a:r>
              <a:rPr lang="zh-CN" altLang="en-US" dirty="0"/>
              <a:t>针对长序列推理中显存碎片严重问题，</a:t>
            </a:r>
            <a:r>
              <a:rPr lang="en" altLang="zh-CN" dirty="0"/>
              <a:t>Flash</a:t>
            </a:r>
            <a:r>
              <a:rPr lang="en-US" altLang="zh-CN" dirty="0"/>
              <a:t>-</a:t>
            </a:r>
            <a:r>
              <a:rPr lang="en" altLang="zh-CN" dirty="0"/>
              <a:t>MLA</a:t>
            </a:r>
            <a:r>
              <a:rPr lang="zh-CN" altLang="en-US" dirty="0"/>
              <a:t> 实现基于 </a:t>
            </a:r>
            <a:r>
              <a:rPr lang="en-US" altLang="zh-CN" dirty="0"/>
              <a:t>64-</a:t>
            </a:r>
            <a:r>
              <a:rPr lang="en" altLang="zh-CN" dirty="0"/>
              <a:t>block </a:t>
            </a:r>
            <a:r>
              <a:rPr lang="en-US" altLang="zh-CN" dirty="0"/>
              <a:t>Paged</a:t>
            </a:r>
            <a:r>
              <a:rPr lang="zh-CN" altLang="en-US" dirty="0"/>
              <a:t> </a:t>
            </a:r>
            <a:r>
              <a:rPr lang="en" altLang="zh-CN" dirty="0"/>
              <a:t>KV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，极大提高了显存利用率，缓解内存访问瓶颈。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异步内存拷贝：</a:t>
            </a:r>
            <a:endParaRPr lang="en-US" altLang="zh-CN" b="1" dirty="0"/>
          </a:p>
          <a:p>
            <a:pPr marL="694190" lvl="1" indent="-457200"/>
            <a:r>
              <a:rPr lang="zh-CN" altLang="en-US" dirty="0"/>
              <a:t>利用 </a:t>
            </a:r>
            <a:r>
              <a:rPr lang="en" altLang="zh-CN" dirty="0"/>
              <a:t>NVIDIA Hopper SM90</a:t>
            </a:r>
            <a:r>
              <a:rPr lang="zh-CN" altLang="en-US" dirty="0"/>
              <a:t> 架构特性，借助 </a:t>
            </a:r>
            <a:r>
              <a:rPr lang="en" altLang="zh-CN" dirty="0"/>
              <a:t>Tensor Memory Accelerator (TMA)</a:t>
            </a:r>
            <a:r>
              <a:rPr lang="zh-CN" altLang="en-US" dirty="0"/>
              <a:t> 异步内存拷贝指令，实现显存（</a:t>
            </a:r>
            <a:r>
              <a:rPr lang="en-US" altLang="zh-CN" dirty="0"/>
              <a:t>HBM/GDDR</a:t>
            </a:r>
            <a:r>
              <a:rPr lang="zh-CN" altLang="en-US" dirty="0"/>
              <a:t>）到 </a:t>
            </a:r>
            <a:r>
              <a:rPr lang="en" altLang="zh-CN" dirty="0"/>
              <a:t>SRAM </a:t>
            </a:r>
            <a:r>
              <a:rPr lang="zh-CN" altLang="en-US" dirty="0"/>
              <a:t>零拷贝传输，接近理论峰值带宽。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双模式执行引擎：</a:t>
            </a:r>
            <a:endParaRPr lang="en-US" altLang="zh-CN" b="1" dirty="0"/>
          </a:p>
          <a:p>
            <a:pPr marL="694190" lvl="1" indent="-457200"/>
            <a:r>
              <a:rPr lang="zh-CN" altLang="en-US" dirty="0"/>
              <a:t>为适应不同输入序列长度场景，</a:t>
            </a:r>
            <a:r>
              <a:rPr lang="en" altLang="zh-CN" dirty="0"/>
              <a:t>Flash</a:t>
            </a:r>
            <a:r>
              <a:rPr lang="en-US" altLang="zh-CN" dirty="0"/>
              <a:t>-</a:t>
            </a:r>
            <a:r>
              <a:rPr lang="en" altLang="zh-CN" dirty="0"/>
              <a:t>MLA</a:t>
            </a:r>
            <a:r>
              <a:rPr lang="zh-CN" altLang="en-US" dirty="0"/>
              <a:t> 采用动态负载均衡算法，设计了双缓冲模式，短序列下采用计算优先模式，长序列下采用内存优先模式，使得整体延迟大幅降低。</a:t>
            </a:r>
          </a:p>
        </p:txBody>
      </p:sp>
      <p:pic>
        <p:nvPicPr>
          <p:cNvPr id="4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C7F3AB7-13DC-6DFF-2A02-F88EA93CB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707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AEF31-081B-7F2D-60CA-D9704201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66A5FA-8BDA-DC40-C9E4-5D0179616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Flash</a:t>
            </a:r>
            <a:r>
              <a:rPr lang="zh-CN" altLang="en-US" dirty="0"/>
              <a:t> </a:t>
            </a:r>
            <a:r>
              <a:rPr lang="en-US" altLang="zh-CN" dirty="0"/>
              <a:t>MLA</a:t>
            </a:r>
            <a:r>
              <a:rPr lang="zh-CN" altLang="en-US" dirty="0"/>
              <a:t> 主要提供推理（前向）在</a:t>
            </a:r>
            <a:r>
              <a:rPr lang="en-US" altLang="zh-CN" dirty="0"/>
              <a:t> Hopper</a:t>
            </a:r>
            <a:r>
              <a:rPr lang="zh-CN" altLang="en-US" dirty="0"/>
              <a:t> 架构加速，未来会被支持异构推理框架集成。</a:t>
            </a:r>
            <a:endParaRPr lang="en-US" altLang="zh-CN" dirty="0"/>
          </a:p>
          <a:p>
            <a:r>
              <a:rPr lang="zh-CN" altLang="en-US" dirty="0"/>
              <a:t>那么这对推理框架意味着什么呢？对中间加速库</a:t>
            </a:r>
            <a:r>
              <a:rPr lang="en-US" altLang="zh-CN" dirty="0"/>
              <a:t>/</a:t>
            </a:r>
            <a:r>
              <a:rPr lang="zh-CN" altLang="en-US" dirty="0"/>
              <a:t>推理框架的公司有哪些启示？</a:t>
            </a:r>
            <a:endParaRPr lang="en-US" altLang="zh-CN" dirty="0"/>
          </a:p>
          <a:p>
            <a:r>
              <a:rPr lang="zh-CN" altLang="en-US" dirty="0"/>
              <a:t>对算力的到底是利好</a:t>
            </a:r>
            <a:r>
              <a:rPr lang="zh-CN" altLang="en-US"/>
              <a:t>还是什么格局呢？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C7F3AB7-13DC-6DFF-2A02-F88EA93CB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7572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引用与参考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" altLang="zh-CN" dirty="0"/>
              <a:t>Flash</a:t>
            </a:r>
            <a:r>
              <a:rPr lang="en-US" altLang="zh-CN" dirty="0"/>
              <a:t>MLA</a:t>
            </a:r>
            <a:r>
              <a:rPr lang="zh-CN" altLang="en-US" dirty="0"/>
              <a:t> </a:t>
            </a:r>
            <a:r>
              <a:rPr lang="en" altLang="zh-CN" dirty="0" err="1"/>
              <a:t>Github</a:t>
            </a:r>
            <a:r>
              <a:rPr lang="en" altLang="zh-CN" dirty="0"/>
              <a:t> </a:t>
            </a:r>
            <a:r>
              <a:rPr lang="zh-CN" altLang="en" dirty="0"/>
              <a:t>开源地址</a:t>
            </a:r>
            <a:r>
              <a:rPr lang="zh-CN" altLang="en-US" dirty="0"/>
              <a:t>：</a:t>
            </a:r>
            <a:r>
              <a:rPr lang="en" altLang="zh-CN" dirty="0">
                <a:hlinkClick r:id="rId2"/>
              </a:rPr>
              <a:t>https://github.com/deepseek-ai/FlashMLA</a:t>
            </a:r>
            <a:endParaRPr lang="en" altLang="zh-CN" dirty="0"/>
          </a:p>
          <a:p>
            <a:pPr algn="l"/>
            <a:r>
              <a:rPr lang="zh-CN" altLang="en" dirty="0"/>
              <a:t>本</a:t>
            </a:r>
            <a:r>
              <a:rPr lang="zh-CN" altLang="en-US" dirty="0"/>
              <a:t> </a:t>
            </a:r>
            <a:r>
              <a:rPr lang="en" altLang="zh-CN" dirty="0"/>
              <a:t>PPT </a:t>
            </a:r>
            <a:r>
              <a:rPr lang="zh-CN" altLang="en" dirty="0"/>
              <a:t>开源</a:t>
            </a:r>
            <a:r>
              <a:rPr lang="zh-CN" altLang="en-US" dirty="0"/>
              <a:t>：</a:t>
            </a:r>
            <a:r>
              <a:rPr lang="en" altLang="zh-CN" dirty="0">
                <a:hlinkClick r:id="rId3"/>
              </a:rPr>
              <a:t>https://github.com/chenzomi12/AIInfra/tree/main/06AlgoData</a:t>
            </a:r>
            <a:endParaRPr lang="en" altLang="zh-CN" dirty="0"/>
          </a:p>
          <a:p>
            <a:r>
              <a:rPr lang="zh-CN" altLang="en-US" dirty="0"/>
              <a:t>夸克链接：</a:t>
            </a:r>
            <a:r>
              <a:rPr lang="en" altLang="zh-CN" dirty="0">
                <a:hlinkClick r:id="rId4"/>
              </a:rPr>
              <a:t>https://pan.quark.cn/s/374bc7960241</a:t>
            </a:r>
            <a:r>
              <a:rPr lang="zh-CN" altLang="en-US" dirty="0"/>
              <a:t>（代码、论文、注释）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370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54FC323-DFE1-6847-F6FE-13BC2F87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DeepSeek</a:t>
            </a:r>
            <a:r>
              <a:rPr lang="zh-CN" altLang="en-US" dirty="0"/>
              <a:t> 开源 </a:t>
            </a:r>
            <a:r>
              <a:rPr lang="en" altLang="zh-CN" dirty="0"/>
              <a:t>Flash</a:t>
            </a:r>
            <a:r>
              <a:rPr lang="en-US" altLang="zh-CN" dirty="0"/>
              <a:t>-</a:t>
            </a:r>
            <a:r>
              <a:rPr lang="en" altLang="zh-CN" dirty="0"/>
              <a:t>MLA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57F8A3D-FA41-011F-CA37-7234A18B8E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" altLang="zh-CN" dirty="0"/>
              <a:t>Flash</a:t>
            </a:r>
            <a:r>
              <a:rPr lang="en-US" altLang="zh-CN" dirty="0"/>
              <a:t>-</a:t>
            </a:r>
            <a:r>
              <a:rPr lang="en" altLang="zh-CN" dirty="0"/>
              <a:t>MLA </a:t>
            </a:r>
            <a:r>
              <a:rPr lang="zh-CN" altLang="en-US" dirty="0"/>
              <a:t>适用于 </a:t>
            </a:r>
            <a:r>
              <a:rPr lang="en" altLang="zh-CN" dirty="0"/>
              <a:t>Hopper GPU </a:t>
            </a:r>
            <a:r>
              <a:rPr lang="zh-CN" altLang="en-US" dirty="0"/>
              <a:t>高效 </a:t>
            </a:r>
            <a:r>
              <a:rPr lang="en" altLang="zh-CN" dirty="0"/>
              <a:t>MLA </a:t>
            </a:r>
            <a:r>
              <a:rPr lang="zh-CN" altLang="en-US" dirty="0"/>
              <a:t>内核，针对可变长度序列服务进行优化。速度在 </a:t>
            </a:r>
            <a:r>
              <a:rPr lang="en" altLang="zh-CN" dirty="0"/>
              <a:t>H800 SXM5 GPU </a:t>
            </a:r>
            <a:r>
              <a:rPr lang="zh-CN" altLang="en-US" dirty="0"/>
              <a:t>上具有 </a:t>
            </a:r>
            <a:r>
              <a:rPr lang="en-US" altLang="zh-CN" dirty="0"/>
              <a:t>3000 </a:t>
            </a:r>
            <a:r>
              <a:rPr lang="en" altLang="zh-CN" dirty="0"/>
              <a:t>GB/s </a:t>
            </a:r>
            <a:r>
              <a:rPr lang="zh-CN" altLang="en-US" dirty="0"/>
              <a:t> 内存速度 </a:t>
            </a:r>
            <a:r>
              <a:rPr lang="en-US" altLang="zh-CN" dirty="0"/>
              <a:t>&amp;</a:t>
            </a:r>
            <a:r>
              <a:rPr lang="zh-CN" altLang="en-US" dirty="0"/>
              <a:t>  </a:t>
            </a:r>
            <a:r>
              <a:rPr lang="en-US" altLang="zh-CN" dirty="0"/>
              <a:t>580 </a:t>
            </a:r>
            <a:r>
              <a:rPr lang="en" altLang="zh-CN" dirty="0"/>
              <a:t>TFLOPS </a:t>
            </a:r>
            <a:r>
              <a:rPr lang="zh-CN" altLang="en-US" dirty="0"/>
              <a:t>计算上限。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" altLang="zh-CN" dirty="0"/>
              <a:t>Flash</a:t>
            </a:r>
            <a:r>
              <a:rPr lang="en-US" altLang="zh-CN" dirty="0"/>
              <a:t>MLA</a:t>
            </a:r>
            <a:r>
              <a:rPr lang="zh-CN" altLang="en-US" dirty="0"/>
              <a:t> </a:t>
            </a:r>
            <a:r>
              <a:rPr lang="en" altLang="zh-CN" dirty="0" err="1"/>
              <a:t>Github</a:t>
            </a:r>
            <a:r>
              <a:rPr lang="en" altLang="zh-CN" dirty="0"/>
              <a:t> </a:t>
            </a:r>
            <a:r>
              <a:rPr lang="zh-CN" altLang="en" dirty="0"/>
              <a:t>开源地址</a:t>
            </a:r>
            <a:r>
              <a:rPr lang="zh-CN" altLang="en-US" dirty="0"/>
              <a:t>：</a:t>
            </a:r>
            <a:r>
              <a:rPr lang="en" altLang="zh-CN" dirty="0">
                <a:hlinkClick r:id="rId2"/>
              </a:rPr>
              <a:t>https://github.com/deepseek-ai/FlashMLA</a:t>
            </a:r>
            <a:endParaRPr lang="en" altLang="zh-CN" dirty="0"/>
          </a:p>
          <a:p>
            <a:pPr algn="l"/>
            <a:r>
              <a:rPr lang="zh-CN" altLang="en" dirty="0"/>
              <a:t>本</a:t>
            </a:r>
            <a:r>
              <a:rPr lang="zh-CN" altLang="en-US" dirty="0"/>
              <a:t> </a:t>
            </a:r>
            <a:r>
              <a:rPr lang="en" altLang="zh-CN" dirty="0"/>
              <a:t>PPT </a:t>
            </a:r>
            <a:r>
              <a:rPr lang="zh-CN" altLang="en" dirty="0"/>
              <a:t>开源</a:t>
            </a:r>
            <a:r>
              <a:rPr lang="zh-CN" altLang="en-US" dirty="0"/>
              <a:t>：</a:t>
            </a:r>
            <a:r>
              <a:rPr lang="en" altLang="zh-CN" dirty="0">
                <a:hlinkClick r:id="rId3"/>
              </a:rPr>
              <a:t>https://github.com/chenzomi12/AIInfra/tree/main/06AlgoData</a:t>
            </a:r>
            <a:endParaRPr lang="en" altLang="zh-CN" dirty="0"/>
          </a:p>
          <a:p>
            <a:r>
              <a:rPr lang="zh-CN" altLang="en-US" dirty="0"/>
              <a:t>夸克链接：</a:t>
            </a:r>
            <a:r>
              <a:rPr lang="en" altLang="zh-CN" dirty="0">
                <a:hlinkClick r:id="rId4"/>
              </a:rPr>
              <a:t>https://pan.quark.cn/s/374bc7960241</a:t>
            </a:r>
            <a:r>
              <a:rPr lang="zh-CN" altLang="en-US" dirty="0"/>
              <a:t>（代码、论文、注释）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578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视频目录大纲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457200" indent="-457200" algn="l">
              <a:buFont typeface="+mj-lt"/>
              <a:buAutoNum type="arabicPeriod"/>
            </a:pP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DeepSeek</a:t>
            </a:r>
            <a:r>
              <a:rPr lang="zh-CN" altLang="en-US" sz="2800" dirty="0"/>
              <a:t> </a:t>
            </a:r>
            <a:r>
              <a:rPr lang="en-US" altLang="zh-CN" sz="2800" dirty="0"/>
              <a:t>V2</a:t>
            </a:r>
            <a:r>
              <a:rPr lang="zh-CN" altLang="en-US" sz="2800" dirty="0"/>
              <a:t>：</a:t>
            </a:r>
            <a:r>
              <a:rPr lang="en-US" altLang="zh-CN" sz="2800" dirty="0"/>
              <a:t>MLA</a:t>
            </a:r>
            <a:r>
              <a:rPr lang="zh-CN" altLang="en-US" sz="2800" dirty="0"/>
              <a:t> 论文解读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DeepSeek</a:t>
            </a:r>
            <a:r>
              <a:rPr lang="zh-CN" altLang="en-US" sz="2800" dirty="0"/>
              <a:t> </a:t>
            </a:r>
            <a:r>
              <a:rPr lang="en-US" altLang="zh-CN" sz="2800" dirty="0"/>
              <a:t>V2</a:t>
            </a:r>
            <a:r>
              <a:rPr lang="zh-CN" altLang="en-US" sz="2800" dirty="0"/>
              <a:t>：</a:t>
            </a:r>
            <a:r>
              <a:rPr lang="en-US" altLang="zh-CN" sz="2800" dirty="0"/>
              <a:t>MLA</a:t>
            </a:r>
            <a:r>
              <a:rPr lang="zh-CN" altLang="en-US" sz="2800" dirty="0"/>
              <a:t> 原理概况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Flash</a:t>
            </a:r>
            <a:r>
              <a:rPr lang="zh-CN" altLang="en-US" sz="2800" dirty="0"/>
              <a:t> </a:t>
            </a:r>
            <a:r>
              <a:rPr lang="en-US" altLang="zh-CN" sz="2800" dirty="0"/>
              <a:t>MLA</a:t>
            </a:r>
            <a:r>
              <a:rPr lang="zh-CN" altLang="en-US" sz="2800" dirty="0"/>
              <a:t>：代码注释与解读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思考与小结</a:t>
            </a:r>
            <a:endParaRPr lang="en-US" altLang="zh-CN" sz="2800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773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DeepSeek</a:t>
            </a:r>
            <a:r>
              <a:rPr lang="zh-CN" altLang="en-US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 </a:t>
            </a:r>
            <a:r>
              <a:rPr lang="en-US" altLang="zh-CN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V2</a:t>
            </a:r>
            <a:r>
              <a:rPr lang="zh-CN" altLang="en-US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：</a:t>
            </a:r>
            <a:r>
              <a:rPr lang="en-US" altLang="zh-CN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MLA</a:t>
            </a:r>
            <a:r>
              <a:rPr lang="zh-CN" altLang="en-US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 论文解读</a:t>
            </a:r>
            <a:endParaRPr lang="en-US" altLang="zh-CN" sz="9600" b="1" dirty="0">
              <a:solidFill>
                <a:schemeClr val="bg1"/>
              </a:solidFill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663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AB118-7680-3128-7844-10D82245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EC29B-A478-4442-5941-1E788A8D8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84324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DeepSeek</a:t>
            </a:r>
            <a:r>
              <a:rPr lang="zh-CN" altLang="en-US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 </a:t>
            </a:r>
            <a:r>
              <a:rPr lang="en-US" altLang="zh-CN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V2</a:t>
            </a:r>
            <a:r>
              <a:rPr lang="zh-CN" altLang="en-US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：</a:t>
            </a:r>
            <a:r>
              <a:rPr lang="en-US" altLang="zh-CN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 MLA</a:t>
            </a:r>
            <a:r>
              <a:rPr lang="zh-CN" altLang="en-US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 原理概况</a:t>
            </a:r>
            <a:endParaRPr lang="en-US" altLang="zh-CN" sz="9600" b="1" dirty="0">
              <a:solidFill>
                <a:schemeClr val="bg1"/>
              </a:solidFill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944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622F578-7756-742D-18D5-74E5EEB28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Vision</a:t>
            </a:r>
            <a:r>
              <a:rPr lang="zh-CN" altLang="en-US" dirty="0"/>
              <a:t> </a:t>
            </a:r>
            <a:r>
              <a:rPr lang="en-US" altLang="zh-CN" dirty="0"/>
              <a:t>Guild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" altLang="zh-CN" dirty="0"/>
              <a:t>MLA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0D76786-DF4F-3C73-6138-EDFFB82DBF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624149-9599-AAF6-E71A-B8309906C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45" y="1647601"/>
            <a:ext cx="11184663" cy="454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79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EE50D17-AEB7-E20E-619C-91155D52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Vision</a:t>
            </a:r>
            <a:r>
              <a:rPr lang="zh-CN" altLang="en-US" dirty="0"/>
              <a:t> </a:t>
            </a:r>
            <a:r>
              <a:rPr lang="en-US" altLang="zh-CN" dirty="0"/>
              <a:t>Guild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" altLang="zh-CN" dirty="0"/>
              <a:t>MLA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3FA1973-829A-8AE2-A0C2-A19A7FA19E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1" t="1668"/>
          <a:stretch/>
        </p:blipFill>
        <p:spPr>
          <a:xfrm>
            <a:off x="2572858" y="1243173"/>
            <a:ext cx="7051046" cy="509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58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29799</TotalTime>
  <Words>787</Words>
  <Application>Microsoft Macintosh PowerPoint</Application>
  <PresentationFormat>自定义</PresentationFormat>
  <Paragraphs>83</Paragraphs>
  <Slides>26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26</vt:i4>
      </vt:variant>
    </vt:vector>
  </HeadingPairs>
  <TitlesOfParts>
    <vt:vector size="42" baseType="lpstr">
      <vt:lpstr>Microsoft YaHei</vt:lpstr>
      <vt:lpstr>Microsoft YaHei</vt:lpstr>
      <vt:lpstr>ACGN-MiaoGB-Flash</vt:lpstr>
      <vt:lpstr>PingFang SC Semibold</vt:lpstr>
      <vt:lpstr>Arial</vt:lpstr>
      <vt:lpstr>Calibri</vt:lpstr>
      <vt:lpstr>Cambria Math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PowerPoint 演示文稿</vt:lpstr>
      <vt:lpstr>DeepSeek 开源 Flash-MLA</vt:lpstr>
      <vt:lpstr>视频目录大纲</vt:lpstr>
      <vt:lpstr>PowerPoint 演示文稿</vt:lpstr>
      <vt:lpstr>PowerPoint 演示文稿</vt:lpstr>
      <vt:lpstr>PowerPoint 演示文稿</vt:lpstr>
      <vt:lpstr>Vision Guild of MLA</vt:lpstr>
      <vt:lpstr>Vision Guild of MLA</vt:lpstr>
      <vt:lpstr>Vision Guild of MLA</vt:lpstr>
      <vt:lpstr>Vision Guild of MLA</vt:lpstr>
      <vt:lpstr>Full Formulas of MLA</vt:lpstr>
      <vt:lpstr>Full Formulas of MLA</vt:lpstr>
      <vt:lpstr>Full Formulas of MLA</vt:lpstr>
      <vt:lpstr>Full Formulas of MLA</vt:lpstr>
      <vt:lpstr>Full Formulas of MLA</vt:lpstr>
      <vt:lpstr>Full Formulas of MLA</vt:lpstr>
      <vt:lpstr>Full Formulas of MLA</vt:lpstr>
      <vt:lpstr>Full Formulas of MLA</vt:lpstr>
      <vt:lpstr>PowerPoint 演示文稿</vt:lpstr>
      <vt:lpstr>flash_fwd_mla_kernel.h</vt:lpstr>
      <vt:lpstr>PowerPoint 演示文稿</vt:lpstr>
      <vt:lpstr>优化特性</vt:lpstr>
      <vt:lpstr>Question</vt:lpstr>
      <vt:lpstr>引用与参考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10023</cp:revision>
  <cp:lastPrinted>2023-09-08T09:14:01Z</cp:lastPrinted>
  <dcterms:created xsi:type="dcterms:W3CDTF">2020-08-28T08:44:19Z</dcterms:created>
  <dcterms:modified xsi:type="dcterms:W3CDTF">2025-02-24T18:00:03Z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