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15"/>
  </p:notesMasterIdLst>
  <p:handoutMasterIdLst>
    <p:handoutMasterId r:id="rId16"/>
  </p:handoutMasterIdLst>
  <p:sldIdLst>
    <p:sldId id="603" r:id="rId6"/>
    <p:sldId id="2470" r:id="rId7"/>
    <p:sldId id="2469" r:id="rId8"/>
    <p:sldId id="2473" r:id="rId9"/>
    <p:sldId id="2417" r:id="rId10"/>
    <p:sldId id="2491" r:id="rId11"/>
    <p:sldId id="2492" r:id="rId12"/>
    <p:sldId id="2497" r:id="rId13"/>
    <p:sldId id="2428" r:id="rId14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1A"/>
    <a:srgbClr val="66BA36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6291" autoAdjust="0"/>
  </p:normalViewPr>
  <p:slideViewPr>
    <p:cSldViewPr snapToGrid="0" snapToObjects="1">
      <p:cViewPr varScale="1">
        <p:scale>
          <a:sx n="123" d="100"/>
          <a:sy n="123" d="100"/>
        </p:scale>
        <p:origin x="192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72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5" y="679570"/>
            <a:ext cx="10963473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635" y="1412776"/>
            <a:ext cx="10963473" cy="460851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502981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Lexend" pitchFamily="2" charset="0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  <p:sldLayoutId id="2147483982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ida.zhihu.com/search?content_id=254310094&amp;content_type=Article&amp;match_order=1&amp;q=JIT&amp;zhida_source=entity" TargetMode="External"/><Relationship Id="rId2" Type="http://schemas.openxmlformats.org/officeDocument/2006/relationships/hyperlink" Target="https://zhida.zhihu.com/search?content_id=254310094&amp;content_type=Article&amp;match_order=1&amp;q=CUTLASS&amp;zhida_source=ent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henzomi12/AIInfra/" TargetMode="External"/><Relationship Id="rId4" Type="http://schemas.openxmlformats.org/officeDocument/2006/relationships/hyperlink" Target="https://github.com/deepseek-ai/DeepGEM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8858BE-DB75-9276-AE60-B70AA2DD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27896" cy="6878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328773" y="3018090"/>
            <a:ext cx="11073500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Day3:</a:t>
            </a:r>
            <a:r>
              <a:rPr lang="zh-CN" altLang="en-US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 </a:t>
            </a:r>
            <a:r>
              <a:rPr lang="en-US" altLang="zh-CN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DeepGEMM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深度解读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E2389D-111C-04B5-B41E-AF1FAB110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13" y="918555"/>
            <a:ext cx="11315735" cy="502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93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54FC323-DFE1-6847-F6FE-13BC2F87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DeepSeek</a:t>
            </a:r>
            <a:r>
              <a:rPr lang="zh-CN" altLang="en-US" dirty="0"/>
              <a:t> 开源 </a:t>
            </a:r>
            <a:r>
              <a:rPr lang="en-US" altLang="zh-CN" dirty="0"/>
              <a:t>DeepGEMM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57F8A3D-FA41-011F-CA37-7234A18B8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日，</a:t>
            </a:r>
            <a:r>
              <a:rPr lang="en" altLang="zh-CN" dirty="0"/>
              <a:t>DeepSeek</a:t>
            </a:r>
            <a:r>
              <a:rPr lang="zh-CN" altLang="en-US" dirty="0"/>
              <a:t> 启动“开源周”，第三个开源的代码库为 </a:t>
            </a:r>
            <a:r>
              <a:rPr lang="en" altLang="zh-CN" dirty="0" err="1"/>
              <a:t>DeepGEMM</a:t>
            </a:r>
            <a:r>
              <a:rPr lang="zh-CN" altLang="en" dirty="0"/>
              <a:t>，</a:t>
            </a:r>
            <a:r>
              <a:rPr lang="zh-CN" altLang="en-US" dirty="0"/>
              <a:t>并向</a:t>
            </a:r>
            <a:r>
              <a:rPr lang="en" altLang="zh-CN" dirty="0">
                <a:hlinkClick r:id="rId2"/>
              </a:rPr>
              <a:t>CUTLASS</a:t>
            </a:r>
            <a:r>
              <a:rPr lang="zh-CN" altLang="en-US" dirty="0"/>
              <a:t>团队致敬。</a:t>
            </a:r>
            <a:r>
              <a:rPr lang="en" altLang="zh-CN" dirty="0" err="1"/>
              <a:t>DeepGEMM</a:t>
            </a:r>
            <a:r>
              <a:rPr lang="zh-CN" altLang="en-US" dirty="0"/>
              <a:t> 是一个支持 </a:t>
            </a:r>
            <a:r>
              <a:rPr lang="en" altLang="zh-CN" dirty="0"/>
              <a:t>FP8 </a:t>
            </a:r>
            <a:r>
              <a:rPr lang="zh-CN" altLang="en-US" dirty="0"/>
              <a:t>精度的高性能 </a:t>
            </a:r>
            <a:r>
              <a:rPr lang="en" altLang="zh-CN" dirty="0"/>
              <a:t>GEMM</a:t>
            </a:r>
            <a:r>
              <a:rPr lang="zh-CN" altLang="en" dirty="0"/>
              <a:t>（</a:t>
            </a:r>
            <a:r>
              <a:rPr lang="zh-CN" altLang="en-US" dirty="0"/>
              <a:t>通用矩阵乘法）库，适用于矩阵和 </a:t>
            </a:r>
            <a:r>
              <a:rPr lang="en" altLang="zh-CN" dirty="0"/>
              <a:t>MoE</a:t>
            </a:r>
            <a:r>
              <a:rPr lang="zh-CN" altLang="en" dirty="0"/>
              <a:t>（</a:t>
            </a:r>
            <a:r>
              <a:rPr lang="en" altLang="zh-CN" dirty="0"/>
              <a:t>Mixture of Experts</a:t>
            </a:r>
            <a:r>
              <a:rPr lang="zh-CN" altLang="en" dirty="0"/>
              <a:t>，</a:t>
            </a:r>
            <a:r>
              <a:rPr lang="zh-CN" altLang="en-US" dirty="0"/>
              <a:t>专家混合模型）计算。</a:t>
            </a:r>
            <a:r>
              <a:rPr lang="en" altLang="zh-CN" dirty="0" err="1"/>
              <a:t>DeepGEMM</a:t>
            </a:r>
            <a:r>
              <a:rPr lang="zh-CN" altLang="en-US" dirty="0"/>
              <a:t> 具有细粒度缩放功能，采用 </a:t>
            </a:r>
            <a:r>
              <a:rPr lang="en" altLang="zh-CN" dirty="0"/>
              <a:t>CUDA</a:t>
            </a:r>
            <a:r>
              <a:rPr lang="zh-CN" altLang="en-US" dirty="0"/>
              <a:t> 编写，使用轻量级即时  </a:t>
            </a:r>
            <a:r>
              <a:rPr lang="en" altLang="zh-CN" dirty="0">
                <a:hlinkClick r:id="rId3"/>
              </a:rPr>
              <a:t>JIT</a:t>
            </a:r>
            <a:r>
              <a:rPr lang="zh-CN" altLang="en-US" dirty="0"/>
              <a:t> </a:t>
            </a:r>
            <a:r>
              <a:rPr lang="en" altLang="zh-CN" dirty="0"/>
              <a:t> </a:t>
            </a:r>
            <a:r>
              <a:rPr lang="zh-CN" altLang="en-US" dirty="0"/>
              <a:t>模块在运行时编译所有内核。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" altLang="zh-CN" dirty="0" err="1"/>
              <a:t>Github</a:t>
            </a:r>
            <a:r>
              <a:rPr lang="en" altLang="zh-CN" dirty="0"/>
              <a:t> </a:t>
            </a:r>
            <a:r>
              <a:rPr lang="zh-CN" altLang="en" dirty="0"/>
              <a:t>开源地址</a:t>
            </a:r>
            <a:r>
              <a:rPr lang="zh-CN" altLang="en-US" dirty="0"/>
              <a:t>：</a:t>
            </a:r>
            <a:r>
              <a:rPr lang="en" altLang="zh-CN" dirty="0"/>
              <a:t> </a:t>
            </a:r>
            <a:r>
              <a:rPr lang="en" altLang="zh-CN" dirty="0">
                <a:hlinkClick r:id="rId4"/>
              </a:rPr>
              <a:t>https://github.com/deepseek-ai/DeepGEMM</a:t>
            </a:r>
            <a:endParaRPr lang="en" altLang="zh-CN" dirty="0"/>
          </a:p>
          <a:p>
            <a:r>
              <a:rPr lang="zh-CN" altLang="en" dirty="0"/>
              <a:t>本</a:t>
            </a:r>
            <a:r>
              <a:rPr lang="zh-CN" altLang="en-US" dirty="0"/>
              <a:t> </a:t>
            </a:r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：</a:t>
            </a:r>
            <a:r>
              <a:rPr lang="en" altLang="zh-CN" dirty="0">
                <a:hlinkClick r:id="rId5"/>
              </a:rPr>
              <a:t>https://github.com/chenzomi12/AIInfra/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126578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7ECFC7C-B4F4-FCEF-CD20-1255D49D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DeepSeek</a:t>
            </a:r>
            <a:r>
              <a:rPr lang="zh-CN" altLang="en-US" dirty="0"/>
              <a:t> 开源 </a:t>
            </a:r>
            <a:r>
              <a:rPr lang="en-US" altLang="zh-CN" dirty="0"/>
              <a:t>DeepEP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13E0F-59D2-8884-E124-90650033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b="1" dirty="0"/>
              <a:t>FP8</a:t>
            </a:r>
            <a:r>
              <a:rPr lang="zh-CN" altLang="en-US" b="1" dirty="0"/>
              <a:t>优化：</a:t>
            </a:r>
            <a:endParaRPr lang="en-US" altLang="zh-CN" b="1" dirty="0"/>
          </a:p>
          <a:p>
            <a:pPr lvl="1"/>
            <a:r>
              <a:rPr lang="zh-CN" altLang="en-US" dirty="0"/>
              <a:t>采用 </a:t>
            </a:r>
            <a:r>
              <a:rPr lang="en" altLang="zh-CN" dirty="0"/>
              <a:t>FP8</a:t>
            </a:r>
            <a:r>
              <a:rPr lang="zh-CN" altLang="en-US" dirty="0"/>
              <a:t> 低精度计算，提升计算效率和内存利用率。在 </a:t>
            </a:r>
            <a:r>
              <a:rPr lang="en" altLang="zh-CN" dirty="0"/>
              <a:t>NVIDIA Hopper</a:t>
            </a:r>
            <a:r>
              <a:rPr lang="zh-CN" altLang="en-US" dirty="0"/>
              <a:t> 架构最高计算性能可达 </a:t>
            </a:r>
            <a:r>
              <a:rPr lang="en-US" altLang="zh-CN" dirty="0"/>
              <a:t>1350+ </a:t>
            </a:r>
            <a:r>
              <a:rPr lang="en" altLang="zh-CN" dirty="0"/>
              <a:t>TFLOPS</a:t>
            </a:r>
            <a:r>
              <a:rPr lang="zh-CN" altLang="en" dirty="0"/>
              <a:t>（</a:t>
            </a:r>
            <a:r>
              <a:rPr lang="zh-CN" altLang="en-US" dirty="0"/>
              <a:t>每秒</a:t>
            </a:r>
            <a:r>
              <a:rPr lang="en-US" altLang="zh-CN" dirty="0"/>
              <a:t>1350</a:t>
            </a:r>
            <a:r>
              <a:rPr lang="zh-CN" altLang="en-US" dirty="0"/>
              <a:t>万亿次浮点运算）。</a:t>
            </a:r>
          </a:p>
          <a:p>
            <a:r>
              <a:rPr lang="zh-CN" altLang="en-US" b="1" dirty="0"/>
              <a:t>即时编译 </a:t>
            </a:r>
            <a:r>
              <a:rPr lang="en" altLang="zh-CN" b="1" dirty="0"/>
              <a:t>JIT </a:t>
            </a:r>
            <a:r>
              <a:rPr lang="zh-CN" altLang="en" b="1" dirty="0"/>
              <a:t>：</a:t>
            </a:r>
            <a:endParaRPr lang="en-US" altLang="zh-CN" b="1" dirty="0"/>
          </a:p>
          <a:p>
            <a:pPr lvl="1"/>
            <a:r>
              <a:rPr lang="zh-CN" altLang="en-US" dirty="0"/>
              <a:t>采用轻量级即时编译技术，运行时动态生成优化代码，无需预编译，适应不同硬件和矩阵形状。</a:t>
            </a:r>
          </a:p>
          <a:p>
            <a:r>
              <a:rPr lang="zh-CN" altLang="en-US" b="1" dirty="0"/>
              <a:t>内存带宽优化：</a:t>
            </a:r>
            <a:endParaRPr lang="en-US" altLang="zh-CN" b="1" dirty="0"/>
          </a:p>
          <a:p>
            <a:pPr lvl="1"/>
            <a:r>
              <a:rPr lang="zh-CN" altLang="en-US" dirty="0"/>
              <a:t>利用 </a:t>
            </a:r>
            <a:r>
              <a:rPr lang="en" altLang="zh-CN" dirty="0"/>
              <a:t>Hopper </a:t>
            </a:r>
            <a:r>
              <a:rPr lang="zh-CN" altLang="en-US" dirty="0"/>
              <a:t>架构的 </a:t>
            </a:r>
            <a:r>
              <a:rPr lang="en" altLang="zh-CN" dirty="0"/>
              <a:t>Tensor Memory Accelerator</a:t>
            </a:r>
            <a:r>
              <a:rPr lang="zh-CN" altLang="en" dirty="0"/>
              <a:t>（</a:t>
            </a:r>
            <a:r>
              <a:rPr lang="en" altLang="zh-CN" dirty="0"/>
              <a:t>TMA</a:t>
            </a:r>
            <a:r>
              <a:rPr lang="zh-CN" altLang="en" dirty="0"/>
              <a:t>）</a:t>
            </a:r>
            <a:r>
              <a:rPr lang="zh-CN" altLang="en-US" dirty="0"/>
              <a:t>特性，显著提升数据传输效率。</a:t>
            </a:r>
            <a:endParaRPr lang="en-US" altLang="zh-CN" dirty="0"/>
          </a:p>
          <a:p>
            <a:r>
              <a:rPr lang="zh-CN" altLang="en-US" b="1" dirty="0"/>
              <a:t>支持多种矩阵布局：</a:t>
            </a:r>
            <a:endParaRPr lang="en-US" altLang="zh-CN" b="1" dirty="0"/>
          </a:p>
          <a:p>
            <a:pPr lvl="1"/>
            <a:r>
              <a:rPr lang="zh-CN" altLang="en-US" dirty="0"/>
              <a:t>支持标准矩阵乘法以及 </a:t>
            </a:r>
            <a:r>
              <a:rPr lang="en" altLang="zh-CN" dirty="0"/>
              <a:t>MoE </a:t>
            </a:r>
            <a:r>
              <a:rPr lang="zh-CN" altLang="en-US" dirty="0"/>
              <a:t>两种特殊排列（连续布局和掩码布局），适用于训练、批量推理和实时推理。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474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视频目录大纲（上）</a:t>
            </a:r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NV</a:t>
            </a:r>
            <a:r>
              <a:rPr lang="zh-CN" altLang="en-US" sz="2800" dirty="0"/>
              <a:t> </a:t>
            </a:r>
            <a:r>
              <a:rPr lang="en-US" altLang="zh-CN" sz="2800" dirty="0"/>
              <a:t>Hopper </a:t>
            </a:r>
            <a:r>
              <a:rPr lang="zh-CN" altLang="en-US" sz="2800" dirty="0"/>
              <a:t>架构特性：</a:t>
            </a:r>
            <a:r>
              <a:rPr lang="en-US" altLang="zh-CN" sz="2800" dirty="0"/>
              <a:t>TMA</a:t>
            </a:r>
            <a:r>
              <a:rPr lang="zh-CN" altLang="en-US" sz="2800" dirty="0"/>
              <a:t> 与 </a:t>
            </a:r>
            <a:r>
              <a:rPr lang="en-US" altLang="zh-CN" sz="2800" dirty="0"/>
              <a:t>Wrap</a:t>
            </a:r>
            <a:r>
              <a:rPr lang="zh-CN" altLang="en-US" sz="2800" dirty="0"/>
              <a:t> </a:t>
            </a:r>
            <a:r>
              <a:rPr lang="en-US" altLang="zh-CN" sz="2800" dirty="0"/>
              <a:t>Group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DeepSeek</a:t>
            </a:r>
            <a:r>
              <a:rPr lang="zh-CN" altLang="en-US" sz="2800" dirty="0"/>
              <a:t> </a:t>
            </a:r>
            <a:r>
              <a:rPr lang="en-US" altLang="zh-CN" sz="2800" dirty="0"/>
              <a:t>FP8</a:t>
            </a:r>
            <a:r>
              <a:rPr lang="zh-CN" altLang="en-US" sz="2800" dirty="0"/>
              <a:t>：量化原理与分级量化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计算模式：</a:t>
            </a:r>
            <a:r>
              <a:rPr lang="en" altLang="zh-CN" sz="2800" dirty="0"/>
              <a:t> </a:t>
            </a:r>
            <a:r>
              <a:rPr lang="zh-CN" altLang="en" sz="2800" dirty="0"/>
              <a:t>核心</a:t>
            </a:r>
            <a:r>
              <a:rPr lang="zh-CN" altLang="en-US" sz="2800" dirty="0"/>
              <a:t>计算 </a:t>
            </a:r>
            <a:r>
              <a:rPr lang="en-US" altLang="zh-CN" sz="2800" dirty="0"/>
              <a:t>&amp;</a:t>
            </a:r>
            <a:r>
              <a:rPr lang="zh-CN" altLang="en-US" sz="2800" dirty="0"/>
              <a:t> </a:t>
            </a:r>
            <a:r>
              <a:rPr lang="en" altLang="zh-CN" sz="2800" dirty="0"/>
              <a:t>dense</a:t>
            </a:r>
            <a:r>
              <a:rPr lang="zh-CN" altLang="en-US" sz="2800" dirty="0"/>
              <a:t> </a:t>
            </a:r>
            <a:r>
              <a:rPr lang="en-US" altLang="zh-CN" sz="2800" dirty="0"/>
              <a:t>&amp;</a:t>
            </a:r>
            <a:r>
              <a:rPr lang="zh-CN" altLang="en-US" sz="2800" dirty="0"/>
              <a:t> </a:t>
            </a:r>
            <a:r>
              <a:rPr lang="en" altLang="zh-CN" sz="2800" dirty="0"/>
              <a:t>Grouped</a:t>
            </a:r>
            <a:r>
              <a:rPr lang="zh-CN" altLang="en-US" sz="2800" dirty="0"/>
              <a:t> </a:t>
            </a:r>
            <a:r>
              <a:rPr lang="en-US" altLang="zh-CN" sz="2800" dirty="0"/>
              <a:t>&amp;</a:t>
            </a:r>
            <a:r>
              <a:rPr lang="zh-CN" altLang="en-US" sz="2800" dirty="0"/>
              <a:t> </a:t>
            </a:r>
            <a:r>
              <a:rPr lang="en" altLang="zh-CN" sz="2800" dirty="0"/>
              <a:t>masked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DeepEP</a:t>
            </a:r>
            <a:r>
              <a:rPr lang="zh-CN" altLang="en-US" sz="2800" dirty="0"/>
              <a:t> 之前是怎么用的？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视频目录大纲（下）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DeepGEMM</a:t>
            </a:r>
            <a:r>
              <a:rPr lang="zh-CN" altLang="en-US" sz="2800" dirty="0"/>
              <a:t> 计算模式回顾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DeepGEMM</a:t>
            </a:r>
            <a:r>
              <a:rPr lang="zh-CN" altLang="en-US" sz="2800" dirty="0"/>
              <a:t>：项目基本介绍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DeepGEMM</a:t>
            </a:r>
            <a:r>
              <a:rPr lang="zh-CN" altLang="en-US" sz="2800" dirty="0"/>
              <a:t>：核心代码理解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DeepGEMM</a:t>
            </a:r>
            <a:r>
              <a:rPr lang="zh-CN" altLang="en-US" sz="2800" dirty="0"/>
              <a:t>：代码注释与走读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思考与小结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184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DeepEP</a:t>
            </a:r>
          </a:p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Before</a:t>
            </a: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&amp;</a:t>
            </a: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70627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BB3A0E8-323C-F047-A660-585834CA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XCCL</a:t>
            </a:r>
            <a:r>
              <a:rPr lang="zh-CN" altLang="en-US" dirty="0"/>
              <a:t> 在 </a:t>
            </a:r>
            <a:r>
              <a:rPr lang="en-US" altLang="zh-CN" dirty="0"/>
              <a:t>AI</a:t>
            </a:r>
            <a:r>
              <a:rPr lang="zh-CN" altLang="en-US" dirty="0"/>
              <a:t> 系统中的位置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52C4F9-2250-CFC1-2547-B089DD9C0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6" y="1335639"/>
            <a:ext cx="5748775" cy="4875543"/>
          </a:xfrm>
          <a:prstGeom prst="rect">
            <a:avLst/>
          </a:prstGeom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5BB0F3E1-CA00-F3A2-D6D1-0915AFD36B2E}"/>
              </a:ext>
            </a:extLst>
          </p:cNvPr>
          <p:cNvSpPr/>
          <p:nvPr/>
        </p:nvSpPr>
        <p:spPr>
          <a:xfrm>
            <a:off x="6171182" y="3270227"/>
            <a:ext cx="788276" cy="10063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B6A8A4-EC99-B1B8-3CF1-627BB0C9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059" y="1335639"/>
            <a:ext cx="4711812" cy="487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64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370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30976</TotalTime>
  <Words>333</Words>
  <Application>Microsoft Macintosh PowerPoint</Application>
  <PresentationFormat>自定义</PresentationFormat>
  <Paragraphs>37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微软雅黑</vt:lpstr>
      <vt:lpstr>微软雅黑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PowerPoint 演示文稿</vt:lpstr>
      <vt:lpstr>DeepSeek 开源 DeepGEMM</vt:lpstr>
      <vt:lpstr>DeepSeek 开源 DeepEP</vt:lpstr>
      <vt:lpstr>视频目录大纲（上）</vt:lpstr>
      <vt:lpstr>视频目录大纲（下）</vt:lpstr>
      <vt:lpstr>PowerPoint 演示文稿</vt:lpstr>
      <vt:lpstr>XCCL 在 AI 系统中的位置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10382</cp:revision>
  <cp:lastPrinted>2023-09-08T09:14:01Z</cp:lastPrinted>
  <dcterms:created xsi:type="dcterms:W3CDTF">2020-08-28T08:44:19Z</dcterms:created>
  <dcterms:modified xsi:type="dcterms:W3CDTF">2025-03-04T02:17:57Z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