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3"/>
  </p:notesMasterIdLst>
  <p:handoutMasterIdLst>
    <p:handoutMasterId r:id="rId24"/>
  </p:handoutMasterIdLst>
  <p:sldIdLst>
    <p:sldId id="603" r:id="rId6"/>
    <p:sldId id="2417" r:id="rId7"/>
    <p:sldId id="2441" r:id="rId8"/>
    <p:sldId id="2448" r:id="rId9"/>
    <p:sldId id="2454" r:id="rId10"/>
    <p:sldId id="2455" r:id="rId11"/>
    <p:sldId id="2456" r:id="rId12"/>
    <p:sldId id="259" r:id="rId13"/>
    <p:sldId id="2458" r:id="rId14"/>
    <p:sldId id="2446" r:id="rId15"/>
    <p:sldId id="2447" r:id="rId16"/>
    <p:sldId id="2451" r:id="rId17"/>
    <p:sldId id="2453" r:id="rId18"/>
    <p:sldId id="2452" r:id="rId19"/>
    <p:sldId id="2457" r:id="rId20"/>
    <p:sldId id="582" r:id="rId21"/>
    <p:sldId id="2419" r:id="rId2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-44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80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2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46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nshotAI/MoBA" TargetMode="External"/><Relationship Id="rId2" Type="http://schemas.openxmlformats.org/officeDocument/2006/relationships/hyperlink" Target="https://github.com/MoonshotAI/MoBA/blob/master/MoBA_Tech_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henzomi12/AIInfra/tree/main/06AlgoData" TargetMode="External"/><Relationship Id="rId4" Type="http://schemas.openxmlformats.org/officeDocument/2006/relationships/hyperlink" Target="https://www.jiqizhixin.com/articles/2025-02-19-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93E28-0E4E-C1D6-0B6E-5A6B0A90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9"/>
            <a:ext cx="122484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896836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939544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171922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165233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KIMI</a:t>
            </a:r>
            <a:r>
              <a:rPr lang="zh-CN" altLang="en-US" sz="8800" dirty="0">
                <a:solidFill>
                  <a:schemeClr val="tx2"/>
                </a:solidFill>
              </a:rPr>
              <a:t> </a:t>
            </a:r>
            <a:r>
              <a:rPr lang="en-US" altLang="zh-CN" sz="8800" dirty="0">
                <a:solidFill>
                  <a:schemeClr val="tx2"/>
                </a:solidFill>
              </a:rPr>
              <a:t>MOBA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多维度比较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1974114"/>
              </p:ext>
            </p:extLst>
          </p:nvPr>
        </p:nvGraphicFramePr>
        <p:xfrm>
          <a:off x="623888" y="1246189"/>
          <a:ext cx="10963275" cy="499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815">
                  <a:extLst>
                    <a:ext uri="{9D8B030D-6E8A-4147-A177-3AD203B41FA5}">
                      <a16:colId xmlns:a16="http://schemas.microsoft.com/office/drawing/2014/main" val="1914402538"/>
                    </a:ext>
                  </a:extLst>
                </a:gridCol>
                <a:gridCol w="4674230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4674230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357008">
                <a:tc>
                  <a:txBody>
                    <a:bodyPr/>
                    <a:lstStyle/>
                    <a:p>
                      <a:pPr algn="ctr" fontAlgn="auto"/>
                      <a:endParaRPr lang="zh-CN" altLang="en-US" sz="1400" b="1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DeepSeek NSA</a:t>
                      </a:r>
                    </a:p>
                  </a:txBody>
                  <a:tcPr marL="152400" marR="152400" marT="114300" marB="1143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Kimi </a:t>
                      </a:r>
                      <a:r>
                        <a:rPr lang="en" sz="1800" b="1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MoBA</a:t>
                      </a:r>
                      <a:endParaRPr lang="en" sz="1800" b="1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590101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机制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原生稀疏注意力机制，结合算法和硬件优化，提升长文本处理效率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基于块的混合注意力机制，通过门控网络动态选择相关块进行计算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20496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效率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64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k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长文本时，速度提升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11.6x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1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 token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时速度提升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6.5x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；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10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 token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时加速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16x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62370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灵活性与适配性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设计较为“纯粹”，注重从零开始的优化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可与现有全注意力模型无缝集成，无需大量重新训练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89005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开源情况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未开源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(2025.02.23)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直接开源，可快速集成到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HF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Transformer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套件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03759"/>
                  </a:ext>
                </a:extLst>
              </a:tr>
              <a:tr h="590101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硬件依赖</a:t>
                      </a:r>
                      <a:endParaRPr lang="zh-CN" altLang="en-US" sz="140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高度依赖硬件优化，需适配特定硬件架构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对硬件依赖较低，更适合在通用硬件上快速部署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开发难度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从零开始设计和优化，开发难度较高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基于现有模型快速集成，开发难度相对较低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场景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长文本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Long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Context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Test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Time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Scaling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（</a:t>
                      </a:r>
                      <a:r>
                        <a:rPr lang="en-US" altLang="zh-CN" sz="140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TTS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auto"/>
                      <a:r>
                        <a:rPr lang="zh-CN" altLang="en-US" sz="1200" dirty="0">
                          <a:effectLst/>
                          <a:latin typeface="Lexend" pitchFamily="2" charset="0"/>
                          <a:ea typeface="+mj-ea"/>
                        </a:rPr>
                        <a:t>适合超长文本（</a:t>
                      </a:r>
                      <a:r>
                        <a:rPr lang="en-US" altLang="zh-CN" sz="1200" dirty="0">
                          <a:effectLst/>
                          <a:latin typeface="Lexend" pitchFamily="2" charset="0"/>
                          <a:ea typeface="+mj-ea"/>
                        </a:rPr>
                        <a:t>1</a:t>
                      </a:r>
                      <a:r>
                        <a:rPr lang="en" sz="1200" dirty="0">
                          <a:effectLst/>
                          <a:latin typeface="Lexend" pitchFamily="2" charset="0"/>
                          <a:ea typeface="+mj-ea"/>
                        </a:rPr>
                        <a:t>M token </a:t>
                      </a:r>
                      <a:r>
                        <a:rPr lang="zh-CN" altLang="en-US" sz="1200" dirty="0">
                          <a:effectLst/>
                          <a:latin typeface="Lexend" pitchFamily="2" charset="0"/>
                          <a:ea typeface="+mj-ea"/>
                        </a:rPr>
                        <a:t>以上）的大规模上下文建模任务。</a:t>
                      </a: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0667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实验准确率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海底捞针实验中准确率达到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100%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auto"/>
                      <a:endParaRPr lang="zh-CN" altLang="en-US" sz="1200" dirty="0"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7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0079357"/>
              </p:ext>
            </p:extLst>
          </p:nvPr>
        </p:nvGraphicFramePr>
        <p:xfrm>
          <a:off x="616744" y="1193636"/>
          <a:ext cx="10963276" cy="5060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408">
                  <a:extLst>
                    <a:ext uri="{9D8B030D-6E8A-4147-A177-3AD203B41FA5}">
                      <a16:colId xmlns:a16="http://schemas.microsoft.com/office/drawing/2014/main" val="309605709"/>
                    </a:ext>
                  </a:extLst>
                </a:gridCol>
                <a:gridCol w="4696934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4696934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491596">
                <a:tc>
                  <a:txBody>
                    <a:bodyPr/>
                    <a:lstStyle/>
                    <a:p>
                      <a:pPr algn="l" fontAlgn="auto"/>
                      <a:endParaRPr lang="zh-CN" altLang="en-US" sz="1400" b="1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相同点</a:t>
                      </a:r>
                    </a:p>
                  </a:txBody>
                  <a:tcPr marL="152400" marR="152400" marT="114300" marB="1143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区别点</a:t>
                      </a:r>
                    </a:p>
                  </a:txBody>
                  <a:tcPr marL="152400" marR="152400" marT="114300" marB="1143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911558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目标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提升长文本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Long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Context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效率和性能</a:t>
                      </a: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NSA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注重长文本的逻辑推理和阅读理解；</a:t>
                      </a:r>
                      <a:endParaRPr lang="en-US" altLang="zh-CN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MoBA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适合超长文本的大规模上下文建模；</a:t>
                      </a:r>
                    </a:p>
                  </a:txBody>
                  <a:tcPr marL="152400" marR="152400" marT="114300" marB="114300" anchor="ctr"/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911558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技术路线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采用稀疏注意力来优化计算效率</a:t>
                      </a: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NSA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是原生稀疏注意力；</a:t>
                      </a:r>
                      <a:endParaRPr lang="en-US" altLang="zh-CN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MoBA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是基于块的混合注意力；</a:t>
                      </a:r>
                    </a:p>
                  </a:txBody>
                  <a:tcPr marL="152400" marR="152400" marT="114300" marB="114300" anchor="ctr"/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911680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适用场景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适用于处理长文本和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Reasoning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任务</a:t>
                      </a: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NSA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适合逻辑推理和阅读理解；</a:t>
                      </a:r>
                      <a:endParaRPr lang="en-US" altLang="zh-CN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MoBA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适合超长文本生成和编码；</a:t>
                      </a:r>
                    </a:p>
                  </a:txBody>
                  <a:tcPr marL="152400" marR="152400" marT="114300" marB="114300" anchor="ctr"/>
                </a:tc>
                <a:extLst>
                  <a:ext uri="{0D108BD9-81ED-4DB2-BD59-A6C34878D82A}">
                    <a16:rowId xmlns:a16="http://schemas.microsoft.com/office/drawing/2014/main" val="3297366817"/>
                  </a:ext>
                </a:extLst>
              </a:tr>
              <a:tr h="911558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开发与部署</a:t>
                      </a:r>
                      <a:endParaRPr lang="zh-CN" altLang="en-US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都需要一定的技术优化和适配</a:t>
                      </a: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NSA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开发难度高，依赖硬件优化；</a:t>
                      </a:r>
                      <a:endParaRPr lang="en-US" altLang="zh-CN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MoBA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更灵活，适配性更强，开发难度低</a:t>
                      </a:r>
                    </a:p>
                  </a:txBody>
                  <a:tcPr marL="152400" marR="152400" marT="114300" marB="114300" anchor="ctr"/>
                </a:tc>
                <a:extLst>
                  <a:ext uri="{0D108BD9-81ED-4DB2-BD59-A6C34878D82A}">
                    <a16:rowId xmlns:a16="http://schemas.microsoft.com/office/drawing/2014/main" val="2870429927"/>
                  </a:ext>
                </a:extLst>
              </a:tr>
              <a:tr h="911558"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开源性</a:t>
                      </a:r>
                      <a:endParaRPr lang="zh-CN" altLang="en-US" sz="140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都有公开的技术细节和实验结果</a:t>
                      </a:r>
                    </a:p>
                  </a:txBody>
                  <a:tcPr marL="152400" marR="152400" marT="114300" marB="114300" anchor="ctr"/>
                </a:tc>
                <a:tc>
                  <a:txBody>
                    <a:bodyPr/>
                    <a:lstStyle/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NSA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开源情况未明确；</a:t>
                      </a:r>
                      <a:endParaRPr lang="en-US" altLang="zh-CN" sz="14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j-ea"/>
                      </a:endParaRPr>
                    </a:p>
                    <a:p>
                      <a:pPr marL="285750" indent="-285750" algn="l" fontAlgn="auto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" sz="14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MoBA</a:t>
                      </a:r>
                      <a:r>
                        <a:rPr lang="en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已开源，更适合开发者快速集成</a:t>
                      </a:r>
                    </a:p>
                  </a:txBody>
                  <a:tcPr marL="152400" marR="152400" marT="114300" marB="114300" anchor="ctr"/>
                </a:tc>
                <a:extLst>
                  <a:ext uri="{0D108BD9-81ED-4DB2-BD59-A6C34878D82A}">
                    <a16:rowId xmlns:a16="http://schemas.microsoft.com/office/drawing/2014/main" val="131969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3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实验小案例</a:t>
            </a:r>
            <a:endParaRPr lang="en-US" altLang="zh-CN" sz="9600" b="1" kern="0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2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57CD-8EEE-3FFA-4C0D-4DCF9B21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239-417A-C60F-CCF7-442E1A2AF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4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对产业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思考与小结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启示与思考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/>
              <a:t>Reasoning</a:t>
            </a:r>
            <a:r>
              <a:rPr lang="zh-CN" altLang="en-US" dirty="0"/>
              <a:t> 会带来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，未来大模型 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Law</a:t>
            </a:r>
            <a:r>
              <a:rPr lang="zh-CN" altLang="en-US" dirty="0"/>
              <a:t> 会转移到 </a:t>
            </a:r>
            <a:r>
              <a:rPr lang="en-US" altLang="zh-CN" dirty="0"/>
              <a:t>TTS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Contest </a:t>
            </a:r>
            <a:r>
              <a:rPr lang="zh-CN" altLang="en-US" dirty="0"/>
              <a:t>需要继续压缩内存和减少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Contest</a:t>
            </a:r>
            <a:r>
              <a:rPr lang="zh-CN" altLang="en-US" dirty="0"/>
              <a:t> 的访存压力；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/>
              <a:t>NSA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MoBA</a:t>
            </a:r>
            <a:r>
              <a:rPr lang="zh-CN" altLang="en-US" dirty="0"/>
              <a:t> 只是个开始，长序列的优化可能会出现新的并行优化策略，</a:t>
            </a:r>
            <a:r>
              <a:rPr lang="en-US" altLang="zh-CN" dirty="0"/>
              <a:t>NSA</a:t>
            </a:r>
            <a:r>
              <a:rPr lang="zh-CN" altLang="en-US" dirty="0"/>
              <a:t> 方案软硬件爱你结合过于复杂，工程压力大，可能不利于并行策略优化，需要更多并行优化方案。</a:t>
            </a: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2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参考与引用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600" b="1" dirty="0"/>
              <a:t>论文标题：</a:t>
            </a:r>
            <a:r>
              <a:rPr lang="en" altLang="zh-CN" sz="1600" dirty="0" err="1"/>
              <a:t>MoBA</a:t>
            </a:r>
            <a:r>
              <a:rPr lang="en" altLang="zh-CN" sz="1600" dirty="0"/>
              <a:t>: Mixture of Block Attention for Long-Context LLMs</a:t>
            </a:r>
          </a:p>
          <a:p>
            <a:r>
              <a:rPr lang="zh-CN" altLang="en-US" sz="1600" b="1" dirty="0"/>
              <a:t>论文地址：</a:t>
            </a:r>
            <a:r>
              <a:rPr lang="en" altLang="zh-CN" sz="1600" dirty="0">
                <a:hlinkClick r:id="rId2"/>
              </a:rPr>
              <a:t>https://github.com/MoonshotAI/MoBA/blob/master/MoBA_Tech_Report.pdf</a:t>
            </a:r>
            <a:endParaRPr lang="en" altLang="zh-CN" sz="1600" dirty="0"/>
          </a:p>
          <a:p>
            <a:r>
              <a:rPr lang="zh-CN" altLang="en-US" sz="1600" b="1" dirty="0"/>
              <a:t>项目地址：</a:t>
            </a:r>
            <a:r>
              <a:rPr lang="en" altLang="zh-CN" sz="1600" dirty="0">
                <a:hlinkClick r:id="rId3"/>
              </a:rPr>
              <a:t>https://github.com/MoonshotAI/MoBA</a:t>
            </a:r>
            <a:endParaRPr lang="en" altLang="zh-CN" sz="1600" dirty="0"/>
          </a:p>
          <a:p>
            <a:r>
              <a:rPr lang="zh-CN" altLang="en-US" sz="1600" b="1" dirty="0"/>
              <a:t>宣传稿：</a:t>
            </a:r>
            <a:r>
              <a:rPr lang="en" altLang="zh-CN" sz="1600" dirty="0">
                <a:hlinkClick r:id="rId4"/>
              </a:rPr>
              <a:t>https://www.jiqizhixin.com/articles/2025-02-19-11</a:t>
            </a:r>
            <a:endParaRPr lang="en" altLang="zh-CN" sz="1600" dirty="0"/>
          </a:p>
          <a:p>
            <a:endParaRPr lang="en" altLang="zh-CN" dirty="0"/>
          </a:p>
          <a:p>
            <a:r>
              <a:rPr lang="en" altLang="zh-CN" b="1" dirty="0"/>
              <a:t>PPT </a:t>
            </a:r>
            <a:r>
              <a:rPr lang="zh-CN" altLang="en" b="1" dirty="0"/>
              <a:t>开源</a:t>
            </a:r>
            <a:r>
              <a:rPr lang="zh-CN" altLang="en-US" b="1" dirty="0"/>
              <a:t>在：</a:t>
            </a:r>
            <a:endParaRPr lang="en-US" altLang="zh-CN" b="1" dirty="0"/>
          </a:p>
          <a:p>
            <a:r>
              <a:rPr lang="en" altLang="zh-CN" dirty="0">
                <a:hlinkClick r:id="rId5"/>
              </a:rPr>
              <a:t>https://github.com/chenzomi12/AIInfra/tree/main/06AlgoData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KIMI</a:t>
            </a:r>
            <a:r>
              <a:rPr lang="zh-CN" altLang="en-US" sz="2800" dirty="0"/>
              <a:t> </a:t>
            </a:r>
            <a:r>
              <a:rPr lang="en-US" altLang="zh-CN" sz="2800" dirty="0"/>
              <a:t>MOBA</a:t>
            </a:r>
            <a:r>
              <a:rPr lang="zh-CN" altLang="en-US" sz="2800" dirty="0"/>
              <a:t> 技术文章解读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KIMI</a:t>
            </a:r>
            <a:r>
              <a:rPr lang="zh-CN" altLang="en-US" sz="2800" dirty="0"/>
              <a:t> </a:t>
            </a:r>
            <a:r>
              <a:rPr lang="en-US" altLang="zh-CN" sz="2800" dirty="0"/>
              <a:t>MOBA</a:t>
            </a:r>
            <a:r>
              <a:rPr lang="zh-CN" altLang="en-US" sz="2800" dirty="0"/>
              <a:t> 和 </a:t>
            </a: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NSA</a:t>
            </a:r>
            <a:r>
              <a:rPr lang="zh-CN" altLang="en-US" sz="2800" dirty="0"/>
              <a:t> 比较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KIMI</a:t>
            </a:r>
            <a:r>
              <a:rPr lang="zh-CN" altLang="en-US" sz="2800" dirty="0"/>
              <a:t> </a:t>
            </a:r>
            <a:r>
              <a:rPr lang="en-US" altLang="zh-CN" sz="2800" dirty="0"/>
              <a:t>MOBA</a:t>
            </a:r>
            <a:r>
              <a:rPr lang="zh-CN" altLang="en-US" sz="2800" dirty="0"/>
              <a:t> 在线测试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KIMI</a:t>
            </a:r>
            <a:r>
              <a:rPr lang="zh-CN" altLang="en-US" dirty="0">
                <a:latin typeface="Lexend" pitchFamily="2" charset="0"/>
                <a:ea typeface="+mj-ea"/>
              </a:rPr>
              <a:t> </a:t>
            </a:r>
            <a:r>
              <a:rPr lang="en-US" altLang="zh-CN" dirty="0">
                <a:latin typeface="Lexend" pitchFamily="2" charset="0"/>
                <a:ea typeface="+mj-ea"/>
              </a:rPr>
              <a:t>MOBA</a:t>
            </a:r>
          </a:p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技术文章解读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核心理念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MoBA</a:t>
            </a:r>
            <a:r>
              <a:rPr lang="zh-CN" altLang="en" dirty="0"/>
              <a:t>，</a:t>
            </a:r>
            <a:r>
              <a:rPr lang="zh-CN" altLang="en-US" dirty="0"/>
              <a:t>即 </a:t>
            </a:r>
            <a:r>
              <a:rPr lang="en" altLang="zh-CN" dirty="0"/>
              <a:t>Mixture of Block Attention</a:t>
            </a:r>
            <a:r>
              <a:rPr lang="zh-CN" altLang="en" dirty="0"/>
              <a:t>（</a:t>
            </a:r>
            <a:r>
              <a:rPr lang="zh-CN" altLang="en-US" dirty="0"/>
              <a:t>块注意力混合），是一种全新的注意力架构，旨在解决传统注意力机制在处理长序列时计算复杂度过高的问题。</a:t>
            </a:r>
            <a:endParaRPr lang="en-US" altLang="zh-CN" dirty="0"/>
          </a:p>
          <a:p>
            <a:r>
              <a:rPr lang="zh-CN" altLang="en-US" dirty="0"/>
              <a:t>遵循 “少结构” 原则，让模型自主决定关注何处，而非依赖预定义的偏置。</a:t>
            </a:r>
            <a:r>
              <a:rPr lang="en" altLang="zh-CN" dirty="0" err="1"/>
              <a:t>MoBA</a:t>
            </a:r>
            <a:r>
              <a:rPr lang="en" altLang="zh-CN" dirty="0"/>
              <a:t> </a:t>
            </a:r>
            <a:r>
              <a:rPr lang="zh-CN" altLang="en-US" dirty="0"/>
              <a:t>借鉴 </a:t>
            </a:r>
            <a:r>
              <a:rPr lang="en" altLang="zh-CN" dirty="0"/>
              <a:t>MoE</a:t>
            </a:r>
            <a:r>
              <a:rPr lang="zh-CN" altLang="en" dirty="0"/>
              <a:t>（</a:t>
            </a:r>
            <a:r>
              <a:rPr lang="zh-CN" altLang="en-US" dirty="0"/>
              <a:t>混合专家）思想，将上下文划分为多个块，通过门控机制动态为每个查询标记选择最相关的块，实现稀疏注意力 ，从而提升模型处理长序列的效率。</a:t>
            </a:r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>
                <a:effectLst/>
              </a:rPr>
              <a:t>实现方法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b="1" dirty="0">
                <a:effectLst/>
              </a:rPr>
              <a:t>块划分与选择策略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把上下文划分成大小为 </a:t>
            </a:r>
            <a:r>
              <a:rPr lang="en" altLang="zh-CN" dirty="0">
                <a:effectLst/>
              </a:rPr>
              <a:t>B </a:t>
            </a:r>
            <a:r>
              <a:rPr lang="zh-CN" altLang="en-US" dirty="0">
                <a:effectLst/>
              </a:rPr>
              <a:t>的 </a:t>
            </a:r>
            <a:r>
              <a:rPr lang="en" altLang="zh-CN" dirty="0">
                <a:effectLst/>
              </a:rPr>
              <a:t>n </a:t>
            </a:r>
            <a:r>
              <a:rPr lang="zh-CN" altLang="en-US" dirty="0">
                <a:effectLst/>
              </a:rPr>
              <a:t>个块，每个块包含一组连续标记。</a:t>
            </a:r>
            <a:r>
              <a:rPr lang="en" altLang="zh-CN" dirty="0" err="1">
                <a:effectLst/>
              </a:rPr>
              <a:t>MoBA</a:t>
            </a:r>
            <a:r>
              <a:rPr lang="e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计算查询标记与每个块的相关性得分，应用 </a:t>
            </a:r>
            <a:r>
              <a:rPr lang="en" altLang="zh-CN" dirty="0">
                <a:effectLst/>
              </a:rPr>
              <a:t>top-k </a:t>
            </a:r>
            <a:r>
              <a:rPr lang="zh-CN" altLang="en-US" dirty="0">
                <a:effectLst/>
              </a:rPr>
              <a:t>门控机制选择最相关的块。</a:t>
            </a:r>
          </a:p>
          <a:p>
            <a:pPr>
              <a:buFont typeface="+mj-lt"/>
              <a:buAutoNum type="arabicPeriod" startAt="2"/>
            </a:pPr>
            <a:r>
              <a:rPr lang="zh-CN" altLang="en-US" b="1" dirty="0">
                <a:effectLst/>
              </a:rPr>
              <a:t>因果性保持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为维持自回归语言模型的因果性，</a:t>
            </a:r>
            <a:r>
              <a:rPr lang="en" altLang="zh-CN" dirty="0" err="1">
                <a:effectLst/>
              </a:rPr>
              <a:t>MoBA</a:t>
            </a:r>
            <a:r>
              <a:rPr lang="e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确保查询标记不能路由到未来的块，并在当前块内应用因果掩码，防止信息泄露。</a:t>
            </a:r>
          </a:p>
          <a:p>
            <a:pPr>
              <a:buFont typeface="+mj-lt"/>
              <a:buAutoNum type="arabicPeriod" startAt="3"/>
            </a:pPr>
            <a:r>
              <a:rPr lang="zh-CN" altLang="en-US" b="1" dirty="0">
                <a:effectLst/>
              </a:rPr>
              <a:t>细粒度块划分与混合策略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探索细粒度块划分对性能的提升，设计 </a:t>
            </a:r>
            <a:r>
              <a:rPr lang="en" altLang="zh-CN" dirty="0" err="1">
                <a:effectLst/>
              </a:rPr>
              <a:t>MoBA</a:t>
            </a:r>
            <a:r>
              <a:rPr lang="e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与全注意力的混合策略，允许训练中动态切换，平衡效率和性能。同时，实现过程还包括确定查询 </a:t>
            </a:r>
            <a:r>
              <a:rPr lang="en" altLang="zh-CN" dirty="0">
                <a:effectLst/>
              </a:rPr>
              <a:t>token </a:t>
            </a:r>
            <a:r>
              <a:rPr lang="zh-CN" altLang="en-US" dirty="0">
                <a:effectLst/>
              </a:rPr>
              <a:t>到 </a:t>
            </a:r>
            <a:r>
              <a:rPr lang="en" altLang="zh-CN" dirty="0">
                <a:effectLst/>
              </a:rPr>
              <a:t>KV </a:t>
            </a:r>
            <a:r>
              <a:rPr lang="zh-CN" altLang="en-US" dirty="0">
                <a:effectLst/>
              </a:rPr>
              <a:t>块的分配、对查询 </a:t>
            </a:r>
            <a:r>
              <a:rPr lang="en" altLang="zh-CN" dirty="0">
                <a:effectLst/>
              </a:rPr>
              <a:t>token </a:t>
            </a:r>
            <a:r>
              <a:rPr lang="zh-CN" altLang="en-US" dirty="0">
                <a:effectLst/>
              </a:rPr>
              <a:t>排序、计算每个 </a:t>
            </a:r>
            <a:r>
              <a:rPr lang="en" altLang="zh-CN" dirty="0">
                <a:effectLst/>
              </a:rPr>
              <a:t>KV </a:t>
            </a:r>
            <a:r>
              <a:rPr lang="zh-CN" altLang="en-US" dirty="0">
                <a:effectLst/>
              </a:rPr>
              <a:t>块的注意力输出、重排注意力输出并合并结果等步骤，其中运用了 </a:t>
            </a:r>
            <a:r>
              <a:rPr lang="en" altLang="zh-CN" dirty="0">
                <a:effectLst/>
              </a:rPr>
              <a:t>Flash Attention </a:t>
            </a:r>
            <a:r>
              <a:rPr lang="zh-CN" altLang="en-US" dirty="0">
                <a:effectLst/>
              </a:rPr>
              <a:t>等技术优化计算。</a:t>
            </a:r>
          </a:p>
        </p:txBody>
      </p:sp>
    </p:spTree>
    <p:extLst>
      <p:ext uri="{BB962C8B-B14F-4D97-AF65-F5344CB8AC3E}">
        <p14:creationId xmlns:p14="http://schemas.microsoft.com/office/powerpoint/2010/main" val="381369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>
                <a:effectLst/>
              </a:rPr>
              <a:t>实验结论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b="1" dirty="0">
                <a:effectLst/>
              </a:rPr>
              <a:t>性能与效率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在多个长上下文任务中表现优异，与全注意力机制相比，语言模型损失（</a:t>
            </a:r>
            <a:r>
              <a:rPr lang="en" altLang="zh-CN" dirty="0">
                <a:effectLst/>
              </a:rPr>
              <a:t>LM loss</a:t>
            </a:r>
            <a:r>
              <a:rPr lang="zh-CN" altLang="en" dirty="0">
                <a:effectLst/>
              </a:rPr>
              <a:t>）</a:t>
            </a:r>
            <a:r>
              <a:rPr lang="zh-CN" altLang="en-US" dirty="0">
                <a:effectLst/>
              </a:rPr>
              <a:t>和实际任务性能相当，计算效率显著提高。如在 </a:t>
            </a:r>
            <a:r>
              <a:rPr lang="en-US" altLang="zh-CN" dirty="0">
                <a:effectLst/>
              </a:rPr>
              <a:t>1</a:t>
            </a:r>
            <a:r>
              <a:rPr lang="en" altLang="zh-CN" dirty="0">
                <a:effectLst/>
              </a:rPr>
              <a:t>M </a:t>
            </a:r>
            <a:r>
              <a:rPr lang="zh-CN" altLang="en-US" dirty="0">
                <a:effectLst/>
              </a:rPr>
              <a:t>序列长度的预填充任务中，速度比全注意力快 </a:t>
            </a:r>
            <a:r>
              <a:rPr lang="en-US" altLang="zh-CN" dirty="0">
                <a:effectLst/>
              </a:rPr>
              <a:t>6.5 </a:t>
            </a:r>
            <a:r>
              <a:rPr lang="zh-CN" altLang="en-US" dirty="0">
                <a:effectLst/>
              </a:rPr>
              <a:t>倍；扩展到 </a:t>
            </a:r>
            <a:r>
              <a:rPr lang="en-US" altLang="zh-CN" dirty="0">
                <a:effectLst/>
              </a:rPr>
              <a:t>10</a:t>
            </a:r>
            <a:r>
              <a:rPr lang="en" altLang="zh-CN" dirty="0">
                <a:effectLst/>
              </a:rPr>
              <a:t>M </a:t>
            </a:r>
            <a:r>
              <a:rPr lang="zh-CN" altLang="en-US" dirty="0">
                <a:effectLst/>
              </a:rPr>
              <a:t>序列长度时，速度提升达 </a:t>
            </a:r>
            <a:r>
              <a:rPr lang="en-US" altLang="zh-CN" dirty="0">
                <a:effectLst/>
              </a:rPr>
              <a:t>16 </a:t>
            </a:r>
            <a:r>
              <a:rPr lang="zh-CN" altLang="en-US" dirty="0">
                <a:effectLst/>
              </a:rPr>
              <a:t>倍。</a:t>
            </a:r>
          </a:p>
          <a:p>
            <a:pPr>
              <a:buFont typeface="+mj-lt"/>
              <a:buAutoNum type="arabicPeriod" startAt="2"/>
            </a:pPr>
            <a:r>
              <a:rPr lang="zh-CN" altLang="en-US" b="1" dirty="0">
                <a:effectLst/>
              </a:rPr>
              <a:t>长上下文扩展性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在长序列任务中扩展性良好。</a:t>
            </a:r>
            <a:r>
              <a:rPr lang="en-US" altLang="zh-CN" dirty="0">
                <a:effectLst/>
              </a:rPr>
              <a:t>32</a:t>
            </a:r>
            <a:r>
              <a:rPr lang="en" altLang="zh-CN" dirty="0">
                <a:effectLst/>
              </a:rPr>
              <a:t>K </a:t>
            </a:r>
            <a:r>
              <a:rPr lang="zh-CN" altLang="en-US" dirty="0">
                <a:effectLst/>
              </a:rPr>
              <a:t>序列长度实验中，</a:t>
            </a:r>
            <a:r>
              <a:rPr lang="en" altLang="zh-CN" dirty="0" err="1">
                <a:effectLst/>
              </a:rPr>
              <a:t>MoBA</a:t>
            </a:r>
            <a:r>
              <a:rPr lang="e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的稀疏注意力模式稀疏度达 </a:t>
            </a:r>
            <a:r>
              <a:rPr lang="en-US" altLang="zh-CN" dirty="0">
                <a:effectLst/>
              </a:rPr>
              <a:t>95.31%</a:t>
            </a:r>
            <a:r>
              <a:rPr lang="zh-CN" altLang="en-US" dirty="0">
                <a:effectLst/>
              </a:rPr>
              <a:t>，仍能保持与全注意力相当的性能。</a:t>
            </a:r>
          </a:p>
          <a:p>
            <a:pPr>
              <a:buFont typeface="+mj-lt"/>
              <a:buAutoNum type="arabicPeriod" startAt="3"/>
            </a:pPr>
            <a:r>
              <a:rPr lang="zh-CN" altLang="en-US" b="1" dirty="0">
                <a:effectLst/>
              </a:rPr>
              <a:t>混合策略的有效性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pPr lvl="1"/>
            <a:r>
              <a:rPr lang="en" altLang="zh-CN" dirty="0" err="1">
                <a:effectLst/>
              </a:rPr>
              <a:t>MoBA</a:t>
            </a:r>
            <a:r>
              <a:rPr lang="e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与全注意力的混合训练策略在长上下文预训练中表现出色，能在保持性能的同时提高训练效率。在 </a:t>
            </a:r>
            <a:r>
              <a:rPr lang="en" altLang="zh-CN" dirty="0">
                <a:effectLst/>
              </a:rPr>
              <a:t>SFT </a:t>
            </a:r>
            <a:r>
              <a:rPr lang="zh-CN" altLang="en-US" dirty="0">
                <a:effectLst/>
              </a:rPr>
              <a:t>阶段，部分层使用全注意力的混合策略可显著降低 </a:t>
            </a:r>
            <a:r>
              <a:rPr lang="en" altLang="zh-CN" dirty="0">
                <a:effectLst/>
              </a:rPr>
              <a:t>SFT </a:t>
            </a:r>
            <a:r>
              <a:rPr lang="zh-CN" altLang="en-US" dirty="0">
                <a:effectLst/>
              </a:rPr>
              <a:t>损失。</a:t>
            </a:r>
          </a:p>
        </p:txBody>
      </p:sp>
    </p:spTree>
    <p:extLst>
      <p:ext uri="{BB962C8B-B14F-4D97-AF65-F5344CB8AC3E}">
        <p14:creationId xmlns:p14="http://schemas.microsoft.com/office/powerpoint/2010/main" val="246906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>
                <a:effectLst/>
              </a:rPr>
              <a:t>局限性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" altLang="zh-CN" dirty="0" err="1">
                <a:effectLst/>
              </a:rPr>
              <a:t>MoBA</a:t>
            </a:r>
            <a:r>
              <a:rPr lang="e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主要针对长上下文任务设计，在其他类型任务中的效果尚未充分验证；</a:t>
            </a:r>
            <a:endParaRPr lang="en-US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dirty="0" err="1">
                <a:effectLst/>
              </a:rPr>
              <a:t>MoBA</a:t>
            </a:r>
            <a:r>
              <a:rPr lang="zh-CN" altLang="en-US" dirty="0">
                <a:effectLst/>
              </a:rPr>
              <a:t> 性能可能依赖特定的块划分和门控策略，不同任务中可能需调整。</a:t>
            </a:r>
            <a:endParaRPr lang="en-US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dirty="0" err="1">
                <a:effectLst/>
              </a:rPr>
              <a:t>MoBA</a:t>
            </a:r>
            <a:r>
              <a:rPr lang="zh-CN" altLang="en-US" dirty="0">
                <a:effectLst/>
              </a:rPr>
              <a:t> 在复杂推理任务中的表现尚未得到充分验证 。</a:t>
            </a:r>
          </a:p>
        </p:txBody>
      </p:sp>
    </p:spTree>
    <p:extLst>
      <p:ext uri="{BB962C8B-B14F-4D97-AF65-F5344CB8AC3E}">
        <p14:creationId xmlns:p14="http://schemas.microsoft.com/office/powerpoint/2010/main" val="35716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KIMI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MOBA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vs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DeepSeek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NSA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367F-B105-7B27-5712-04CB69F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6CE74-A636-39C6-3E00-AA4078C1E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5CCD12-46E6-2124-9E4A-E59D1BE7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5" y="679173"/>
            <a:ext cx="7772400" cy="1674541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DAACF5-C064-1304-CFA9-4001E253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08" y="2675342"/>
            <a:ext cx="7772400" cy="166398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B0563D-73A1-B2DF-3F03-399E1EC8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77" y="4660950"/>
            <a:ext cx="7772400" cy="1710361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66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29516</TotalTime>
  <Words>1043</Words>
  <Application>Microsoft Macintosh PowerPoint</Application>
  <PresentationFormat>自定义</PresentationFormat>
  <Paragraphs>104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核心理念</vt:lpstr>
      <vt:lpstr>实现方法</vt:lpstr>
      <vt:lpstr>实验结论</vt:lpstr>
      <vt:lpstr>局限性</vt:lpstr>
      <vt:lpstr>PowerPoint 演示文稿</vt:lpstr>
      <vt:lpstr>PowerPoint 演示文稿</vt:lpstr>
      <vt:lpstr>多维度比较</vt:lpstr>
      <vt:lpstr>区别</vt:lpstr>
      <vt:lpstr>PowerPoint 演示文稿</vt:lpstr>
      <vt:lpstr>PowerPoint 演示文稿</vt:lpstr>
      <vt:lpstr>PowerPoint 演示文稿</vt:lpstr>
      <vt:lpstr>启示与思考</vt:lpstr>
      <vt:lpstr>PowerPoint 演示文稿</vt:lpstr>
      <vt:lpstr>参考与引用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9698</cp:revision>
  <cp:lastPrinted>2023-09-08T09:14:01Z</cp:lastPrinted>
  <dcterms:created xsi:type="dcterms:W3CDTF">2020-08-28T08:44:19Z</dcterms:created>
  <dcterms:modified xsi:type="dcterms:W3CDTF">2025-02-23T17:22:09Z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