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0"/>
  </p:notesMasterIdLst>
  <p:handoutMasterIdLst>
    <p:handoutMasterId r:id="rId21"/>
  </p:handoutMasterIdLst>
  <p:sldIdLst>
    <p:sldId id="603" r:id="rId6"/>
    <p:sldId id="2417" r:id="rId7"/>
    <p:sldId id="2462" r:id="rId8"/>
    <p:sldId id="259" r:id="rId9"/>
    <p:sldId id="2494" r:id="rId10"/>
    <p:sldId id="2501" r:id="rId11"/>
    <p:sldId id="2497" r:id="rId12"/>
    <p:sldId id="2496" r:id="rId13"/>
    <p:sldId id="2498" r:id="rId14"/>
    <p:sldId id="2499" r:id="rId15"/>
    <p:sldId id="2500" r:id="rId16"/>
    <p:sldId id="2495" r:id="rId17"/>
    <p:sldId id="582" r:id="rId18"/>
    <p:sldId id="2419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0767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2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Transformer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大模型场景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​​GPT</a:t>
            </a:r>
            <a:r>
              <a:rPr lang="zh-CN" altLang="en-US" dirty="0"/>
              <a:t> 三阶段训练流程​​</a:t>
            </a:r>
            <a:endParaRPr lang="e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b="1" dirty="0"/>
              <a:t>预训练​​：</a:t>
            </a:r>
            <a:r>
              <a:rPr lang="zh-CN" altLang="en-US" sz="1800" dirty="0"/>
              <a:t>利用海量无标注数据学习语言规律，实现自回归任务</a:t>
            </a:r>
          </a:p>
          <a:p>
            <a:r>
              <a:rPr lang="zh-CN" altLang="en-US" sz="1800" b="1" dirty="0"/>
              <a:t>​​监督微调（</a:t>
            </a:r>
            <a:r>
              <a:rPr lang="en" altLang="zh-CN" sz="1800" b="1" dirty="0"/>
              <a:t>SFT</a:t>
            </a:r>
            <a:r>
              <a:rPr lang="zh-CN" altLang="en" sz="1800" b="1" dirty="0"/>
              <a:t>）​</a:t>
            </a:r>
            <a:r>
              <a:rPr lang="en" altLang="zh-CN" sz="1800" b="1" dirty="0"/>
              <a:t>​</a:t>
            </a:r>
            <a:r>
              <a:rPr lang="zh-CN" altLang="en" sz="1800" b="1" dirty="0"/>
              <a:t>：</a:t>
            </a:r>
            <a:r>
              <a:rPr lang="zh-CN" altLang="en-US" sz="1800" dirty="0"/>
              <a:t>通过标注好的数据优化任务性能，例如对话场景的意图对齐</a:t>
            </a:r>
          </a:p>
          <a:p>
            <a:r>
              <a:rPr lang="zh-CN" altLang="en-US" sz="1800" b="1" dirty="0"/>
              <a:t>​​基于人类反馈的强化学习（</a:t>
            </a:r>
            <a:r>
              <a:rPr lang="en" altLang="zh-CN" sz="1800" b="1" dirty="0"/>
              <a:t>RLHF</a:t>
            </a:r>
            <a:r>
              <a:rPr lang="zh-CN" altLang="en" sz="1800" b="1" dirty="0"/>
              <a:t>）​</a:t>
            </a:r>
            <a:r>
              <a:rPr lang="en" altLang="zh-CN" sz="1800" b="1" dirty="0"/>
              <a:t>​</a:t>
            </a:r>
            <a:r>
              <a:rPr lang="zh-CN" altLang="en" sz="1800" b="1" dirty="0"/>
              <a:t>：</a:t>
            </a:r>
            <a:r>
              <a:rPr lang="zh-CN" altLang="en-US" sz="1800" dirty="0"/>
              <a:t>通过人类评分优化输出，减少偏见内容，提升安全性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29FF05B-9123-F68E-D819-1A825E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4" y="3296622"/>
            <a:ext cx="11699974" cy="28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2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LLaMA</a:t>
            </a:r>
            <a:r>
              <a:rPr lang="zh-CN" altLang="en-US" dirty="0"/>
              <a:t> 系列</a:t>
            </a:r>
            <a:endParaRPr lang="e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b="1" dirty="0"/>
              <a:t>预训练​​：</a:t>
            </a:r>
            <a:r>
              <a:rPr lang="zh-CN" altLang="en-US" sz="1800" dirty="0"/>
              <a:t>利用海量无标注数据学习语言规律，实现自回归任务</a:t>
            </a:r>
          </a:p>
          <a:p>
            <a:r>
              <a:rPr lang="zh-CN" altLang="en-US" sz="1800" b="1" dirty="0"/>
              <a:t>​​监督微调（</a:t>
            </a:r>
            <a:r>
              <a:rPr lang="en" altLang="zh-CN" sz="1800" b="1" dirty="0"/>
              <a:t>SFT</a:t>
            </a:r>
            <a:r>
              <a:rPr lang="zh-CN" altLang="en" sz="1800" b="1" dirty="0"/>
              <a:t>）​</a:t>
            </a:r>
            <a:r>
              <a:rPr lang="en" altLang="zh-CN" sz="1800" b="1" dirty="0"/>
              <a:t>​</a:t>
            </a:r>
            <a:r>
              <a:rPr lang="zh-CN" altLang="en" sz="1800" b="1" dirty="0"/>
              <a:t>：</a:t>
            </a:r>
            <a:r>
              <a:rPr lang="zh-CN" altLang="en-US" sz="1800" dirty="0"/>
              <a:t>通过标注好的数据优化任务性能，例如对话场景的意图对齐</a:t>
            </a:r>
          </a:p>
          <a:p>
            <a:r>
              <a:rPr lang="zh-CN" altLang="en-US" sz="1800" b="1" dirty="0"/>
              <a:t>​​基于人类反馈的强化学习（</a:t>
            </a:r>
            <a:r>
              <a:rPr lang="en" altLang="zh-CN" sz="1800" b="1" dirty="0"/>
              <a:t>RLHF</a:t>
            </a:r>
            <a:r>
              <a:rPr lang="zh-CN" altLang="en" sz="1800" b="1" dirty="0"/>
              <a:t>）​</a:t>
            </a:r>
            <a:r>
              <a:rPr lang="en" altLang="zh-CN" sz="1800" b="1" dirty="0"/>
              <a:t>​</a:t>
            </a:r>
            <a:r>
              <a:rPr lang="zh-CN" altLang="en" sz="1800" b="1" dirty="0"/>
              <a:t>：</a:t>
            </a:r>
            <a:r>
              <a:rPr lang="zh-CN" altLang="en-US" sz="1800" dirty="0"/>
              <a:t>通过人类评分优化输出，减少偏见内容，提升安全性</a:t>
            </a:r>
          </a:p>
        </p:txBody>
      </p:sp>
      <p:pic>
        <p:nvPicPr>
          <p:cNvPr id="5122" name="Picture 2" descr="Meta Llama 3 - An Overview">
            <a:extLst>
              <a:ext uri="{FF2B5EF4-FFF2-40B4-BE49-F238E27FC236}">
                <a16:creationId xmlns:a16="http://schemas.microsoft.com/office/drawing/2014/main" id="{ECE7FDDE-4D07-ABC3-19F0-D6937F7B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5" y="1386039"/>
            <a:ext cx="10183028" cy="51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4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CD7228-F07C-EF1F-661B-74671981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技术演进关键节点​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4D5A8-871C-4E8C-3DA1-483763B3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架构创新​​：</a:t>
            </a:r>
            <a:r>
              <a:rPr lang="en" altLang="zh-CN" dirty="0"/>
              <a:t>Transformer</a:t>
            </a:r>
            <a:r>
              <a:rPr lang="zh-CN" altLang="en" dirty="0"/>
              <a:t>（</a:t>
            </a:r>
            <a:r>
              <a:rPr lang="en" altLang="zh-CN" dirty="0"/>
              <a:t>2017</a:t>
            </a:r>
            <a:r>
              <a:rPr lang="zh-CN" altLang="en" dirty="0"/>
              <a:t>）</a:t>
            </a:r>
            <a:r>
              <a:rPr lang="zh-CN" altLang="en-US" dirty="0"/>
              <a:t>成为大模型基石，</a:t>
            </a:r>
            <a:r>
              <a:rPr lang="en" altLang="zh-CN" dirty="0"/>
              <a:t>MoE</a:t>
            </a:r>
            <a:r>
              <a:rPr lang="zh-CN" altLang="en-US" dirty="0"/>
              <a:t>架构（</a:t>
            </a:r>
            <a:r>
              <a:rPr lang="en-US" altLang="zh-CN" dirty="0"/>
              <a:t>DeepSeek</a:t>
            </a:r>
            <a:r>
              <a:rPr lang="zh-CN" altLang="en" dirty="0"/>
              <a:t>）</a:t>
            </a:r>
            <a:r>
              <a:rPr lang="zh-CN" altLang="en-US" dirty="0"/>
              <a:t>提升计算效率；</a:t>
            </a:r>
            <a:endParaRPr lang="en-US" altLang="zh-CN" dirty="0"/>
          </a:p>
          <a:p>
            <a:r>
              <a:rPr lang="zh-CN" altLang="en-US" b="1" dirty="0"/>
              <a:t>​​开源生态​​：</a:t>
            </a:r>
            <a:r>
              <a:rPr lang="en" altLang="zh-CN" dirty="0" err="1"/>
              <a:t>LLaMA</a:t>
            </a:r>
            <a:r>
              <a:rPr lang="zh-CN" altLang="en-US" dirty="0"/>
              <a:t> 带动社区创新，国内模型如 </a:t>
            </a:r>
            <a:r>
              <a:rPr lang="en" altLang="zh-CN" dirty="0"/>
              <a:t>Qwen</a:t>
            </a:r>
            <a:r>
              <a:rPr lang="zh-CN" altLang="en" dirty="0"/>
              <a:t>、</a:t>
            </a:r>
            <a:r>
              <a:rPr lang="en" altLang="zh-CN" dirty="0"/>
              <a:t>DeepSeek</a:t>
            </a:r>
            <a:r>
              <a:rPr lang="zh-CN" altLang="en-US" dirty="0"/>
              <a:t> 推动本土化应用。</a:t>
            </a:r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3A407E1-9102-BC7D-68ED-DAB556C8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582613" indent="-582613" algn="l" fontAlgn="base">
              <a:buFont typeface="+mj-lt"/>
              <a:buAutoNum type="arabicPeriod"/>
            </a:pPr>
            <a:r>
              <a:rPr lang="zh-CN" altLang="en-US" sz="2800" dirty="0"/>
              <a:t>文本模型​​（如</a:t>
            </a:r>
            <a:r>
              <a:rPr lang="en" altLang="zh-CN" sz="2800" dirty="0"/>
              <a:t>GPT</a:t>
            </a:r>
            <a:r>
              <a:rPr lang="zh-CN" altLang="en" sz="2800" dirty="0"/>
              <a:t>、</a:t>
            </a:r>
            <a:r>
              <a:rPr lang="en" altLang="zh-CN" sz="2800" dirty="0"/>
              <a:t>BERT</a:t>
            </a:r>
            <a:r>
              <a:rPr lang="zh-CN" altLang="en" sz="2800" dirty="0"/>
              <a:t>）</a:t>
            </a:r>
          </a:p>
          <a:p>
            <a:pPr marL="582613" indent="-582613" algn="l" fontAlgn="base">
              <a:buFont typeface="+mj-lt"/>
              <a:buAutoNum type="arabicPeriod"/>
            </a:pPr>
            <a:r>
              <a:rPr lang="zh-CN" altLang="en" sz="2800" dirty="0"/>
              <a:t>​</a:t>
            </a:r>
            <a:r>
              <a:rPr lang="en" altLang="zh-CN" sz="2800" dirty="0"/>
              <a:t>​</a:t>
            </a:r>
            <a:r>
              <a:rPr lang="zh-CN" altLang="en-US" sz="2800" dirty="0"/>
              <a:t>图像模型​​（如</a:t>
            </a:r>
            <a:r>
              <a:rPr lang="en" altLang="zh-CN" sz="2800" dirty="0" err="1"/>
              <a:t>ResNet</a:t>
            </a:r>
            <a:r>
              <a:rPr lang="zh-CN" altLang="en" sz="2800" dirty="0"/>
              <a:t>、</a:t>
            </a:r>
            <a:r>
              <a:rPr lang="en" altLang="zh-CN" sz="2800" dirty="0"/>
              <a:t>DALL-E</a:t>
            </a:r>
            <a:r>
              <a:rPr lang="zh-CN" altLang="en" sz="2800" dirty="0"/>
              <a:t>）</a:t>
            </a:r>
          </a:p>
          <a:p>
            <a:pPr marL="582613" indent="-582613" algn="l" fontAlgn="base">
              <a:buFont typeface="+mj-lt"/>
              <a:buAutoNum type="arabicPeriod"/>
            </a:pPr>
            <a:r>
              <a:rPr lang="zh-CN" altLang="en" sz="2800" dirty="0"/>
              <a:t>​</a:t>
            </a:r>
            <a:r>
              <a:rPr lang="en" altLang="zh-CN" sz="2800" dirty="0"/>
              <a:t>​</a:t>
            </a:r>
            <a:r>
              <a:rPr lang="zh-CN" altLang="en-US" sz="2800" dirty="0"/>
              <a:t>多模态模型​​（如</a:t>
            </a:r>
            <a:r>
              <a:rPr lang="en" altLang="zh-CN" sz="2800" dirty="0"/>
              <a:t>CLIP</a:t>
            </a:r>
            <a:r>
              <a:rPr lang="zh-CN" altLang="en" sz="2800" dirty="0"/>
              <a:t>、</a:t>
            </a:r>
            <a:r>
              <a:rPr lang="zh-CN" altLang="en-US" sz="2800" dirty="0"/>
              <a:t>通义万相）</a:t>
            </a:r>
          </a:p>
          <a:p>
            <a:pPr marL="582613" indent="-582613" algn="l" fontAlgn="base">
              <a:buFont typeface="+mj-lt"/>
              <a:buAutoNum type="arabicPeriod"/>
            </a:pPr>
            <a:r>
              <a:rPr lang="zh-CN" altLang="en-US" sz="2800" dirty="0"/>
              <a:t>​​语音模型​​（如</a:t>
            </a:r>
            <a:r>
              <a:rPr lang="en" altLang="zh-CN" sz="2800" dirty="0" err="1"/>
              <a:t>DeepSpeech</a:t>
            </a:r>
            <a:r>
              <a:rPr lang="zh-CN" altLang="en" sz="2800" dirty="0"/>
              <a:t>、</a:t>
            </a:r>
            <a:r>
              <a:rPr lang="en" altLang="zh-CN" sz="2800" dirty="0" err="1"/>
              <a:t>WaveNet</a:t>
            </a:r>
            <a:r>
              <a:rPr lang="zh-CN" altLang="en" sz="2800" dirty="0"/>
              <a:t>）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917F94-0963-3530-FE2A-78366C4F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3" y="1510295"/>
            <a:ext cx="7772400" cy="44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</a:rPr>
              <a:t>大语言模型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3848409" y="1046095"/>
            <a:ext cx="44999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1.</a:t>
            </a:r>
            <a:r>
              <a:rPr kumimoji="1" lang="zh-CN" altLang="en-US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 </a:t>
            </a:r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大语言模型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​​BERT</a:t>
            </a:r>
            <a:r>
              <a:rPr lang="zh-CN" altLang="en-US" dirty="0"/>
              <a:t> 衍生系列</a:t>
            </a:r>
            <a:r>
              <a:rPr lang="zh-CN" altLang="en" dirty="0"/>
              <a:t>（</a:t>
            </a:r>
            <a:r>
              <a:rPr lang="en" altLang="zh-CN" dirty="0" err="1"/>
              <a:t>RoBERTa</a:t>
            </a:r>
            <a:r>
              <a:rPr lang="en-US" altLang="zh-CN" dirty="0"/>
              <a:t>/</a:t>
            </a:r>
            <a:r>
              <a:rPr lang="en" altLang="zh-CN" dirty="0"/>
              <a:t>ALBERT</a:t>
            </a:r>
            <a:r>
              <a:rPr lang="en-US" altLang="zh-CN" dirty="0"/>
              <a:t>/</a:t>
            </a:r>
            <a:r>
              <a:rPr lang="en" altLang="zh-CN" dirty="0" err="1"/>
              <a:t>DistilBERT</a:t>
            </a:r>
            <a:r>
              <a:rPr lang="en-US" altLang="zh-CN" dirty="0"/>
              <a:t>/</a:t>
            </a:r>
            <a:r>
              <a:rPr lang="en" altLang="zh-CN" dirty="0" err="1"/>
              <a:t>FastBERT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  <a:p>
            <a:r>
              <a:rPr lang="en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​​GPT</a:t>
            </a:r>
            <a:r>
              <a:rPr lang="zh-CN" altLang="en-US" dirty="0"/>
              <a:t> 系列（</a:t>
            </a:r>
            <a:r>
              <a:rPr lang="en" altLang="zh-CN" dirty="0"/>
              <a:t>GPT-1/2/3/4/4o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  <a:p>
            <a:r>
              <a:rPr lang="en" altLang="zh-CN" dirty="0"/>
              <a:t>Meta</a:t>
            </a:r>
            <a:r>
              <a:rPr lang="zh-CN" altLang="en-US" dirty="0"/>
              <a:t> </a:t>
            </a:r>
            <a:r>
              <a:rPr lang="en" altLang="zh-CN" dirty="0"/>
              <a:t>​​</a:t>
            </a:r>
            <a:r>
              <a:rPr lang="en" altLang="zh-CN" dirty="0" err="1"/>
              <a:t>LLaMA</a:t>
            </a:r>
            <a:r>
              <a:rPr lang="zh-CN" altLang="en-US" dirty="0"/>
              <a:t> 系列（</a:t>
            </a:r>
            <a:r>
              <a:rPr lang="en" altLang="zh-CN" dirty="0"/>
              <a:t>LLaMA-1/2</a:t>
            </a:r>
            <a:r>
              <a:rPr lang="en-US" altLang="zh-CN" dirty="0"/>
              <a:t>/3/4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  <a:p>
            <a:r>
              <a:rPr lang="en" altLang="zh-CN" dirty="0"/>
              <a:t>Anthropic Claude</a:t>
            </a:r>
            <a:r>
              <a:rPr lang="zh-CN" altLang="en-US" dirty="0"/>
              <a:t>系列（</a:t>
            </a:r>
            <a:r>
              <a:rPr lang="en" altLang="zh-CN" dirty="0"/>
              <a:t> Claude </a:t>
            </a:r>
            <a:r>
              <a:rPr lang="en-US" altLang="zh-CN" dirty="0"/>
              <a:t>1/2/3.5/4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" altLang="zh-CN" dirty="0"/>
              <a:t>​​Google Gemini</a:t>
            </a:r>
            <a:r>
              <a:rPr lang="zh-CN" altLang="en-US" dirty="0"/>
              <a:t>系列（</a:t>
            </a:r>
            <a:r>
              <a:rPr lang="en" altLang="zh-CN" dirty="0"/>
              <a:t> Gemini </a:t>
            </a:r>
            <a:r>
              <a:rPr lang="zh-CN" altLang="en-US" dirty="0"/>
              <a:t> </a:t>
            </a:r>
            <a:r>
              <a:rPr lang="en-US" altLang="zh-CN" dirty="0"/>
              <a:t>1/2.0/2.5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" altLang="zh-CN" dirty="0"/>
          </a:p>
          <a:p>
            <a:r>
              <a:rPr lang="zh-CN" altLang="en-US" dirty="0"/>
              <a:t>​​阿里通义千问（</a:t>
            </a:r>
            <a:r>
              <a:rPr lang="en" altLang="zh-CN" dirty="0"/>
              <a:t>Qwen</a:t>
            </a:r>
            <a:r>
              <a:rPr lang="en-US" altLang="zh-CN" dirty="0"/>
              <a:t>1/2/2.5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  <a:p>
            <a:r>
              <a:rPr lang="zh-CN" altLang="en-US" dirty="0"/>
              <a:t>​​智谱清言（</a:t>
            </a:r>
            <a:r>
              <a:rPr lang="en" altLang="zh-CN" dirty="0"/>
              <a:t>GLM</a:t>
            </a:r>
            <a:r>
              <a:rPr lang="en-US" altLang="zh-CN" dirty="0"/>
              <a:t>1/2/3/4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  <a:p>
            <a:r>
              <a:rPr lang="en" altLang="zh-CN" dirty="0"/>
              <a:t>​​</a:t>
            </a:r>
            <a:r>
              <a:rPr lang="zh-CN" altLang="en" dirty="0"/>
              <a:t>幻方</a:t>
            </a:r>
            <a:r>
              <a:rPr lang="zh-CN" altLang="en-US" dirty="0"/>
              <a:t>量化​​（</a:t>
            </a:r>
            <a:r>
              <a:rPr lang="en" altLang="zh-CN" dirty="0"/>
              <a:t> DeepSeek</a:t>
            </a:r>
            <a:r>
              <a:rPr lang="zh-CN" altLang="en-US" dirty="0"/>
              <a:t> </a:t>
            </a:r>
            <a:r>
              <a:rPr lang="en-US" altLang="zh-CN" dirty="0"/>
              <a:t>1/2/3/R1</a:t>
            </a:r>
            <a:r>
              <a:rPr lang="zh-CN" altLang="en-US" dirty="0"/>
              <a:t>）</a:t>
            </a:r>
            <a:endParaRPr lang="en" altLang="zh-CN" dirty="0"/>
          </a:p>
          <a:p>
            <a:endParaRPr lang="en" altLang="zh-CN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8AA5F26-2835-22ED-540A-016D0527AE22}"/>
              </a:ext>
            </a:extLst>
          </p:cNvPr>
          <p:cNvSpPr/>
          <p:nvPr/>
        </p:nvSpPr>
        <p:spPr>
          <a:xfrm>
            <a:off x="8794680" y="1387011"/>
            <a:ext cx="359596" cy="2547991"/>
          </a:xfrm>
          <a:prstGeom prst="rightBrace">
            <a:avLst/>
          </a:prstGeom>
          <a:ln w="57150">
            <a:solidFill>
              <a:srgbClr val="66B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5D0A6B9F-D0F5-47D2-82D7-6E0967D6A1E6}"/>
              </a:ext>
            </a:extLst>
          </p:cNvPr>
          <p:cNvSpPr/>
          <p:nvPr/>
        </p:nvSpPr>
        <p:spPr>
          <a:xfrm>
            <a:off x="8794680" y="4807366"/>
            <a:ext cx="359596" cy="1547397"/>
          </a:xfrm>
          <a:prstGeom prst="rightBrace">
            <a:avLst/>
          </a:prstGeom>
          <a:ln w="57150">
            <a:solidFill>
              <a:srgbClr val="66BA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61BFF-1823-0BDF-6F78-5B338BCD0C21}"/>
              </a:ext>
            </a:extLst>
          </p:cNvPr>
          <p:cNvSpPr/>
          <p:nvPr/>
        </p:nvSpPr>
        <p:spPr>
          <a:xfrm>
            <a:off x="9503597" y="1387011"/>
            <a:ext cx="1980826" cy="2547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/>
              <a:t>国外大模型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37EA42E-FCDC-582A-9E20-52CF90717EBA}"/>
              </a:ext>
            </a:extLst>
          </p:cNvPr>
          <p:cNvSpPr/>
          <p:nvPr/>
        </p:nvSpPr>
        <p:spPr>
          <a:xfrm>
            <a:off x="9503597" y="4807366"/>
            <a:ext cx="1980826" cy="15283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/>
              <a:t>国内大模型</a:t>
            </a:r>
          </a:p>
        </p:txBody>
      </p:sp>
    </p:spTree>
    <p:extLst>
      <p:ext uri="{BB962C8B-B14F-4D97-AF65-F5344CB8AC3E}">
        <p14:creationId xmlns:p14="http://schemas.microsoft.com/office/powerpoint/2010/main" val="365548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C6B19A-255C-904C-4B34-885EB8BB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</a:t>
            </a:r>
            <a:r>
              <a:rPr lang="zh-CN" altLang="en-US" dirty="0"/>
              <a:t> 大模型基本架构</a:t>
            </a:r>
          </a:p>
        </p:txBody>
      </p:sp>
      <p:pic>
        <p:nvPicPr>
          <p:cNvPr id="7174" name="Picture 6" descr="GPT vs. LLaMA: Comparing the Inner Workings of Two Transformer Titans | by  Raj Arun | Mar, 2025 | Python in Plain English">
            <a:extLst>
              <a:ext uri="{FF2B5EF4-FFF2-40B4-BE49-F238E27FC236}">
                <a16:creationId xmlns:a16="http://schemas.microsoft.com/office/drawing/2014/main" id="{94280B60-A99E-8E7F-A9D6-AE3771AB8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2667"/>
          <a:stretch/>
        </p:blipFill>
        <p:spPr bwMode="auto">
          <a:xfrm>
            <a:off x="2254684" y="1266778"/>
            <a:ext cx="7701373" cy="508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7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0F33-820C-2C16-C593-4512337C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​​BERT</a:t>
            </a:r>
            <a:r>
              <a:rPr lang="zh-CN" altLang="en-US" dirty="0"/>
              <a:t> 衍生系列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2AC15D-5780-5FDE-4C58-9760E37C2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BERT</a:t>
            </a:r>
            <a:r>
              <a:rPr lang="zh-CN" altLang="en-US" dirty="0"/>
              <a:t>：</a:t>
            </a:r>
            <a:r>
              <a:rPr lang="en" altLang="zh-CN" dirty="0"/>
              <a:t>which stands for Bidirectional Encoder Representations from Transformers</a:t>
            </a:r>
          </a:p>
          <a:p>
            <a:r>
              <a:rPr lang="en" altLang="zh-CN" dirty="0"/>
              <a:t>BERT</a:t>
            </a:r>
            <a:r>
              <a:rPr lang="zh-CN" altLang="en-US" dirty="0"/>
              <a:t>采用双向</a:t>
            </a:r>
            <a:r>
              <a:rPr lang="en" altLang="zh-CN" dirty="0"/>
              <a:t>Transformer</a:t>
            </a:r>
            <a:r>
              <a:rPr lang="zh-CN" altLang="en-US" dirty="0"/>
              <a:t>编码器，通过自注意力机制捕捉文本左右两侧的上下文信息</a:t>
            </a:r>
            <a:endParaRPr lang="en" altLang="zh-CN" dirty="0"/>
          </a:p>
        </p:txBody>
      </p:sp>
      <p:pic>
        <p:nvPicPr>
          <p:cNvPr id="2052" name="Picture 4" descr="A Survey on Contextual Embeddings - WeilongHu - 博客园">
            <a:extLst>
              <a:ext uri="{FF2B5EF4-FFF2-40B4-BE49-F238E27FC236}">
                <a16:creationId xmlns:a16="http://schemas.microsoft.com/office/drawing/2014/main" id="{09FCE7DF-6AC5-CFB1-7EE7-4E093E9A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5" y="2617975"/>
            <a:ext cx="10679987" cy="387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9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​​BERT</a:t>
            </a:r>
            <a:r>
              <a:rPr lang="zh-CN" altLang="en-US" dirty="0"/>
              <a:t> 衍生系列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BERT</a:t>
            </a:r>
            <a:r>
              <a:rPr lang="zh-CN" altLang="en-US" dirty="0"/>
              <a:t>：</a:t>
            </a:r>
            <a:r>
              <a:rPr lang="en" altLang="zh-CN" dirty="0"/>
              <a:t>which stands for Bidirectional Encoder Representations from Transformers</a:t>
            </a:r>
          </a:p>
          <a:p>
            <a:r>
              <a:rPr lang="en" altLang="zh-CN" dirty="0"/>
              <a:t>BERT</a:t>
            </a:r>
            <a:r>
              <a:rPr lang="zh-CN" altLang="en-US" dirty="0"/>
              <a:t>采用双向</a:t>
            </a:r>
            <a:r>
              <a:rPr lang="en" altLang="zh-CN" dirty="0"/>
              <a:t>Transformer</a:t>
            </a:r>
            <a:r>
              <a:rPr lang="zh-CN" altLang="en-US" dirty="0"/>
              <a:t>编码器，通过自注意力机制捕捉文本左右两侧的上下文信息</a:t>
            </a:r>
            <a:endParaRPr lang="en" altLang="zh-CN" dirty="0"/>
          </a:p>
        </p:txBody>
      </p:sp>
      <p:pic>
        <p:nvPicPr>
          <p:cNvPr id="1026" name="Picture 2" descr="Language Understanding with BERT">
            <a:extLst>
              <a:ext uri="{FF2B5EF4-FFF2-40B4-BE49-F238E27FC236}">
                <a16:creationId xmlns:a16="http://schemas.microsoft.com/office/drawing/2014/main" id="{CD29283C-98B7-1BD5-334C-B84370A21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721" b="3469"/>
          <a:stretch/>
        </p:blipFill>
        <p:spPr bwMode="auto">
          <a:xfrm>
            <a:off x="1161648" y="2502079"/>
            <a:ext cx="9873466" cy="3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9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​​GPT</a:t>
            </a:r>
            <a:r>
              <a:rPr lang="zh-CN" altLang="en-US" dirty="0"/>
              <a:t> 系列（</a:t>
            </a:r>
            <a:r>
              <a:rPr lang="en" altLang="zh-CN" dirty="0"/>
              <a:t>GPT-1/2/3/4/4o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" altLang="zh-CN" dirty="0"/>
              <a:t>GPT-1</a:t>
            </a:r>
            <a:r>
              <a:rPr lang="zh-CN" altLang="en-US" dirty="0"/>
              <a:t>的</a:t>
            </a:r>
            <a:r>
              <a:rPr lang="en-US" altLang="zh-CN" dirty="0"/>
              <a:t>1.17</a:t>
            </a:r>
            <a:r>
              <a:rPr lang="zh-CN" altLang="en-US" dirty="0"/>
              <a:t>亿参数到</a:t>
            </a:r>
            <a:r>
              <a:rPr lang="en" altLang="zh-CN" dirty="0"/>
              <a:t>GPT-3</a:t>
            </a:r>
            <a:r>
              <a:rPr lang="zh-CN" altLang="en-US" dirty="0"/>
              <a:t>的</a:t>
            </a:r>
            <a:r>
              <a:rPr lang="en-US" altLang="zh-CN" dirty="0"/>
              <a:t>1750</a:t>
            </a:r>
            <a:r>
              <a:rPr lang="zh-CN" altLang="en-US" dirty="0"/>
              <a:t>亿参数，再到</a:t>
            </a:r>
            <a:r>
              <a:rPr lang="en" altLang="zh-CN" dirty="0"/>
              <a:t>GPT-4</a:t>
            </a:r>
            <a:r>
              <a:rPr lang="zh-CN" altLang="en-US" dirty="0"/>
              <a:t>及后续版本的上万亿参数</a:t>
            </a:r>
            <a:endParaRPr lang="en-US" altLang="zh-CN" dirty="0"/>
          </a:p>
          <a:p>
            <a:r>
              <a:rPr lang="zh-CN" altLang="en-US" dirty="0"/>
              <a:t>基于自注意力机制（</a:t>
            </a:r>
            <a:r>
              <a:rPr lang="en" altLang="zh-CN" dirty="0"/>
              <a:t>Self-Attention</a:t>
            </a:r>
            <a:r>
              <a:rPr lang="zh-CN" altLang="en" dirty="0"/>
              <a:t>）</a:t>
            </a:r>
            <a:r>
              <a:rPr lang="zh-CN" altLang="en-US" dirty="0"/>
              <a:t>的</a:t>
            </a:r>
            <a:r>
              <a:rPr lang="en" altLang="zh-CN" dirty="0"/>
              <a:t>Transformer</a:t>
            </a:r>
            <a:r>
              <a:rPr lang="zh-CN" altLang="en-US" dirty="0"/>
              <a:t>架构</a:t>
            </a:r>
            <a:r>
              <a:rPr lang="en-US" altLang="zh-CN" dirty="0"/>
              <a:t>Decoder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的自回归模型</a:t>
            </a:r>
            <a:endParaRPr lang="en" altLang="zh-CN" dirty="0"/>
          </a:p>
        </p:txBody>
      </p:sp>
      <p:pic>
        <p:nvPicPr>
          <p:cNvPr id="3076" name="Picture 4" descr="GPT-3 An Overview · All things">
            <a:extLst>
              <a:ext uri="{FF2B5EF4-FFF2-40B4-BE49-F238E27FC236}">
                <a16:creationId xmlns:a16="http://schemas.microsoft.com/office/drawing/2014/main" id="{D891C1B1-70F9-DB23-287A-32B73676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12" y="2465798"/>
            <a:ext cx="8400538" cy="40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31101</TotalTime>
  <Words>486</Words>
  <Application>Microsoft Macintosh PowerPoint</Application>
  <PresentationFormat>自定义</PresentationFormat>
  <Paragraphs>54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视频目录大纲</vt:lpstr>
      <vt:lpstr>PowerPoint 演示文稿</vt:lpstr>
      <vt:lpstr>大语言模型</vt:lpstr>
      <vt:lpstr>Transformer 大模型基本架构</vt:lpstr>
      <vt:lpstr>​​BERT 衍生系列</vt:lpstr>
      <vt:lpstr>​​BERT 衍生系列</vt:lpstr>
      <vt:lpstr>OpenAI ​​GPT 系列（GPT-1/2/3/4/4o）​​</vt:lpstr>
      <vt:lpstr>OpenAI ​​GPT 三阶段训练流程​​</vt:lpstr>
      <vt:lpstr>LLaMA 系列</vt:lpstr>
      <vt:lpstr>技术演进关键节点​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10241</cp:revision>
  <cp:lastPrinted>2023-09-08T09:14:01Z</cp:lastPrinted>
  <dcterms:created xsi:type="dcterms:W3CDTF">2020-08-28T08:44:19Z</dcterms:created>
  <dcterms:modified xsi:type="dcterms:W3CDTF">2025-04-25T08:49:35Z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