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2"/>
  </p:notesMasterIdLst>
  <p:handoutMasterIdLst>
    <p:handoutMasterId r:id="rId23"/>
  </p:handoutMasterIdLst>
  <p:sldIdLst>
    <p:sldId id="603" r:id="rId6"/>
    <p:sldId id="2147483483" r:id="rId7"/>
    <p:sldId id="2146847887" r:id="rId8"/>
    <p:sldId id="2147483487" r:id="rId9"/>
    <p:sldId id="2147483484" r:id="rId10"/>
    <p:sldId id="2147483491" r:id="rId11"/>
    <p:sldId id="2147483498" r:id="rId12"/>
    <p:sldId id="2147483494" r:id="rId13"/>
    <p:sldId id="2147483499" r:id="rId14"/>
    <p:sldId id="2147483486" r:id="rId15"/>
    <p:sldId id="2147483488" r:id="rId16"/>
    <p:sldId id="2147483493" r:id="rId17"/>
    <p:sldId id="2147483495" r:id="rId18"/>
    <p:sldId id="2147483496" r:id="rId19"/>
    <p:sldId id="582" r:id="rId20"/>
    <p:sldId id="2419" r:id="rId2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1815"/>
    <a:srgbClr val="66BA36"/>
    <a:srgbClr val="FFFF00"/>
    <a:srgbClr val="1D1D1A"/>
    <a:srgbClr val="595757"/>
    <a:srgbClr val="91A2BF"/>
    <a:srgbClr val="E4EBEA"/>
    <a:srgbClr val="C000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57" autoAdjust="0"/>
    <p:restoredTop sz="96291" autoAdjust="0"/>
  </p:normalViewPr>
  <p:slideViewPr>
    <p:cSldViewPr snapToGrid="0" snapToObjects="1">
      <p:cViewPr varScale="1">
        <p:scale>
          <a:sx n="115" d="100"/>
          <a:sy n="115" d="100"/>
        </p:scale>
        <p:origin x="816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8A899-147F-7EEF-BE56-2A8C9A2B1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C815D6-6BBD-C54D-A642-33A6740924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149D25-1D2F-7B49-1FCF-DE7CE7799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2908D1-D7DB-4AFF-5F92-5AD281629D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545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CEE20-E6D4-2A08-A025-ACF1BA8EF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D63589-38DD-FF7C-76CD-6C43F5DBDF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9CE2A0-155A-F81C-10A5-C5A2B8F8D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265C38-08B6-80FD-402D-8022030C5F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66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B9FCC-0DF2-633F-0378-8386A6FC3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9BA33E1-4795-89B7-05EB-BBF765D932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B74A644-BF25-CAF4-DDBB-931FF3E3E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144E4C-1B60-B59B-04F5-89376496C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620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29852-660B-D895-0BA4-E8C9B8A80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77E4A8E-EDBA-0C09-A2D3-04807DB9DB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80E965-6732-9981-785D-7DF771341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79B8F1-8C05-21A3-D59D-2A54FF88CE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621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68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D8FF5-CB08-E4A7-08B8-4B8B13197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7AAA8D-F49C-C1F6-DAC2-9B41F43426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AF0A9C-5463-1AF2-1EF8-EA91A6A18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E9D994-5A4E-DB34-3EB8-57C3A0890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0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315F7-B4B2-83A0-E6BE-C74D25E5D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D4F91B-3950-C1AA-7966-21BCA74CE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9FF1763-713E-61FA-933E-C8888092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191650-0DD9-A1DA-9FA0-4D563CD307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021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38BC9-66A4-F3C3-AD4D-489A40E97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D93B7E8-7511-7FDA-9229-BD9882A98A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64AA33-8FB5-9A55-F290-F1CBB0799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DB1712-F9CF-22FA-0A2A-6D9E42C38F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192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7BEE5-6A38-9635-B199-0C4F79E9A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631CD2B-BB75-283F-9EC6-2172B0444A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002E818-D02B-7EF3-ABDB-6C03F478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A191C6-8ECB-7E12-35B1-463CA5B228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128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F4EEE-4C09-8B02-8DBB-7F78CFD4F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1D8FA4B-6B99-10A4-ADB7-8C4E82BB0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585FC5-80C3-127A-CA63-77F4A4C27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83DDA6-EBB1-0172-EE01-07738E9752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859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B8BF8-BED5-E641-177D-5A41B0C7A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579A06B-AC8F-4751-1E2E-60F5611D0E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868EF74-FBE9-387D-F2BA-852C01CA7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73B35B-F935-AC57-7271-B157ABF0E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644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B7EE0-B251-2195-2D10-B926029FF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F826CFB-0F8C-0ED4-44CC-8A93E1C00B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AC547B5-76B5-06BA-31A6-95F856BFC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6CE847-AA92-CC1D-1F51-3240F5CF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03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4949502" y="5188085"/>
            <a:ext cx="3411613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5400" dirty="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侯宇博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6102" y="5357116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561704"/>
            <a:ext cx="10607784" cy="49825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Standard </a:t>
            </a:r>
          </a:p>
          <a:p>
            <a:pPr marL="50800" algn="ctr">
              <a:buClr>
                <a:srgbClr val="C00000"/>
              </a:buClr>
            </a:pPr>
            <a:r>
              <a:rPr lang="en-US" altLang="zh-CN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Scaling Laws</a:t>
            </a:r>
            <a:endParaRPr lang="en" altLang="zh-CN" sz="9600" dirty="0">
              <a:solidFill>
                <a:schemeClr val="tx2"/>
              </a:solidFill>
              <a:latin typeface="Lexend" pitchFamily="2" charset="0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56195-85B0-FE23-D5E0-2E75C0BAE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04D94E43-9332-52F8-1C07-C2C3CA1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模型结构 </a:t>
            </a:r>
            <a:r>
              <a:rPr lang="en-SG" altLang="zh-CN" dirty="0"/>
              <a:t>1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EA1444-5FB7-2166-1326-258ED5D28EDD}"/>
              </a:ext>
            </a:extLst>
          </p:cNvPr>
          <p:cNvSpPr txBox="1"/>
          <p:nvPr/>
        </p:nvSpPr>
        <p:spPr>
          <a:xfrm>
            <a:off x="145033" y="5032686"/>
            <a:ext cx="11777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当固定非嵌入参数总数时，性能对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模型结构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（深度、宽度、注意力头和前馈维度）的依赖性非常轻微</a:t>
            </a:r>
            <a:endParaRPr lang="en-SG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A0AEC-EB71-D03C-DE5A-1FACDB27D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10" y="1164415"/>
            <a:ext cx="11648941" cy="30904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2B476-D960-2A3D-E99F-BDB62D5D00FB}"/>
                  </a:ext>
                </a:extLst>
              </p:cNvPr>
              <p:cNvSpPr txBox="1"/>
              <p:nvPr/>
            </p:nvSpPr>
            <p:spPr>
              <a:xfrm>
                <a:off x="1154269" y="4278684"/>
                <a:ext cx="10398080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：层数</a:t>
                </a:r>
                <a:r>
                  <a:rPr lang="zh-CN" altLang="en-US" dirty="0">
                    <a:solidFill>
                      <a:srgbClr val="292929"/>
                    </a:solidFill>
                    <a:latin typeface="Noto Serif" panose="02020600060500020200" pitchFamily="18" charset="0"/>
                  </a:rPr>
                  <a:t>、</a:t>
                </a:r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 </a:t>
                </a:r>
                <a:r>
                  <a:rPr lang="en-US" altLang="zh-CN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残差流的维度、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：中间前馈层的维度、 </a:t>
                </a:r>
                <a:r>
                  <a:rPr lang="en-US" altLang="zh-CN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h𝑒𝑎𝑑𝑠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每层的注意力头数</a:t>
                </a:r>
                <a:endParaRPr lang="en-SG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2B476-D960-2A3D-E99F-BDB62D5D0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69" y="4278684"/>
                <a:ext cx="10398080" cy="391582"/>
              </a:xfrm>
              <a:prstGeom prst="rect">
                <a:avLst/>
              </a:prstGeom>
              <a:blipFill>
                <a:blip r:embed="rId4"/>
                <a:stretch>
                  <a:fillRect t="-9375" b="-187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260FE54-80F8-AF1E-40D6-04F92A9ACA59}"/>
              </a:ext>
            </a:extLst>
          </p:cNvPr>
          <p:cNvSpPr txBox="1"/>
          <p:nvPr/>
        </p:nvSpPr>
        <p:spPr>
          <a:xfrm>
            <a:off x="1154269" y="6405287"/>
            <a:ext cx="3465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0307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CBABE-D21F-1B3A-A414-15B4EE233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417A580D-101A-7282-7929-2518272A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模型结构 </a:t>
            </a:r>
            <a:r>
              <a:rPr lang="en-SG" altLang="zh-CN" dirty="0"/>
              <a:t>2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F64A17-3F45-EEC9-2987-CA980E61F079}"/>
              </a:ext>
            </a:extLst>
          </p:cNvPr>
          <p:cNvSpPr txBox="1"/>
          <p:nvPr/>
        </p:nvSpPr>
        <p:spPr>
          <a:xfrm>
            <a:off x="209472" y="4761392"/>
            <a:ext cx="1177781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包括嵌入参数时，模型层数会影响性能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当排除嵌入参数后，模型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层数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的对性能影响不大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只有层数少于 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2 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层或深度与宽度比极端的模型显著偏离该趋势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r>
              <a:rPr lang="zh-CN" altLang="en-US" dirty="0"/>
              <a:t>相关：</a:t>
            </a:r>
            <a:r>
              <a:rPr lang="en-US" altLang="zh-CN" dirty="0"/>
              <a:t>scaling laws for mixtures of experts</a:t>
            </a:r>
            <a:endParaRPr lang="en-SG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1BE3C-8779-4B01-9270-E393767A7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5" y="1114503"/>
            <a:ext cx="10856890" cy="34882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E7AF3E-7707-F006-440B-405AE3EA2C91}"/>
              </a:ext>
            </a:extLst>
          </p:cNvPr>
          <p:cNvSpPr txBox="1"/>
          <p:nvPr/>
        </p:nvSpPr>
        <p:spPr>
          <a:xfrm>
            <a:off x="1239078" y="647427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914700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D96CD-F461-A427-5416-F1E5FDA6B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38E20463-5864-A98A-9C05-5011CB25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上下文长度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0338CD-E489-BEEB-610D-25999CF5C1B4}"/>
              </a:ext>
            </a:extLst>
          </p:cNvPr>
          <p:cNvSpPr txBox="1"/>
          <p:nvPr/>
        </p:nvSpPr>
        <p:spPr>
          <a:xfrm>
            <a:off x="274320" y="4899888"/>
            <a:ext cx="117778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除第一个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外，在不同位置的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的损失随模型增大而减小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上下文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越短，相同位置的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的损失越小 （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 Token 4/8 &lt; 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 4/1024 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）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上下文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越长，相同比例位置的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的损失越小（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 1024/1024 &lt; 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 8/8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）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F8BDC6-7BE3-BF95-0C54-564E0D643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53" y="1027627"/>
            <a:ext cx="6533266" cy="3662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1D411A-B5E7-E7B9-37A1-EF9E6731D649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802835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E5B17-E429-7F54-65FF-2A6B4E447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134120B1-94A1-2C0E-7FFF-93FFBB02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数据分布偏移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D69A83-5605-8D64-CDF3-E06901AE7267}"/>
              </a:ext>
            </a:extLst>
          </p:cNvPr>
          <p:cNvSpPr txBox="1"/>
          <p:nvPr/>
        </p:nvSpPr>
        <p:spPr>
          <a:xfrm>
            <a:off x="274320" y="5025129"/>
            <a:ext cx="116123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模型在域外数据上的性能相比于训练集会出现固定幅度的下降，但整体表现仍大致与其在训练集上的性能成正比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25D0B0-9801-EE0A-1D7E-3D4DB59DA667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935B7-18B5-41E5-93BE-CAC9FD2FC5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176"/>
          <a:stretch>
            <a:fillRect/>
          </a:stretch>
        </p:blipFill>
        <p:spPr>
          <a:xfrm>
            <a:off x="2782496" y="832640"/>
            <a:ext cx="5544086" cy="3520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7CAEAF-D23B-3FE8-313D-C1ACCE60661A}"/>
              </a:ext>
            </a:extLst>
          </p:cNvPr>
          <p:cNvSpPr txBox="1"/>
          <p:nvPr/>
        </p:nvSpPr>
        <p:spPr>
          <a:xfrm>
            <a:off x="3747655" y="4374561"/>
            <a:ext cx="8278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92929"/>
                </a:solidFill>
                <a:latin typeface="Noto Serif" panose="02020600060500020200" pitchFamily="18" charset="0"/>
              </a:rPr>
              <a:t>模型仅在</a:t>
            </a:r>
            <a:r>
              <a:rPr lang="en-SG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WebText2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数据集上训练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1877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086B2-F480-82BA-31EA-9D261C762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AA27DF78-7191-DBA2-6CAF-D65F2E7D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优化器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35924-DFA2-65DB-724B-19B8D5F25CF8}"/>
              </a:ext>
            </a:extLst>
          </p:cNvPr>
          <p:cNvSpPr txBox="1"/>
          <p:nvPr/>
        </p:nvSpPr>
        <p:spPr>
          <a:xfrm>
            <a:off x="274320" y="5332906"/>
            <a:ext cx="11612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不同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优化器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对模型性能的影响有限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05A53-1CC9-6107-5144-3E26F2B71CDB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</a:t>
            </a:r>
            <a:r>
              <a:rPr lang="en-SG" altLang="zh-CN" sz="1400" dirty="0" err="1"/>
              <a:t>Hestness</a:t>
            </a:r>
            <a:r>
              <a:rPr lang="en-SG" altLang="zh-CN" sz="1400" dirty="0"/>
              <a:t>+ 2017]</a:t>
            </a:r>
            <a:endParaRPr lang="en-SG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D1AC46-6F47-0A42-7D44-2C8431619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353" y="1011381"/>
            <a:ext cx="5033177" cy="377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6F6708-3D2A-C935-D0A2-9D34F30588C4}"/>
              </a:ext>
            </a:extLst>
          </p:cNvPr>
          <p:cNvSpPr txBox="1"/>
          <p:nvPr/>
        </p:nvSpPr>
        <p:spPr>
          <a:xfrm>
            <a:off x="3661515" y="4743893"/>
            <a:ext cx="3779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92929"/>
                </a:solidFill>
                <a:latin typeface="Noto Serif" panose="02020600060500020200" pitchFamily="18" charset="0"/>
              </a:rPr>
              <a:t>此结果不是基于</a:t>
            </a:r>
            <a:r>
              <a:rPr lang="en-US" altLang="zh-CN" dirty="0">
                <a:solidFill>
                  <a:srgbClr val="292929"/>
                </a:solidFill>
                <a:latin typeface="Noto Serif" panose="02020600060500020200" pitchFamily="18" charset="0"/>
              </a:rPr>
              <a:t>transformer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665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引用与参考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1291274" cy="5108171"/>
          </a:xfrm>
        </p:spPr>
        <p:txBody>
          <a:bodyPr/>
          <a:lstStyle/>
          <a:p>
            <a:pPr marL="0" indent="0" algn="l">
              <a:lnSpc>
                <a:spcPct val="100000"/>
              </a:lnSpc>
              <a:buNone/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-SG" altLang="zh-CN" dirty="0"/>
              <a:t>Kaplan, Jared, et al. "Scaling laws for neural language models." </a:t>
            </a:r>
            <a:r>
              <a:rPr lang="en-SG" altLang="zh-CN" dirty="0" err="1"/>
              <a:t>arXiv</a:t>
            </a:r>
            <a:r>
              <a:rPr lang="en-SG" altLang="zh-CN" dirty="0"/>
              <a:t> preprint arXiv:2001.08361 (2020).</a:t>
            </a:r>
          </a:p>
          <a:p>
            <a:pPr algn="l"/>
            <a:r>
              <a:rPr lang="en-US" altLang="zh-CN" dirty="0" err="1"/>
              <a:t>Hestness</a:t>
            </a:r>
            <a:r>
              <a:rPr lang="en-US" altLang="zh-CN" dirty="0"/>
              <a:t>, Joel, et al. "Deep learning scaling is predictable, empirically."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arXiv:1712.00409 (2017).</a:t>
            </a:r>
          </a:p>
          <a:p>
            <a:pPr algn="l"/>
            <a:r>
              <a:rPr lang="en-US" altLang="zh-CN" dirty="0"/>
              <a:t>McCandlish, Sam, et al. "An empirical model of large-batch training."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arXiv:1812.06162 (2018).</a:t>
            </a:r>
          </a:p>
          <a:p>
            <a:pPr algn="l"/>
            <a:r>
              <a:rPr lang="en-SG" altLang="zh-CN" dirty="0"/>
              <a:t>Li, </a:t>
            </a:r>
            <a:r>
              <a:rPr lang="en-SG" altLang="zh-CN" dirty="0" err="1"/>
              <a:t>Houyi</a:t>
            </a:r>
            <a:r>
              <a:rPr lang="en-SG" altLang="zh-CN" dirty="0"/>
              <a:t>, et al. "Predictable Scale: Part I--Optimal Hyperparameter Scaling Law in Large Language Model Pretraining." </a:t>
            </a:r>
            <a:r>
              <a:rPr lang="en-SG" altLang="zh-CN" dirty="0" err="1"/>
              <a:t>arXiv</a:t>
            </a:r>
            <a:r>
              <a:rPr lang="en-SG" altLang="zh-CN" dirty="0"/>
              <a:t> preprint arXiv:2503.04715 (2025).</a:t>
            </a:r>
          </a:p>
          <a:p>
            <a:pPr algn="l"/>
            <a:r>
              <a:rPr lang="en-SG" altLang="zh-CN" dirty="0"/>
              <a:t>Yang, Ge, et al. "Tuning large neural networks via zero-shot hyperparameter transfer." Advances in Neural Information Processing Systems 34 (2021): 17084-17097.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3EA0A0-A1D4-9A7C-E44B-7507D40F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Scaling Law</a:t>
            </a:r>
            <a:r>
              <a:rPr lang="zh-CN" altLang="en-US" dirty="0"/>
              <a:t>在研究什么问题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3EC896-7276-5544-F776-BD555D78E6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82006" lvl="1" indent="-342900">
              <a:buFont typeface="+mj-lt"/>
              <a:buAutoNum type="arabicPeriod"/>
            </a:pPr>
            <a:r>
              <a:rPr lang="zh-CN" altLang="en-US" sz="2400" dirty="0"/>
              <a:t>哪些因素影响语言模型性能？</a:t>
            </a:r>
          </a:p>
          <a:p>
            <a:pPr marL="582006" lvl="1" indent="-342900">
              <a:buFont typeface="+mj-lt"/>
              <a:buAutoNum type="arabicPeriod"/>
            </a:pPr>
            <a:r>
              <a:rPr lang="zh-CN" altLang="en-US" sz="2400" dirty="0"/>
              <a:t>是否能量化的描述不同因素对模型性能的影响？</a:t>
            </a:r>
          </a:p>
          <a:p>
            <a:pPr marL="582006" lvl="1" indent="-342900">
              <a:buFont typeface="+mj-lt"/>
              <a:buAutoNum type="arabicPeriod"/>
            </a:pPr>
            <a:r>
              <a:rPr lang="zh-CN" altLang="en-US" sz="2400" dirty="0"/>
              <a:t>如何用发现的规律指导训练资源的分配？</a:t>
            </a:r>
          </a:p>
        </p:txBody>
      </p:sp>
      <p:pic>
        <p:nvPicPr>
          <p:cNvPr id="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5F72D10-BF96-724F-82F9-A6D482ED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1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8E2FE03-CE8E-F834-C05A-2CD4AB51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哪些因素影响语言模型性能？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9C773-96EA-76E0-E95E-13A652151483}"/>
              </a:ext>
            </a:extLst>
          </p:cNvPr>
          <p:cNvSpPr txBox="1"/>
          <p:nvPr/>
        </p:nvSpPr>
        <p:spPr>
          <a:xfrm>
            <a:off x="274320" y="1173026"/>
            <a:ext cx="1067422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除非特意指出，下文中的讨论大部分基于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transformer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模型规模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数据集规模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训练所用计算资源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Batch Size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 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模型结构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上下文长度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学习率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数据域外分布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706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D777D-F607-7288-DFC5-F24F302FC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185C789B-E23C-60BE-681D-84DDF970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模型规模、数据规模、计算资源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3A181B-417C-F452-4A69-1BC6055CC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817384"/>
            <a:ext cx="11195222" cy="34707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AC55E2-7890-371A-5060-591F03F0135E}"/>
              </a:ext>
            </a:extLst>
          </p:cNvPr>
          <p:cNvSpPr txBox="1"/>
          <p:nvPr/>
        </p:nvSpPr>
        <p:spPr>
          <a:xfrm>
            <a:off x="274320" y="4893145"/>
            <a:ext cx="106742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随着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模型规模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、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数据集规模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以及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训练所用计算资源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的增加，语言模型性能会平滑提升。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为了获得最佳性能，这三个因素必须同时进行扩展。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当不受其他两个因素瓶颈限制时，模型性能与每个单独因素之间存在幂律关系</a:t>
            </a:r>
            <a:r>
              <a:rPr lang="zh-CN" altLang="en-US" dirty="0"/>
              <a:t>。</a:t>
            </a:r>
            <a:endParaRPr lang="en-SG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4F9E39-858F-BCEF-E2C8-F2BC6E3AA2A8}"/>
                  </a:ext>
                </a:extLst>
              </p:cNvPr>
              <p:cNvSpPr txBox="1"/>
              <p:nvPr/>
            </p:nvSpPr>
            <p:spPr>
              <a:xfrm>
                <a:off x="727221" y="4288149"/>
                <a:ext cx="82687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1800" kern="0" dirty="0">
                    <a:solidFill>
                      <a:srgbClr val="374154"/>
                    </a:solidFill>
                    <a:latin typeface="+mj-ea"/>
                    <a:ea typeface="+mj-ea"/>
                  </a:rPr>
                  <a:t>计算资源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altLang="zh-CN" sz="1800" b="0" i="0" kern="0" smtClean="0">
                        <a:solidFill>
                          <a:srgbClr val="374154"/>
                        </a:solidFill>
                        <a:latin typeface="Cambria Math" panose="02040503050406030204" pitchFamily="18" charset="0"/>
                        <a:ea typeface="+mj-ea"/>
                      </a:rPr>
                      <m:t>C</m:t>
                    </m:r>
                    <m:r>
                      <a:rPr lang="en-SG" altLang="zh-CN" sz="1800" b="0" i="1" kern="0" smtClean="0">
                        <a:solidFill>
                          <a:srgbClr val="37415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SG" altLang="zh-CN" sz="1800" b="0" i="0" kern="0" smtClean="0">
                        <a:solidFill>
                          <a:srgbClr val="374154"/>
                        </a:solidFill>
                        <a:latin typeface="Cambria Math" panose="02040503050406030204" pitchFamily="18" charset="0"/>
                        <a:ea typeface="+mj-ea"/>
                      </a:rPr>
                      <m:t>6</m:t>
                    </m:r>
                    <m:r>
                      <m:rPr>
                        <m:sty m:val="p"/>
                      </m:rPr>
                      <a:rPr lang="en-SG" altLang="zh-CN" sz="1800" b="0" i="0" kern="0" smtClean="0">
                        <a:solidFill>
                          <a:srgbClr val="374154"/>
                        </a:solidFill>
                        <a:latin typeface="Cambria Math" panose="02040503050406030204" pitchFamily="18" charset="0"/>
                        <a:ea typeface="+mj-ea"/>
                      </a:rPr>
                      <m:t>NBS</m:t>
                    </m:r>
                    <m:r>
                      <a:rPr lang="zh-CN" altLang="en-US" i="1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m:rPr>
                        <m:sty m:val="p"/>
                      </m:rPr>
                      <a:rPr lang="en-SG" altLang="zh-CN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sz="1800" kern="0" dirty="0">
                    <a:solidFill>
                      <a:srgbClr val="374154"/>
                    </a:solidFill>
                    <a:latin typeface="+mj-ea"/>
                    <a:ea typeface="+mj-ea"/>
                  </a:rPr>
                  <a:t>为批次</a:t>
                </a:r>
                <a:r>
                  <a:rPr lang="zh-CN" altLang="en-US" dirty="0">
                    <a:solidFill>
                      <a:srgbClr val="292929"/>
                    </a:solidFill>
                    <a:latin typeface="+mj-ea"/>
                    <a:ea typeface="+mj-ea"/>
                  </a:rPr>
                  <a:t>大小、</a:t>
                </a:r>
                <a14:m>
                  <m:oMath xmlns:m="http://schemas.openxmlformats.org/officeDocument/2006/math">
                    <m:r>
                      <a:rPr lang="en-SG" altLang="zh-CN" b="0" i="1" smtClean="0">
                        <a:solidFill>
                          <a:srgbClr val="292929"/>
                        </a:solidFill>
                        <a:latin typeface="Cambria Math" panose="02040503050406030204" pitchFamily="18" charset="0"/>
                        <a:ea typeface="+mj-ea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rgbClr val="292929"/>
                    </a:solidFill>
                    <a:latin typeface="+mj-ea"/>
                    <a:ea typeface="+mj-ea"/>
                  </a:rPr>
                  <a:t>为训练步骤数</a:t>
                </a:r>
                <a:endParaRPr lang="en-SG" altLang="zh-CN" dirty="0">
                  <a:solidFill>
                    <a:srgbClr val="292929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4F9E39-858F-BCEF-E2C8-F2BC6E3AA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21" y="4288149"/>
                <a:ext cx="8268788" cy="369332"/>
              </a:xfrm>
              <a:prstGeom prst="rect">
                <a:avLst/>
              </a:prstGeom>
              <a:blipFill>
                <a:blip r:embed="rId4"/>
                <a:stretch>
                  <a:fillRect l="-590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3A3C3FF-EAA8-1DC8-EF29-7E77E3C4FD5F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036170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DAA0-A063-F246-EF37-D8DC16882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06D62D2B-F28E-6E01-680C-84D7F9C6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71" y="153051"/>
            <a:ext cx="10963473" cy="589190"/>
          </a:xfrm>
        </p:spPr>
        <p:txBody>
          <a:bodyPr/>
          <a:lstStyle/>
          <a:p>
            <a:r>
              <a:rPr lang="zh-CN" altLang="en-US" dirty="0"/>
              <a:t>模型规模对训练的影响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5FB97-7C3D-4588-02E6-A9D7E6A6DA42}"/>
              </a:ext>
            </a:extLst>
          </p:cNvPr>
          <p:cNvSpPr txBox="1"/>
          <p:nvPr/>
        </p:nvSpPr>
        <p:spPr>
          <a:xfrm>
            <a:off x="209471" y="4957067"/>
            <a:ext cx="117778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大模型比小模型更具有样本效率，能在较少的训练步骤下达到相同的性能水平，并且使用较少的数据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99A1B1-9694-5C87-6F5F-090C64E5B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766" y="817384"/>
            <a:ext cx="9388699" cy="398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58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B76A322-51ED-BA56-E29E-2398C5A8D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D1E08418-0683-5999-A746-B2D31028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哪些因素影响语言模型性能？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3AEF74-D447-E7BA-6B52-5228E297F2D5}"/>
                  </a:ext>
                </a:extLst>
              </p:cNvPr>
              <p:cNvSpPr txBox="1"/>
              <p:nvPr/>
            </p:nvSpPr>
            <p:spPr>
              <a:xfrm>
                <a:off x="338217" y="4324924"/>
                <a:ext cx="10398080" cy="19530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参数数量</a:t>
                </a:r>
                <a14:m>
                  <m:oMath xmlns:m="http://schemas.openxmlformats.org/officeDocument/2006/math">
                    <m:r>
                      <a:rPr lang="en-SG" altLang="zh-CN" sz="2000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与性能的关系： </a:t>
                </a:r>
                <a14:m>
                  <m:oMath xmlns:m="http://schemas.openxmlformats.org/officeDocument/2006/math">
                    <m:r>
                      <a:rPr lang="en-SG" altLang="zh-CN" sz="2000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altLang="zh-CN" sz="2000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SG" altLang="zh-CN" sz="2000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SG" altLang="zh-CN" sz="2000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SG" altLang="zh-CN" sz="2000" i="1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(8.8∗</m:t>
                        </m:r>
                        <m:sSup>
                          <m:sSupPr>
                            <m:ctrlPr>
                              <a:rPr lang="en-SG" altLang="zh-CN" sz="2000" i="1" kern="0">
                                <a:solidFill>
                                  <a:srgbClr val="3741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altLang="zh-CN" sz="2000" kern="0">
                                <a:solidFill>
                                  <a:srgbClr val="374154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SG" altLang="zh-CN" sz="2000" kern="0">
                                <a:solidFill>
                                  <a:srgbClr val="374154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p>
                        </m:sSup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0.076</m:t>
                        </m:r>
                      </m:sup>
                    </m:sSup>
                  </m:oMath>
                </a14:m>
                <a:endParaRPr lang="en-SG" sz="2000" kern="0" dirty="0">
                  <a:solidFill>
                    <a:srgbClr val="374154"/>
                  </a:solidFill>
                  <a:latin typeface="Lexend" pitchFamily="2" charset="0"/>
                  <a:ea typeface="微软雅黑" pitchFamily="34" charset="-122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数据集</a:t>
                </a:r>
                <a14:m>
                  <m:oMath xmlns:m="http://schemas.openxmlformats.org/officeDocument/2006/math">
                    <m:r>
                      <a:rPr lang="en-SG" altLang="zh-CN" sz="2000" b="0" i="1" kern="0" smtClean="0">
                        <a:solidFill>
                          <a:srgbClr val="374154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𝐷</m:t>
                    </m:r>
                  </m:oMath>
                </a14:m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与性能的关系：</a:t>
                </a:r>
                <a14:m>
                  <m:oMath xmlns:m="http://schemas.openxmlformats.org/officeDocument/2006/math">
                    <m:r>
                      <a:rPr lang="en-SG" altLang="zh-CN" sz="2000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altLang="zh-CN" sz="2000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SG" altLang="zh-CN" sz="2000" b="0" i="1" kern="0" smtClea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SG" altLang="zh-CN" sz="2000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SG" altLang="zh-CN" sz="2000" i="1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altLang="zh-CN" sz="2000" b="0" i="0" kern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SG" altLang="zh-CN" sz="2000" b="0" i="0" kern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SG" altLang="zh-CN" sz="2000" i="1" kern="0">
                                <a:solidFill>
                                  <a:srgbClr val="3741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altLang="zh-CN" sz="2000" kern="0">
                                <a:solidFill>
                                  <a:srgbClr val="374154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SG" altLang="zh-CN" sz="2000" kern="0">
                                <a:solidFill>
                                  <a:srgbClr val="374154"/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p>
                        </m:sSup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SG" altLang="zh-CN" sz="2000" b="0" i="1" kern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0.0</m:t>
                        </m:r>
                        <m:r>
                          <a:rPr lang="en-SG" altLang="zh-CN" sz="2000" b="0" i="1" kern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95</m:t>
                        </m:r>
                      </m:sup>
                    </m:sSup>
                  </m:oMath>
                </a14:m>
                <a:endParaRPr lang="en-SG" sz="2000" kern="0" dirty="0">
                  <a:solidFill>
                    <a:srgbClr val="374154"/>
                  </a:solidFill>
                  <a:latin typeface="Lexend" pitchFamily="2" charset="0"/>
                  <a:ea typeface="微软雅黑" pitchFamily="34" charset="-122"/>
                </a:endParaRP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计算资源</a:t>
                </a:r>
                <a14:m>
                  <m:oMath xmlns:m="http://schemas.openxmlformats.org/officeDocument/2006/math">
                    <m:r>
                      <a:rPr lang="en-US" altLang="zh-CN" sz="2000" i="1" kern="0" dirty="0">
                        <a:solidFill>
                          <a:srgbClr val="374154"/>
                        </a:solidFill>
                        <a:latin typeface="Cambria Math" panose="02040503050406030204" pitchFamily="18" charset="0"/>
                        <a:ea typeface="微软雅黑" pitchFamily="34" charset="-122"/>
                      </a:rPr>
                      <m:t>𝐶</m:t>
                    </m:r>
                  </m:oMath>
                </a14:m>
                <a:r>
                  <a:rPr lang="zh-CN" altLang="en-US" sz="2000" kern="0" dirty="0">
                    <a:solidFill>
                      <a:srgbClr val="374154"/>
                    </a:solidFill>
                    <a:latin typeface="Lexend" pitchFamily="2" charset="0"/>
                    <a:ea typeface="微软雅黑" pitchFamily="34" charset="-122"/>
                  </a:rPr>
                  <a:t>与性能的关系：</a:t>
                </a:r>
                <a:r>
                  <a:rPr lang="en-SG" altLang="zh-CN" sz="2000" kern="0" dirty="0">
                    <a:solidFill>
                      <a:srgbClr val="374154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SG" altLang="zh-CN" sz="2000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SG" altLang="zh-CN" sz="2000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 (</m:t>
                    </m:r>
                    <m:r>
                      <a:rPr lang="en-SG" altLang="zh-CN" sz="2000" b="0" i="1" kern="0" smtClea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SG" altLang="zh-CN" sz="2000" kern="0">
                        <a:solidFill>
                          <a:srgbClr val="374154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SG" altLang="zh-CN" sz="2000" i="1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SG" altLang="zh-CN" sz="2000" b="0" i="0" kern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SG" altLang="zh-CN" sz="2000" b="0" i="0" kern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SG" altLang="zh-CN" sz="2000" i="1" kern="0">
                                <a:solidFill>
                                  <a:srgbClr val="37415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altLang="zh-CN" sz="2000" kern="0">
                                <a:solidFill>
                                  <a:srgbClr val="374154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SG" altLang="zh-CN" sz="2000" b="0" i="0" kern="0" smtClean="0">
                                <a:solidFill>
                                  <a:srgbClr val="374154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SG" altLang="zh-CN" sz="2000" b="0" i="1" kern="0" smtClea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SG" altLang="zh-CN" sz="2000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0.0</m:t>
                        </m:r>
                        <m:r>
                          <a:rPr lang="en-SG" altLang="zh-CN" sz="2000" i="1" kern="0">
                            <a:solidFill>
                              <a:srgbClr val="374154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SG" altLang="zh-CN" sz="2000" kern="0" dirty="0">
                  <a:solidFill>
                    <a:srgbClr val="374154"/>
                  </a:solidFill>
                  <a:latin typeface="Lexend" pitchFamily="2" charset="0"/>
                  <a:ea typeface="微软雅黑" pitchFamily="34" charset="-122"/>
                </a:endParaRPr>
              </a:p>
              <a:p>
                <a:pPr algn="ctr">
                  <a:spcAft>
                    <a:spcPts val="600"/>
                  </a:spcAft>
                </a:pPr>
                <a:endParaRPr lang="en-SG" sz="2000" kern="0" dirty="0">
                  <a:solidFill>
                    <a:srgbClr val="374154"/>
                  </a:solidFill>
                  <a:latin typeface="Lexend" pitchFamily="2" charset="0"/>
                  <a:ea typeface="微软雅黑" pitchFamily="34" charset="-122"/>
                </a:endParaRPr>
              </a:p>
              <a:p>
                <a:pPr algn="ctr"/>
                <a:endParaRPr lang="en-SG" sz="2000" kern="0" dirty="0">
                  <a:solidFill>
                    <a:srgbClr val="374154"/>
                  </a:solidFill>
                  <a:latin typeface="Lexend" pitchFamily="2" charset="0"/>
                  <a:ea typeface="微软雅黑" pitchFamily="34" charset="-122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3AEF74-D447-E7BA-6B52-5228E297F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17" y="4324924"/>
                <a:ext cx="10398080" cy="1953035"/>
              </a:xfrm>
              <a:prstGeom prst="rect">
                <a:avLst/>
              </a:prstGeom>
              <a:blipFill>
                <a:blip r:embed="rId3"/>
                <a:stretch>
                  <a:fillRect l="-528" t="-124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1FE9412-7037-180E-2EEC-590C977901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770771"/>
            <a:ext cx="11586754" cy="3257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6400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64D43-2B21-036C-5037-02C05F104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D2309B75-DBAD-3743-5236-BD973F39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81" y="212121"/>
            <a:ext cx="10963473" cy="589190"/>
          </a:xfrm>
        </p:spPr>
        <p:txBody>
          <a:bodyPr/>
          <a:lstStyle/>
          <a:p>
            <a:r>
              <a:rPr lang="en-US" altLang="zh-CN" dirty="0"/>
              <a:t>Batch size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EB388-B70A-3596-1051-A32C2D9A96E2}"/>
              </a:ext>
            </a:extLst>
          </p:cNvPr>
          <p:cNvSpPr txBox="1"/>
          <p:nvPr/>
        </p:nvSpPr>
        <p:spPr>
          <a:xfrm>
            <a:off x="338217" y="4026750"/>
            <a:ext cx="103980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在临界点之前，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Batch size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越大，模型收敛速度越快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这个临界点被称为最优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Batch size</a:t>
            </a:r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ea typeface="微软雅黑" pitchFamily="34" charset="-122"/>
              </a:rPr>
              <a:t>为了尽可能有效地利用训练时间和计算资源，最好使用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最优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Batch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4FA10-99FF-962A-BC5A-8CF0A24C01F0}"/>
              </a:ext>
            </a:extLst>
          </p:cNvPr>
          <p:cNvSpPr txBox="1"/>
          <p:nvPr/>
        </p:nvSpPr>
        <p:spPr>
          <a:xfrm>
            <a:off x="1087097" y="6475917"/>
            <a:ext cx="3465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</a:t>
            </a:r>
            <a:r>
              <a:rPr lang="en-US" altLang="zh-CN" sz="1400" dirty="0"/>
              <a:t>McCandlish +2018, </a:t>
            </a:r>
            <a:r>
              <a:rPr lang="en-SG" altLang="zh-CN" sz="1400" dirty="0"/>
              <a:t>Kaplan+ 2020]</a:t>
            </a:r>
            <a:endParaRPr lang="en-SG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4C37DA-6FEF-B6BB-AC42-7FE79C613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371" y="1096155"/>
            <a:ext cx="8491531" cy="2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77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F52D826-C5E8-645E-4CA5-19BCCE248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D52183FD-E6A4-75C3-1000-2E368FC7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40" y="205510"/>
            <a:ext cx="10963275" cy="588962"/>
          </a:xfrm>
        </p:spPr>
        <p:txBody>
          <a:bodyPr/>
          <a:lstStyle/>
          <a:p>
            <a:r>
              <a:rPr lang="zh-CN" altLang="en-US" dirty="0"/>
              <a:t>学习率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3367D-0BF6-C113-C577-0A61E3222C8B}"/>
              </a:ext>
            </a:extLst>
          </p:cNvPr>
          <p:cNvSpPr txBox="1"/>
          <p:nvPr/>
        </p:nvSpPr>
        <p:spPr>
          <a:xfrm>
            <a:off x="274320" y="4680070"/>
            <a:ext cx="10227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只要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学习率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不是太小且衰减不要太快，性能对学习率的依赖性并不强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大型模型需要较小的学习率以防止发散，而小型模型可以容忍较大的学习率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6DA6F-21E2-468E-E3D9-89722DC957C0}"/>
              </a:ext>
            </a:extLst>
          </p:cNvPr>
          <p:cNvSpPr txBox="1"/>
          <p:nvPr/>
        </p:nvSpPr>
        <p:spPr>
          <a:xfrm>
            <a:off x="1239077" y="6405287"/>
            <a:ext cx="2498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[Kaplan+ 2020,</a:t>
            </a:r>
            <a:r>
              <a:rPr lang="zh-CN" altLang="en-US" sz="1400" dirty="0"/>
              <a:t> </a:t>
            </a:r>
            <a:r>
              <a:rPr lang="en-SG" altLang="zh-CN" sz="1400" dirty="0"/>
              <a:t>Yang+ 2021]</a:t>
            </a:r>
            <a:endParaRPr lang="en-SG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AAB1E-EFAE-AE47-5B6B-6EF31A472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2" y="1354574"/>
            <a:ext cx="8597398" cy="24918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911592-B8D6-A145-B134-8234ABEAE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310" y="1057299"/>
            <a:ext cx="3330229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794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74632-A17D-CC14-9CFE-E95830098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6BC0DB6-2DC2-8FD0-3E17-D3867A31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最优</a:t>
            </a:r>
            <a:r>
              <a:rPr lang="en-US" altLang="zh-CN" dirty="0"/>
              <a:t>Batch size</a:t>
            </a:r>
            <a:r>
              <a:rPr lang="zh-CN" altLang="en-US" dirty="0"/>
              <a:t>与学习率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39A6C-4CA4-DFFE-8231-4D2265924AF4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[Li + 2025]</a:t>
            </a:r>
            <a:endParaRPr lang="en-SG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479207-4209-AA0F-0A63-BFDF62149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34" y="703079"/>
            <a:ext cx="9663426" cy="3071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5D0682-C1CE-BEA5-DA7C-91C06AA7F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703" y="3822484"/>
            <a:ext cx="4006706" cy="303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51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62910</TotalTime>
  <Words>3855</Words>
  <Application>Microsoft Office PowerPoint</Application>
  <PresentationFormat>Custom</PresentationFormat>
  <Paragraphs>216</Paragraphs>
  <Slides>16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33" baseType="lpstr">
      <vt:lpstr>ACGN-MiaoGB-Flash</vt:lpstr>
      <vt:lpstr>Futura-Medium</vt:lpstr>
      <vt:lpstr>Lexend</vt:lpstr>
      <vt:lpstr>微软雅黑</vt:lpstr>
      <vt:lpstr>微软雅黑</vt:lpstr>
      <vt:lpstr>PingFang SC</vt:lpstr>
      <vt:lpstr>Arial</vt:lpstr>
      <vt:lpstr>Calibri</vt:lpstr>
      <vt:lpstr>Cambria Math</vt:lpstr>
      <vt:lpstr>Gill Sans MT</vt:lpstr>
      <vt:lpstr>Noto Serif</vt:lpstr>
      <vt:lpstr>Wingdings</vt:lpstr>
      <vt:lpstr>封面页_图片版 </vt:lpstr>
      <vt:lpstr>1_内容Copytext </vt:lpstr>
      <vt:lpstr>code01</vt:lpstr>
      <vt:lpstr>1_code01</vt:lpstr>
      <vt:lpstr>结束页</vt:lpstr>
      <vt:lpstr>PowerPoint Presentation</vt:lpstr>
      <vt:lpstr>Scaling Law在研究什么问题</vt:lpstr>
      <vt:lpstr>哪些因素影响语言模型性能？</vt:lpstr>
      <vt:lpstr>模型规模、数据规模、计算资源</vt:lpstr>
      <vt:lpstr>模型规模对训练的影响</vt:lpstr>
      <vt:lpstr>哪些因素影响语言模型性能？</vt:lpstr>
      <vt:lpstr>Batch size</vt:lpstr>
      <vt:lpstr>学习率</vt:lpstr>
      <vt:lpstr>最优Batch size与学习率</vt:lpstr>
      <vt:lpstr>模型结构 1</vt:lpstr>
      <vt:lpstr>模型结构 2</vt:lpstr>
      <vt:lpstr>上下文长度</vt:lpstr>
      <vt:lpstr>数据分布偏移</vt:lpstr>
      <vt:lpstr>优化器</vt:lpstr>
      <vt:lpstr>PowerPoint Presentation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Yubo Hou</cp:lastModifiedBy>
  <cp:revision>10556</cp:revision>
  <cp:lastPrinted>2023-09-08T09:14:01Z</cp:lastPrinted>
  <dcterms:created xsi:type="dcterms:W3CDTF">2020-08-28T08:44:19Z</dcterms:created>
  <dcterms:modified xsi:type="dcterms:W3CDTF">2025-07-01T10:08:13Z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