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38"/>
  </p:notesMasterIdLst>
  <p:handoutMasterIdLst>
    <p:handoutMasterId r:id="rId39"/>
  </p:handoutMasterIdLst>
  <p:sldIdLst>
    <p:sldId id="603" r:id="rId6"/>
    <p:sldId id="2470" r:id="rId7"/>
    <p:sldId id="2469" r:id="rId8"/>
    <p:sldId id="2473" r:id="rId9"/>
    <p:sldId id="2417" r:id="rId10"/>
    <p:sldId id="2491" r:id="rId11"/>
    <p:sldId id="2492" r:id="rId12"/>
    <p:sldId id="2497" r:id="rId13"/>
    <p:sldId id="2498" r:id="rId14"/>
    <p:sldId id="2499" r:id="rId15"/>
    <p:sldId id="2493" r:id="rId16"/>
    <p:sldId id="2494" r:id="rId17"/>
    <p:sldId id="2471" r:id="rId18"/>
    <p:sldId id="2472" r:id="rId19"/>
    <p:sldId id="2500" r:id="rId20"/>
    <p:sldId id="2479" r:id="rId21"/>
    <p:sldId id="2481" r:id="rId22"/>
    <p:sldId id="2482" r:id="rId23"/>
    <p:sldId id="2486" r:id="rId24"/>
    <p:sldId id="2501" r:id="rId25"/>
    <p:sldId id="2483" r:id="rId26"/>
    <p:sldId id="2484" r:id="rId27"/>
    <p:sldId id="2485" r:id="rId28"/>
    <p:sldId id="2495" r:id="rId29"/>
    <p:sldId id="2496" r:id="rId30"/>
    <p:sldId id="2431" r:id="rId31"/>
    <p:sldId id="2502" r:id="rId32"/>
    <p:sldId id="2452" r:id="rId33"/>
    <p:sldId id="2504" r:id="rId34"/>
    <p:sldId id="2505" r:id="rId35"/>
    <p:sldId id="2419" r:id="rId36"/>
    <p:sldId id="2428" r:id="rId37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1D1A"/>
    <a:srgbClr val="66BA36"/>
    <a:srgbClr val="595757"/>
    <a:srgbClr val="221815"/>
    <a:srgbClr val="91A2BF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8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16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725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7247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664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669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965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5" y="679570"/>
            <a:ext cx="10963473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635" y="1412776"/>
            <a:ext cx="10963473" cy="460851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502981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Lexend" pitchFamily="2" charset="0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Lexend" pitchFamily="2" charset="0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Lexend" pitchFamily="2" charset="0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  <p:sldLayoutId id="2147483982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epseek-ai/DeepE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nzomi12/AIInfra/" TargetMode="External"/><Relationship Id="rId2" Type="http://schemas.openxmlformats.org/officeDocument/2006/relationships/hyperlink" Target="https://github.com/deepseek-ai/DeepE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.quark.cn/s/374bc7960241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nzomi12/AIInfra/tree/main/06AlgoData" TargetMode="External"/><Relationship Id="rId2" Type="http://schemas.openxmlformats.org/officeDocument/2006/relationships/hyperlink" Target="https://github.com/deepseek-ai/FlashML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.quark.cn/s/374bc7960241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8858BE-DB75-9276-AE60-B70AA2DDC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961"/>
            <a:ext cx="12227896" cy="68789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5728816"/>
            <a:ext cx="2144987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chemeClr val="tx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510" y="588814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328773" y="3018090"/>
            <a:ext cx="11073500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Day2:</a:t>
            </a:r>
            <a:r>
              <a:rPr lang="zh-CN" altLang="en-US" sz="88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 </a:t>
            </a:r>
            <a:r>
              <a:rPr lang="en-US" altLang="zh-CN" sz="88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DeepEP</a:t>
            </a:r>
          </a:p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深度解读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1C4FADCF-34C1-B09D-01A7-B6467846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NCCL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NVSCHMEM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564858D-FA99-952B-04E0-FE54D4FB247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16743" y="1287285"/>
          <a:ext cx="10963276" cy="490803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67941">
                  <a:extLst>
                    <a:ext uri="{9D8B030D-6E8A-4147-A177-3AD203B41FA5}">
                      <a16:colId xmlns:a16="http://schemas.microsoft.com/office/drawing/2014/main" val="1043142587"/>
                    </a:ext>
                  </a:extLst>
                </a:gridCol>
                <a:gridCol w="4591506">
                  <a:extLst>
                    <a:ext uri="{9D8B030D-6E8A-4147-A177-3AD203B41FA5}">
                      <a16:colId xmlns:a16="http://schemas.microsoft.com/office/drawing/2014/main" val="3847429310"/>
                    </a:ext>
                  </a:extLst>
                </a:gridCol>
                <a:gridCol w="4303829">
                  <a:extLst>
                    <a:ext uri="{9D8B030D-6E8A-4147-A177-3AD203B41FA5}">
                      <a16:colId xmlns:a16="http://schemas.microsoft.com/office/drawing/2014/main" val="1875807778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特性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b="1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NCCL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b="1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NVSHMEM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956693"/>
                  </a:ext>
                </a:extLst>
              </a:tr>
              <a:tr h="14787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通信粒度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基于集体操作（如</a:t>
                      </a:r>
                      <a:r>
                        <a:rPr lang="en" sz="1800" b="0" dirty="0" err="1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AllReduce、AllGather</a:t>
                      </a:r>
                      <a:r>
                        <a:rPr lang="en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），</a:t>
                      </a: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需要所有进程参与同一操作。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支持单边通信（</a:t>
                      </a:r>
                      <a:r>
                        <a:rPr lang="en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Put/Get/Atomics），</a:t>
                      </a: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允许单个</a:t>
                      </a:r>
                      <a:r>
                        <a:rPr lang="en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GPU</a:t>
                      </a: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直接读写远程内存。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062614"/>
                  </a:ext>
                </a:extLst>
              </a:tr>
              <a:tr h="14787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同步机制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隐式同步，操作完成后自动保证数据一致性。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需显式同步（如</a:t>
                      </a:r>
                      <a:r>
                        <a:rPr lang="en" sz="1800" b="0" dirty="0" err="1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nvshmem_fence</a:t>
                      </a: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或</a:t>
                      </a:r>
                      <a:r>
                        <a:rPr lang="en" sz="1800" b="0" dirty="0" err="1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nvshmem_quiet</a:t>
                      </a:r>
                      <a:r>
                        <a:rPr lang="en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）</a:t>
                      </a: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确保内存可见性。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93558"/>
                  </a:ext>
                </a:extLst>
              </a:tr>
              <a:tr h="14787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编程范式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通过显式调用通信函数（如</a:t>
                      </a:r>
                      <a:r>
                        <a:rPr lang="en" sz="1800" b="0" dirty="0" err="1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ncclAllReduce</a:t>
                      </a:r>
                      <a:r>
                        <a:rPr lang="en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）。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类似共享内存的地址直接访问（如</a:t>
                      </a:r>
                      <a:r>
                        <a:rPr lang="en" sz="1800" b="0" dirty="0" err="1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nvshmem_put</a:t>
                      </a:r>
                      <a:r>
                        <a:rPr lang="en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）。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246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049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DeepEP</a:t>
            </a:r>
          </a:p>
          <a:p>
            <a:pPr algn="ctr"/>
            <a:r>
              <a:rPr lang="zh-CN" altLang="en-US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项目基本介绍</a:t>
            </a:r>
            <a:endParaRPr lang="en-US" altLang="zh-CN" sz="96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3900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0D959F5-1F44-8CE9-5ED3-E0C89E21C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NVSCHMEM</a:t>
            </a:r>
            <a:endParaRPr lang="zh-CN" altLang="en-US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8FB4A57C-0012-2E72-C727-DB6A4DDB93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5188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56C356B-EEB6-8D4A-1D8D-70F7FB02EC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" altLang="zh-CN" dirty="0">
                <a:hlinkClick r:id="rId2"/>
              </a:rPr>
              <a:t>https://github.com/deepseek-ai/DeepEP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756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DeepEP</a:t>
            </a:r>
            <a:r>
              <a:rPr lang="zh-CN" altLang="en-US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：</a:t>
            </a:r>
            <a:endParaRPr lang="en-US" altLang="zh-CN" sz="96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  <a:p>
            <a:pPr algn="ctr"/>
            <a:r>
              <a:rPr lang="zh-CN" altLang="en-US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代码注释与解读</a:t>
            </a:r>
            <a:endParaRPr lang="en-US" altLang="zh-CN" sz="96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78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AB118-7680-3128-7844-10D82245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 err="1"/>
              <a:t>internode_ll.c</a:t>
            </a:r>
            <a:r>
              <a:rPr lang="zh-CN" altLang="en-US" dirty="0"/>
              <a:t> 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EC29B-A478-4442-5941-1E788A8D8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低延迟通信：</a:t>
            </a:r>
            <a:endParaRPr lang="en-US" altLang="zh-CN" b="1" dirty="0"/>
          </a:p>
          <a:p>
            <a:pPr lvl="1"/>
            <a:r>
              <a:rPr lang="zh-CN" altLang="en-US" dirty="0"/>
              <a:t>基于 </a:t>
            </a:r>
            <a:r>
              <a:rPr lang="en" altLang="zh-CN" dirty="0"/>
              <a:t>IBGDA</a:t>
            </a:r>
            <a:r>
              <a:rPr lang="zh-CN" altLang="en-US" dirty="0"/>
              <a:t> 提供低延迟的跨节点通信功能，适用于对通信延迟要求极高的场景。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异步通信：</a:t>
            </a:r>
            <a:endParaRPr lang="en-US" altLang="zh-CN" b="1" dirty="0"/>
          </a:p>
          <a:p>
            <a:pPr lvl="1"/>
            <a:r>
              <a:rPr lang="zh-CN" altLang="en-US" dirty="0"/>
              <a:t>通信过程异步，发送方和接收方可以快速建立连接并直发数据。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数据分发与合并：</a:t>
            </a:r>
            <a:endParaRPr lang="en-US" altLang="zh-CN" b="1" dirty="0"/>
          </a:p>
          <a:p>
            <a:pPr lvl="1"/>
            <a:r>
              <a:rPr lang="zh-CN" altLang="en-US" dirty="0"/>
              <a:t>融合 </a:t>
            </a:r>
            <a:r>
              <a:rPr lang="en" altLang="zh-CN" dirty="0"/>
              <a:t>forward pass</a:t>
            </a:r>
            <a:r>
              <a:rPr lang="zh-CN" altLang="en-US" dirty="0"/>
              <a:t> 和 </a:t>
            </a:r>
            <a:r>
              <a:rPr lang="en" altLang="zh-CN" dirty="0"/>
              <a:t>backward pass</a:t>
            </a:r>
            <a:r>
              <a:rPr lang="zh-CN" altLang="en-US" dirty="0"/>
              <a:t> 通信，通过分片和融合操作减少通信开销。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数据打包与解包：</a:t>
            </a:r>
            <a:endParaRPr lang="en-US" altLang="zh-CN" b="1" dirty="0"/>
          </a:p>
          <a:p>
            <a:pPr marL="694190" lvl="1" indent="-457200"/>
            <a:r>
              <a:rPr lang="zh-CN" altLang="en-US" dirty="0"/>
              <a:t>通过 </a:t>
            </a:r>
            <a:r>
              <a:rPr lang="en" altLang="zh-CN" dirty="0"/>
              <a:t>pack2</a:t>
            </a:r>
            <a:r>
              <a:rPr lang="en-US" altLang="zh-CN" dirty="0"/>
              <a:t>()</a:t>
            </a:r>
            <a:r>
              <a:rPr lang="en" altLang="zh-CN" dirty="0"/>
              <a:t> </a:t>
            </a:r>
            <a:r>
              <a:rPr lang="zh-CN" altLang="en-US" dirty="0"/>
              <a:t>和 </a:t>
            </a:r>
            <a:r>
              <a:rPr lang="en" altLang="zh-CN" dirty="0"/>
              <a:t>unpack2</a:t>
            </a:r>
            <a:r>
              <a:rPr lang="en-US" altLang="zh-CN" dirty="0"/>
              <a:t>()</a:t>
            </a:r>
            <a:r>
              <a:rPr lang="en" altLang="zh-CN" dirty="0"/>
              <a:t> </a:t>
            </a:r>
            <a:r>
              <a:rPr lang="zh-CN" altLang="en-US" dirty="0"/>
              <a:t>将数据打包成特定 </a:t>
            </a:r>
            <a:r>
              <a:rPr lang="en-US" altLang="zh-CN" dirty="0"/>
              <a:t>FP8</a:t>
            </a:r>
            <a:r>
              <a:rPr lang="zh-CN" altLang="en-US" dirty="0"/>
              <a:t> 格式，高效传输处理。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内存栅栏：</a:t>
            </a:r>
            <a:endParaRPr lang="en-US" altLang="zh-CN" b="1" dirty="0"/>
          </a:p>
          <a:p>
            <a:pPr marL="694190" lvl="1" indent="-457200"/>
            <a:r>
              <a:rPr lang="zh-CN" altLang="en-US" dirty="0"/>
              <a:t>使用 </a:t>
            </a:r>
            <a:r>
              <a:rPr lang="en" altLang="zh-CN" dirty="0"/>
              <a:t>nvshmem</a:t>
            </a:r>
            <a:r>
              <a:rPr lang="zh-CN" altLang="en-US" dirty="0"/>
              <a:t> 内存栅栏操作，确保线程间内存可见性和顺序。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842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12D0ADC-1496-E006-F52E-71C48BB7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err="1"/>
              <a:t>internode_ll.c</a:t>
            </a:r>
            <a:r>
              <a:rPr lang="zh-CN" altLang="en-US" dirty="0"/>
              <a:t> 代码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0A20A42-CB7E-1FC1-92DD-BFF56DC947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641244-2FD0-A398-F7A6-5DDF3B196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110" y="1399764"/>
            <a:ext cx="7094542" cy="480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21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AB118-7680-3128-7844-10D82245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 err="1"/>
              <a:t>internode_ll.c</a:t>
            </a:r>
            <a:r>
              <a:rPr lang="zh-CN" altLang="en-US" dirty="0"/>
              <a:t> 数据分发 </a:t>
            </a:r>
            <a:r>
              <a:rPr lang="en" altLang="zh-CN" dirty="0"/>
              <a:t>dispatch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EC29B-A478-4442-5941-1E788A8D8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分片处理：</a:t>
            </a:r>
            <a:endParaRPr lang="en-US" altLang="zh-CN" b="1" dirty="0"/>
          </a:p>
          <a:p>
            <a:pPr lvl="1"/>
            <a:r>
              <a:rPr lang="zh-CN" altLang="en-US" dirty="0"/>
              <a:t>将数据分片后通过 </a:t>
            </a:r>
            <a:r>
              <a:rPr lang="en" altLang="zh-CN" dirty="0"/>
              <a:t>IBGDA </a:t>
            </a:r>
            <a:r>
              <a:rPr lang="zh-CN" altLang="en-US" dirty="0"/>
              <a:t>接口异步发送到目标节点。</a:t>
            </a:r>
            <a:r>
              <a:rPr lang="en-US" altLang="zh-CN" dirty="0"/>
              <a:t>e.g.</a:t>
            </a:r>
            <a:r>
              <a:rPr lang="zh-CN" altLang="en-US" dirty="0"/>
              <a:t> 使用 </a:t>
            </a:r>
            <a:r>
              <a:rPr lang="en" altLang="zh-CN" dirty="0" err="1"/>
              <a:t>nvshmemi_ibgda_put_nbi_warp</a:t>
            </a:r>
            <a:r>
              <a:rPr lang="en" altLang="zh-CN" dirty="0"/>
              <a:t> </a:t>
            </a:r>
            <a:r>
              <a:rPr lang="zh-CN" altLang="en-US" dirty="0"/>
              <a:t>函数将数据分片发送到远程节点。</a:t>
            </a:r>
          </a:p>
          <a:p>
            <a:r>
              <a:rPr lang="zh-CN" altLang="en-US" b="1" dirty="0"/>
              <a:t>专家计数：</a:t>
            </a:r>
            <a:endParaRPr lang="en-US" altLang="zh-CN" b="1" dirty="0"/>
          </a:p>
          <a:p>
            <a:pPr lvl="1"/>
            <a:r>
              <a:rPr lang="zh-CN" altLang="en-US" dirty="0"/>
              <a:t>通过同步和异步操作，计算每个 </a:t>
            </a:r>
            <a:r>
              <a:rPr lang="en" altLang="zh-CN" dirty="0"/>
              <a:t>expert</a:t>
            </a:r>
            <a:r>
              <a:rPr lang="zh-CN" altLang="en-US" dirty="0"/>
              <a:t> 接收的 </a:t>
            </a:r>
            <a:r>
              <a:rPr lang="en-US" altLang="zh-CN" dirty="0"/>
              <a:t>Token</a:t>
            </a:r>
            <a:r>
              <a:rPr lang="zh-CN" altLang="en-US" dirty="0"/>
              <a:t> 数量，并确保数据按需分发和选择。</a:t>
            </a:r>
          </a:p>
          <a:p>
            <a:r>
              <a:rPr lang="zh-CN" altLang="en-US" b="1" dirty="0"/>
              <a:t>缓冲区管理：</a:t>
            </a:r>
            <a:endParaRPr lang="en-US" altLang="zh-CN" b="1" dirty="0"/>
          </a:p>
          <a:p>
            <a:pPr lvl="1"/>
            <a:r>
              <a:rPr lang="zh-CN" altLang="en-US" dirty="0"/>
              <a:t>使用共享内存（</a:t>
            </a:r>
            <a:r>
              <a:rPr lang="en-US" altLang="zh-CN" dirty="0"/>
              <a:t>__</a:t>
            </a:r>
            <a:r>
              <a:rPr lang="en" altLang="zh-CN" dirty="0"/>
              <a:t>shared__</a:t>
            </a:r>
            <a:r>
              <a:rPr lang="zh-CN" altLang="en" dirty="0"/>
              <a:t>）</a:t>
            </a:r>
            <a:r>
              <a:rPr lang="zh-CN" altLang="en-US" dirty="0"/>
              <a:t>来存储专家接收的 </a:t>
            </a:r>
            <a:r>
              <a:rPr lang="en-US" altLang="zh-CN" dirty="0"/>
              <a:t>Token</a:t>
            </a:r>
            <a:r>
              <a:rPr lang="zh-CN" altLang="en-US" dirty="0"/>
              <a:t> 数量，并使用 </a:t>
            </a:r>
            <a:r>
              <a:rPr lang="en" altLang="zh-CN" dirty="0" err="1"/>
              <a:t>atomicAdd</a:t>
            </a:r>
            <a:r>
              <a:rPr lang="en" altLang="zh-CN" dirty="0"/>
              <a:t> </a:t>
            </a:r>
            <a:r>
              <a:rPr lang="zh-CN" altLang="en-US" dirty="0"/>
              <a:t>和 </a:t>
            </a:r>
            <a:r>
              <a:rPr lang="en" altLang="zh-CN" dirty="0" err="1"/>
              <a:t>atomic_add_release_global</a:t>
            </a:r>
            <a:r>
              <a:rPr lang="en" altLang="zh-CN" dirty="0"/>
              <a:t> </a:t>
            </a:r>
            <a:r>
              <a:rPr lang="zh-CN" altLang="en-US" dirty="0"/>
              <a:t>等操作同步和更新计数。</a:t>
            </a:r>
          </a:p>
        </p:txBody>
      </p:sp>
    </p:spTree>
    <p:extLst>
      <p:ext uri="{BB962C8B-B14F-4D97-AF65-F5344CB8AC3E}">
        <p14:creationId xmlns:p14="http://schemas.microsoft.com/office/powerpoint/2010/main" val="2706986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AB118-7680-3128-7844-10D82245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 err="1"/>
              <a:t>internode_ll.c</a:t>
            </a:r>
            <a:r>
              <a:rPr lang="zh-CN" altLang="en-US" dirty="0"/>
              <a:t> 数据合并 </a:t>
            </a:r>
            <a:r>
              <a:rPr lang="en" altLang="zh-CN" dirty="0"/>
              <a:t>combine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EC29B-A478-4442-5941-1E788A8D8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数据接收：</a:t>
            </a:r>
            <a:endParaRPr lang="en-US" altLang="zh-CN" b="1" dirty="0"/>
          </a:p>
          <a:p>
            <a:pPr lvl="1"/>
            <a:r>
              <a:rPr lang="zh-CN" altLang="en-US" dirty="0"/>
              <a:t>从远程节点接收数据分片，并将其合并到本地缓冲区。</a:t>
            </a:r>
            <a:r>
              <a:rPr lang="en-US" altLang="zh-CN" dirty="0"/>
              <a:t>e.g.</a:t>
            </a:r>
            <a:r>
              <a:rPr lang="zh-CN" altLang="en-US" dirty="0"/>
              <a:t> 通过 </a:t>
            </a:r>
            <a:r>
              <a:rPr lang="en" altLang="zh-CN" dirty="0" err="1"/>
              <a:t>ld_nc_global</a:t>
            </a:r>
            <a:r>
              <a:rPr lang="en" altLang="zh-CN" dirty="0"/>
              <a:t> </a:t>
            </a:r>
            <a:r>
              <a:rPr lang="zh-CN" altLang="en-US" dirty="0"/>
              <a:t>和 </a:t>
            </a:r>
            <a:r>
              <a:rPr lang="en" altLang="zh-CN" dirty="0" err="1"/>
              <a:t>st_na_global</a:t>
            </a:r>
            <a:r>
              <a:rPr lang="en" altLang="zh-CN" dirty="0"/>
              <a:t> </a:t>
            </a:r>
            <a:r>
              <a:rPr lang="zh-CN" altLang="en-US" dirty="0"/>
              <a:t>函数高效地读取和写入数据。</a:t>
            </a:r>
          </a:p>
          <a:p>
            <a:r>
              <a:rPr lang="zh-CN" altLang="en-US" b="1" dirty="0"/>
              <a:t>同步机制：</a:t>
            </a:r>
            <a:endParaRPr lang="en-US" altLang="zh-CN" b="1" dirty="0"/>
          </a:p>
          <a:p>
            <a:pPr lvl="1"/>
            <a:r>
              <a:rPr lang="zh-CN" altLang="en-US" dirty="0"/>
              <a:t>使用 </a:t>
            </a:r>
            <a:r>
              <a:rPr lang="en" altLang="zh-CN" dirty="0" err="1"/>
              <a:t>nvshmemi_ibgda_poll_recv</a:t>
            </a:r>
            <a:r>
              <a:rPr lang="en" altLang="zh-CN" dirty="0"/>
              <a:t> </a:t>
            </a:r>
            <a:r>
              <a:rPr lang="zh-CN" altLang="en-US" dirty="0"/>
              <a:t>和 </a:t>
            </a:r>
            <a:r>
              <a:rPr lang="en" altLang="zh-CN" dirty="0"/>
              <a:t>cg::</a:t>
            </a:r>
            <a:r>
              <a:rPr lang="en" altLang="zh-CN" dirty="0" err="1"/>
              <a:t>this_grid</a:t>
            </a:r>
            <a:r>
              <a:rPr lang="en" altLang="zh-CN" dirty="0"/>
              <a:t>().sync() </a:t>
            </a:r>
            <a:r>
              <a:rPr lang="zh-CN" altLang="en-US" dirty="0"/>
              <a:t> 同步操作，确保所有节点完成数据传输后再进行合并操作。</a:t>
            </a:r>
          </a:p>
          <a:p>
            <a:r>
              <a:rPr lang="en" altLang="zh-CN" b="1" dirty="0"/>
              <a:t>FP8 </a:t>
            </a:r>
            <a:r>
              <a:rPr lang="zh-CN" altLang="en-US" b="1" dirty="0"/>
              <a:t>和 </a:t>
            </a:r>
            <a:r>
              <a:rPr lang="en" altLang="zh-CN" b="1" dirty="0"/>
              <a:t>BF16 </a:t>
            </a:r>
            <a:r>
              <a:rPr lang="zh-CN" altLang="en-US" b="1" dirty="0"/>
              <a:t>转换：</a:t>
            </a:r>
            <a:endParaRPr lang="en-US" altLang="zh-CN" b="1" dirty="0"/>
          </a:p>
          <a:p>
            <a:pPr lvl="1"/>
            <a:r>
              <a:rPr lang="zh-CN" altLang="en-US" dirty="0"/>
              <a:t>数据合并过程中，将 </a:t>
            </a:r>
            <a:r>
              <a:rPr lang="en" altLang="zh-CN" dirty="0"/>
              <a:t>FP8 </a:t>
            </a:r>
            <a:r>
              <a:rPr lang="zh-CN" altLang="en-US" dirty="0"/>
              <a:t>数据转换为 </a:t>
            </a:r>
            <a:r>
              <a:rPr lang="en" altLang="zh-CN" dirty="0"/>
              <a:t>BF16 </a:t>
            </a:r>
            <a:r>
              <a:rPr lang="zh-CN" altLang="en-US" dirty="0"/>
              <a:t>格式，以便进行高效的计算和存储。</a:t>
            </a:r>
          </a:p>
        </p:txBody>
      </p:sp>
    </p:spTree>
    <p:extLst>
      <p:ext uri="{BB962C8B-B14F-4D97-AF65-F5344CB8AC3E}">
        <p14:creationId xmlns:p14="http://schemas.microsoft.com/office/powerpoint/2010/main" val="2822758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B4E418-8007-65E7-35F6-41143CEB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 err="1"/>
              <a:t>intranode.c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B85D752-E52E-5411-9306-6D0C08FAA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DeepEP </a:t>
            </a:r>
            <a:r>
              <a:rPr lang="zh-CN" altLang="en-US" dirty="0"/>
              <a:t>中实现节点内通信，通过高效的同步机制、缓冲区管理、原子操作和异步通信等技术，实现了数据在节点内不同 </a:t>
            </a:r>
            <a:r>
              <a:rPr lang="en" altLang="zh-CN" dirty="0"/>
              <a:t>GPU </a:t>
            </a:r>
            <a:r>
              <a:rPr lang="zh-CN" altLang="en-US" dirty="0"/>
              <a:t>之间的高效传输和处理。核心实现逻辑：</a:t>
            </a:r>
          </a:p>
          <a:p>
            <a:pPr marL="582006" lvl="1" indent="-342900">
              <a:buFont typeface="+mj-lt"/>
              <a:buAutoNum type="arabicPeriod"/>
            </a:pPr>
            <a:r>
              <a:rPr lang="zh-CN" altLang="en-US" dirty="0"/>
              <a:t>通知调度 </a:t>
            </a:r>
            <a:r>
              <a:rPr lang="en-US" altLang="zh-CN" dirty="0"/>
              <a:t>(</a:t>
            </a:r>
            <a:r>
              <a:rPr lang="en" altLang="zh-CN" dirty="0" err="1"/>
              <a:t>notify_dispatch</a:t>
            </a:r>
            <a:r>
              <a:rPr lang="en" altLang="zh-CN" dirty="0"/>
              <a:t> 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endParaRPr lang="zh-CN" altLang="en-US" dirty="0"/>
          </a:p>
          <a:p>
            <a:pPr marL="582006" lvl="1" indent="-342900">
              <a:buFont typeface="+mj-lt"/>
              <a:buAutoNum type="arabicPeriod"/>
            </a:pPr>
            <a:r>
              <a:rPr lang="zh-CN" altLang="en-US" dirty="0"/>
              <a:t>数据分发 </a:t>
            </a:r>
            <a:r>
              <a:rPr lang="en-US" altLang="zh-CN" dirty="0"/>
              <a:t>(</a:t>
            </a:r>
            <a:r>
              <a:rPr lang="en" altLang="zh-CN" dirty="0"/>
              <a:t>dispatch 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endParaRPr lang="zh-CN" altLang="en-US" dirty="0"/>
          </a:p>
          <a:p>
            <a:pPr marL="582006" lvl="1" indent="-342900">
              <a:buFont typeface="+mj-lt"/>
              <a:buAutoNum type="arabicPeriod"/>
            </a:pPr>
            <a:r>
              <a:rPr lang="zh-CN" altLang="en-US" dirty="0"/>
              <a:t>数据合并 </a:t>
            </a:r>
            <a:r>
              <a:rPr lang="en-US" altLang="zh-CN" dirty="0"/>
              <a:t>(</a:t>
            </a:r>
            <a:r>
              <a:rPr lang="en" altLang="zh-CN" dirty="0"/>
              <a:t>combine 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663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B4E418-8007-65E7-35F6-41143CEB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 err="1"/>
              <a:t>intranode.c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B85D752-E52E-5411-9306-6D0C08FAA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任务同步：</a:t>
            </a:r>
            <a:r>
              <a:rPr lang="zh-CN" altLang="en-US" sz="1800" dirty="0"/>
              <a:t>使用 </a:t>
            </a:r>
            <a:r>
              <a:rPr lang="en" altLang="zh-CN" sz="1800" dirty="0" err="1"/>
              <a:t>barrier_device</a:t>
            </a:r>
            <a:r>
              <a:rPr lang="en" altLang="zh-CN" sz="1800" dirty="0"/>
              <a:t> </a:t>
            </a:r>
            <a:r>
              <a:rPr lang="zh-CN" altLang="en-US" sz="1800" dirty="0"/>
              <a:t>和 </a:t>
            </a:r>
            <a:r>
              <a:rPr lang="en" altLang="zh-CN" sz="1800" dirty="0" err="1"/>
              <a:t>move_fifo_slots</a:t>
            </a:r>
            <a:r>
              <a:rPr lang="en" altLang="zh-CN" sz="1800" dirty="0"/>
              <a:t> </a:t>
            </a:r>
            <a:r>
              <a:rPr lang="zh-CN" altLang="en-US" sz="1800" dirty="0"/>
              <a:t>函数进行同步操作，确保所有线程在进入关键区域之前完成前一个任务。</a:t>
            </a:r>
          </a:p>
          <a:p>
            <a:r>
              <a:rPr lang="zh-CN" altLang="en-US" b="1" dirty="0"/>
              <a:t>缓冲区管理：</a:t>
            </a:r>
            <a:r>
              <a:rPr lang="zh-CN" altLang="en-US" sz="1800" dirty="0"/>
              <a:t>通过 </a:t>
            </a:r>
            <a:r>
              <a:rPr lang="en" altLang="zh-CN" sz="1800" dirty="0" err="1"/>
              <a:t>buffer_ptrs</a:t>
            </a:r>
            <a:r>
              <a:rPr lang="en" altLang="zh-CN" sz="1800" dirty="0"/>
              <a:t> </a:t>
            </a:r>
            <a:r>
              <a:rPr lang="zh-CN" altLang="en-US" sz="1800" dirty="0"/>
              <a:t>和 </a:t>
            </a:r>
            <a:r>
              <a:rPr lang="en" altLang="zh-CN" sz="1800" dirty="0" err="1"/>
              <a:t>task_fifo_ptrs</a:t>
            </a:r>
            <a:r>
              <a:rPr lang="en" altLang="zh-CN" sz="1800" dirty="0"/>
              <a:t> </a:t>
            </a:r>
            <a:r>
              <a:rPr lang="zh-CN" altLang="en-US" sz="1800" dirty="0"/>
              <a:t>管理缓冲区和任务队列，确保数据在传输过程中的正确性和一致性。</a:t>
            </a:r>
          </a:p>
          <a:p>
            <a:r>
              <a:rPr lang="zh-CN" altLang="en-US" b="1" dirty="0"/>
              <a:t>计数计算：</a:t>
            </a:r>
            <a:r>
              <a:rPr lang="zh-CN" altLang="en-US" sz="1800" dirty="0"/>
              <a:t>计算每个节点接收的令牌数量和专家计数，通过 </a:t>
            </a:r>
            <a:r>
              <a:rPr lang="en" altLang="zh-CN" sz="1800" dirty="0" err="1"/>
              <a:t>atomicAdd</a:t>
            </a:r>
            <a:r>
              <a:rPr lang="en" altLang="zh-CN" sz="1800" dirty="0"/>
              <a:t> </a:t>
            </a:r>
            <a:r>
              <a:rPr lang="zh-CN" altLang="en-US" sz="1800" dirty="0"/>
              <a:t>和 </a:t>
            </a:r>
            <a:r>
              <a:rPr lang="en" altLang="zh-CN" sz="1800" dirty="0" err="1"/>
              <a:t>atomic_add_release_global</a:t>
            </a:r>
            <a:r>
              <a:rPr lang="en" altLang="zh-CN" sz="1800" dirty="0"/>
              <a:t> </a:t>
            </a:r>
            <a:r>
              <a:rPr lang="zh-CN" altLang="en-US" sz="1800" dirty="0"/>
              <a:t>等原子操作更新计数。</a:t>
            </a:r>
          </a:p>
          <a:p>
            <a:r>
              <a:rPr lang="zh-CN" altLang="en-US" b="1" dirty="0"/>
              <a:t>异步通信：</a:t>
            </a:r>
            <a:r>
              <a:rPr lang="zh-CN" altLang="en-US" sz="1800" dirty="0"/>
              <a:t>发送方和接收方可以快速建立连接并直接发送数据，无需显式发送消息中的地址信息，提高通信效率。</a:t>
            </a:r>
          </a:p>
          <a:p>
            <a:r>
              <a:rPr lang="zh-CN" altLang="en-US" b="1" dirty="0"/>
              <a:t>数据分发与合并：</a:t>
            </a:r>
            <a:r>
              <a:rPr lang="zh-CN" altLang="en-US" sz="1800" dirty="0"/>
              <a:t>通过 </a:t>
            </a:r>
            <a:r>
              <a:rPr lang="en" altLang="zh-CN" sz="1800" dirty="0"/>
              <a:t>dispatch </a:t>
            </a:r>
            <a:r>
              <a:rPr lang="zh-CN" altLang="en-US" sz="1800" dirty="0"/>
              <a:t>和 </a:t>
            </a:r>
            <a:r>
              <a:rPr lang="en" altLang="zh-CN" sz="1800" dirty="0"/>
              <a:t>combine </a:t>
            </a:r>
            <a:r>
              <a:rPr lang="zh-CN" altLang="en-US" sz="1800" dirty="0"/>
              <a:t>函数，实现数据的分发和合并，支持复杂的通信模式和数据处理。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4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eepSeek开源周Day 2: DeepEP——解锁MoE模型通信瓶颈-品玩">
            <a:extLst>
              <a:ext uri="{FF2B5EF4-FFF2-40B4-BE49-F238E27FC236}">
                <a16:creationId xmlns:a16="http://schemas.microsoft.com/office/drawing/2014/main" id="{3EB7B48D-FAE9-3662-285A-3C92514BB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9" y="439877"/>
            <a:ext cx="8672504" cy="597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693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B681327-5388-9CF2-BDB7-249D78E7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err="1"/>
              <a:t>intranode.c</a:t>
            </a:r>
            <a:r>
              <a:rPr lang="zh-CN" altLang="en-US" dirty="0"/>
              <a:t> 代码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1D5B5-0A38-0C5C-21BD-6D7B8A149F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6B364C-9FD9-8599-17A9-89E1AC203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169" y="1350795"/>
            <a:ext cx="8854424" cy="490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72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B4E418-8007-65E7-35F6-41143CEB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 err="1"/>
              <a:t>intranode.c</a:t>
            </a:r>
            <a:r>
              <a:rPr lang="zh-CN" altLang="en-US" dirty="0"/>
              <a:t> 通知调度 </a:t>
            </a:r>
            <a:r>
              <a:rPr lang="en" altLang="zh-CN" dirty="0" err="1"/>
              <a:t>notify_dispatch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B85D752-E52E-5411-9306-6D0C08FAA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任务同步：</a:t>
            </a:r>
            <a:endParaRPr lang="en-US" altLang="zh-CN" b="1" dirty="0"/>
          </a:p>
          <a:p>
            <a:pPr lvl="1"/>
            <a:r>
              <a:rPr lang="zh-CN" altLang="en-US" dirty="0"/>
              <a:t>使用 </a:t>
            </a:r>
            <a:r>
              <a:rPr lang="en" altLang="zh-CN" dirty="0" err="1"/>
              <a:t>barrier_device</a:t>
            </a:r>
            <a:r>
              <a:rPr lang="en" altLang="zh-CN" dirty="0"/>
              <a:t> </a:t>
            </a:r>
            <a:r>
              <a:rPr lang="zh-CN" altLang="en-US" dirty="0"/>
              <a:t>和 </a:t>
            </a:r>
            <a:r>
              <a:rPr lang="en" altLang="zh-CN" dirty="0" err="1"/>
              <a:t>move_fifo_slots</a:t>
            </a:r>
            <a:r>
              <a:rPr lang="en" altLang="zh-CN" dirty="0"/>
              <a:t> </a:t>
            </a:r>
            <a:r>
              <a:rPr lang="zh-CN" altLang="en-US" dirty="0"/>
              <a:t>函数进行同步操作，确保所有线程在进入关键区域之前完成前一个任务。</a:t>
            </a:r>
          </a:p>
          <a:p>
            <a:r>
              <a:rPr lang="zh-CN" altLang="en-US" b="1" dirty="0"/>
              <a:t>缓冲区管理：</a:t>
            </a:r>
            <a:endParaRPr lang="en-US" altLang="zh-CN" b="1" dirty="0"/>
          </a:p>
          <a:p>
            <a:pPr lvl="1"/>
            <a:r>
              <a:rPr lang="zh-CN" altLang="en-US" dirty="0"/>
              <a:t>通过 </a:t>
            </a:r>
            <a:r>
              <a:rPr lang="en" altLang="zh-CN" dirty="0" err="1"/>
              <a:t>buffer_ptrs</a:t>
            </a:r>
            <a:r>
              <a:rPr lang="en" altLang="zh-CN" dirty="0"/>
              <a:t> </a:t>
            </a:r>
            <a:r>
              <a:rPr lang="zh-CN" altLang="en-US" dirty="0"/>
              <a:t>和 </a:t>
            </a:r>
            <a:r>
              <a:rPr lang="en" altLang="zh-CN" dirty="0" err="1"/>
              <a:t>task_fifo_ptrs</a:t>
            </a:r>
            <a:r>
              <a:rPr lang="en" altLang="zh-CN" dirty="0"/>
              <a:t> </a:t>
            </a:r>
            <a:r>
              <a:rPr lang="zh-CN" altLang="en-US" dirty="0"/>
              <a:t>管理缓冲区和任务队列，确保数据在传输过程中的正确性和一致性。</a:t>
            </a:r>
          </a:p>
          <a:p>
            <a:r>
              <a:rPr lang="zh-CN" altLang="en-US" b="1" dirty="0"/>
              <a:t>计数计算：</a:t>
            </a:r>
            <a:endParaRPr lang="en-US" altLang="zh-CN" b="1" dirty="0"/>
          </a:p>
          <a:p>
            <a:pPr lvl="1"/>
            <a:r>
              <a:rPr lang="zh-CN" altLang="en-US" dirty="0"/>
              <a:t>计算每个节点接收的令牌数量和专家计数，通过 </a:t>
            </a:r>
            <a:r>
              <a:rPr lang="en" altLang="zh-CN" dirty="0" err="1"/>
              <a:t>atomicAdd</a:t>
            </a:r>
            <a:r>
              <a:rPr lang="en" altLang="zh-CN" dirty="0"/>
              <a:t> </a:t>
            </a:r>
            <a:r>
              <a:rPr lang="zh-CN" altLang="en-US" dirty="0"/>
              <a:t>和 </a:t>
            </a:r>
            <a:r>
              <a:rPr lang="en" altLang="zh-CN" dirty="0" err="1"/>
              <a:t>atomic_add_release_global</a:t>
            </a:r>
            <a:r>
              <a:rPr lang="en" altLang="zh-CN" dirty="0"/>
              <a:t> </a:t>
            </a:r>
            <a:r>
              <a:rPr lang="zh-CN" altLang="en-US" dirty="0"/>
              <a:t>等原子操作更新计数。</a:t>
            </a:r>
          </a:p>
        </p:txBody>
      </p:sp>
    </p:spTree>
    <p:extLst>
      <p:ext uri="{BB962C8B-B14F-4D97-AF65-F5344CB8AC3E}">
        <p14:creationId xmlns:p14="http://schemas.microsoft.com/office/powerpoint/2010/main" val="2856624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B4E418-8007-65E7-35F6-41143CEB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 err="1"/>
              <a:t>intranode.c</a:t>
            </a:r>
            <a:r>
              <a:rPr lang="zh-CN" altLang="en-US" dirty="0"/>
              <a:t> 数据分发  </a:t>
            </a:r>
            <a:r>
              <a:rPr lang="en" altLang="zh-CN" dirty="0"/>
              <a:t>dispatch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B85D752-E52E-5411-9306-6D0C08FAA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分片处理：</a:t>
            </a:r>
            <a:endParaRPr lang="en-US" altLang="zh-CN" b="1" dirty="0"/>
          </a:p>
          <a:p>
            <a:pPr lvl="1"/>
            <a:r>
              <a:rPr lang="zh-CN" altLang="en-US" dirty="0"/>
              <a:t>将数据分片后通过异步操作发送到目标 </a:t>
            </a:r>
            <a:r>
              <a:rPr lang="en" altLang="zh-CN" dirty="0"/>
              <a:t>GPU</a:t>
            </a:r>
            <a:r>
              <a:rPr lang="zh-CN" altLang="en" dirty="0"/>
              <a:t>。</a:t>
            </a:r>
            <a:r>
              <a:rPr lang="zh-CN" altLang="en-US" dirty="0"/>
              <a:t>例如，使用 </a:t>
            </a:r>
            <a:r>
              <a:rPr lang="en" altLang="zh-CN" dirty="0" err="1"/>
              <a:t>nvshmemi_ibgda_put_nbi_warp</a:t>
            </a:r>
            <a:r>
              <a:rPr lang="en" altLang="zh-CN" dirty="0"/>
              <a:t> </a:t>
            </a:r>
            <a:r>
              <a:rPr lang="zh-CN" altLang="en-US" dirty="0"/>
              <a:t>函数将数据分片发送到远程节点。</a:t>
            </a:r>
          </a:p>
          <a:p>
            <a:r>
              <a:rPr lang="zh-CN" altLang="en-US" b="1" dirty="0"/>
              <a:t>异步通信：</a:t>
            </a:r>
            <a:endParaRPr lang="en-US" altLang="zh-CN" b="1" dirty="0"/>
          </a:p>
          <a:p>
            <a:pPr lvl="1"/>
            <a:r>
              <a:rPr lang="zh-CN" altLang="en-US" dirty="0"/>
              <a:t>发送方和接收方可以快速建立连接并直接发送数据，无需显式发送消息中的地址信息，提高通信效率。</a:t>
            </a:r>
          </a:p>
          <a:p>
            <a:r>
              <a:rPr lang="zh-CN" altLang="en-US" b="1" dirty="0"/>
              <a:t>数据转换：</a:t>
            </a:r>
            <a:endParaRPr lang="en-US" altLang="zh-CN" b="1" dirty="0"/>
          </a:p>
          <a:p>
            <a:pPr lvl="1"/>
            <a:r>
              <a:rPr lang="zh-CN" altLang="en-US" dirty="0"/>
              <a:t>在数据发送过程中，对数据进行必要的转换和打包，例如将浮点数据转换为更高效的格式（如 </a:t>
            </a:r>
            <a:r>
              <a:rPr lang="en" altLang="zh-CN" dirty="0"/>
              <a:t>nv_bfloat16</a:t>
            </a:r>
            <a:r>
              <a:rPr lang="zh-CN" altLang="en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863760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B4E418-8007-65E7-35F6-41143CEB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 err="1"/>
              <a:t>intranode.c</a:t>
            </a:r>
            <a:r>
              <a:rPr lang="zh-CN" altLang="en-US" dirty="0"/>
              <a:t> 数据合并  </a:t>
            </a:r>
            <a:r>
              <a:rPr lang="en" altLang="zh-CN" dirty="0"/>
              <a:t>combine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B85D752-E52E-5411-9306-6D0C08FAA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数据接收：</a:t>
            </a:r>
            <a:endParaRPr lang="en-US" altLang="zh-CN" b="1" dirty="0"/>
          </a:p>
          <a:p>
            <a:pPr lvl="1"/>
            <a:r>
              <a:rPr lang="zh-CN" altLang="en-US" dirty="0"/>
              <a:t>从远程节点接收数据分片，并将其合并到本地缓冲区。通过 </a:t>
            </a:r>
            <a:r>
              <a:rPr lang="en" altLang="zh-CN" dirty="0" err="1"/>
              <a:t>ld_nc_global</a:t>
            </a:r>
            <a:r>
              <a:rPr lang="en" altLang="zh-CN" dirty="0"/>
              <a:t> </a:t>
            </a:r>
            <a:r>
              <a:rPr lang="zh-CN" altLang="en-US" dirty="0"/>
              <a:t>和 </a:t>
            </a:r>
            <a:r>
              <a:rPr lang="en" altLang="zh-CN" dirty="0" err="1"/>
              <a:t>st_na_global</a:t>
            </a:r>
            <a:r>
              <a:rPr lang="en" altLang="zh-CN" dirty="0"/>
              <a:t> </a:t>
            </a:r>
            <a:r>
              <a:rPr lang="zh-CN" altLang="en-US" dirty="0"/>
              <a:t>函数高效地读取和写入数据。</a:t>
            </a:r>
          </a:p>
          <a:p>
            <a:r>
              <a:rPr lang="zh-CN" altLang="en-US" b="1" dirty="0"/>
              <a:t>同步机制：</a:t>
            </a:r>
            <a:endParaRPr lang="en-US" altLang="zh-CN" b="1" dirty="0"/>
          </a:p>
          <a:p>
            <a:pPr lvl="1"/>
            <a:r>
              <a:rPr lang="zh-CN" altLang="en-US" dirty="0"/>
              <a:t>使用 </a:t>
            </a:r>
            <a:r>
              <a:rPr lang="en" altLang="zh-CN" dirty="0" err="1"/>
              <a:t>nvshmemi_ibgda_poll_recv</a:t>
            </a:r>
            <a:r>
              <a:rPr lang="en" altLang="zh-CN" dirty="0"/>
              <a:t> </a:t>
            </a:r>
            <a:r>
              <a:rPr lang="zh-CN" altLang="en-US" dirty="0"/>
              <a:t>和 </a:t>
            </a:r>
            <a:r>
              <a:rPr lang="en" altLang="zh-CN" dirty="0"/>
              <a:t>cg::</a:t>
            </a:r>
            <a:r>
              <a:rPr lang="en" altLang="zh-CN" dirty="0" err="1"/>
              <a:t>this_grid</a:t>
            </a:r>
            <a:r>
              <a:rPr lang="en" altLang="zh-CN" dirty="0"/>
              <a:t>().sync() </a:t>
            </a:r>
            <a:r>
              <a:rPr lang="zh-CN" altLang="en-US" dirty="0"/>
              <a:t>等同步操作，确保所有节点完成数据传输后再进行合并操作。</a:t>
            </a:r>
          </a:p>
          <a:p>
            <a:r>
              <a:rPr lang="en" altLang="zh-CN" b="1" dirty="0"/>
              <a:t>FP8 </a:t>
            </a:r>
            <a:r>
              <a:rPr lang="zh-CN" altLang="en-US" b="1" dirty="0"/>
              <a:t>和 </a:t>
            </a:r>
            <a:r>
              <a:rPr lang="en" altLang="zh-CN" b="1" dirty="0"/>
              <a:t>BF16 </a:t>
            </a:r>
            <a:r>
              <a:rPr lang="zh-CN" altLang="en-US" b="1" dirty="0"/>
              <a:t>转换：</a:t>
            </a:r>
            <a:endParaRPr lang="en-US" altLang="zh-CN" b="1" dirty="0"/>
          </a:p>
          <a:p>
            <a:pPr lvl="1"/>
            <a:r>
              <a:rPr lang="zh-CN" altLang="en-US" dirty="0"/>
              <a:t>在数据合并过程中，将 </a:t>
            </a:r>
            <a:r>
              <a:rPr lang="en" altLang="zh-CN" dirty="0"/>
              <a:t>FP8 </a:t>
            </a:r>
            <a:r>
              <a:rPr lang="zh-CN" altLang="en-US" dirty="0"/>
              <a:t>数据转换为 </a:t>
            </a:r>
            <a:r>
              <a:rPr lang="en" altLang="zh-CN" dirty="0"/>
              <a:t>BF16 </a:t>
            </a:r>
            <a:r>
              <a:rPr lang="zh-CN" altLang="en-US" dirty="0"/>
              <a:t>格式，以便进行高效的计算和存储。</a:t>
            </a:r>
          </a:p>
        </p:txBody>
      </p:sp>
    </p:spTree>
    <p:extLst>
      <p:ext uri="{BB962C8B-B14F-4D97-AF65-F5344CB8AC3E}">
        <p14:creationId xmlns:p14="http://schemas.microsoft.com/office/powerpoint/2010/main" val="4150560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DeepEP</a:t>
            </a:r>
            <a:r>
              <a:rPr lang="zh-CN" altLang="en-US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：</a:t>
            </a:r>
            <a:endParaRPr lang="en-US" altLang="zh-CN" sz="96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  <a:p>
            <a:pPr algn="ctr"/>
            <a:r>
              <a:rPr lang="zh-CN" altLang="en-US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代码走读</a:t>
            </a:r>
            <a:endParaRPr lang="en-US" altLang="zh-CN" sz="96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8991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AB118-7680-3128-7844-10D82245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 err="1"/>
              <a:t>internode_ll.c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EC29B-A478-4442-5941-1E788A8D8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927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063209" y="1046095"/>
            <a:ext cx="407034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End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780836" y="3236827"/>
            <a:ext cx="109522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总结与思考</a:t>
            </a:r>
            <a:endParaRPr lang="en-US" altLang="zh-CN" sz="88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6245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AEF31-081B-7F2D-60CA-D9704201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DeepSeek </a:t>
            </a:r>
            <a:r>
              <a:rPr lang="zh-CN" altLang="en-US" dirty="0"/>
              <a:t>第二天开源 </a:t>
            </a:r>
            <a:r>
              <a:rPr lang="en" altLang="zh-CN" dirty="0"/>
              <a:t>DeepEP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801AAA-5FC3-9FE9-DDB2-CAF7F0651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对大模型厂商、互联网厂商带来哪些影响和思考？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对国产芯片厂商带来哪些影响和思考？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对 </a:t>
            </a:r>
            <a:r>
              <a:rPr lang="en" altLang="zh-CN" sz="2400" dirty="0"/>
              <a:t>AI </a:t>
            </a:r>
            <a:r>
              <a:rPr lang="zh-CN" altLang="en-US" sz="2400" dirty="0"/>
              <a:t>产业带来哪些新的变化？</a:t>
            </a:r>
          </a:p>
        </p:txBody>
      </p:sp>
      <p:pic>
        <p:nvPicPr>
          <p:cNvPr id="4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C7F3AB7-13DC-6DFF-2A02-F88EA93CB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835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AEF31-081B-7F2D-60CA-D9704201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DeepSeek </a:t>
            </a:r>
            <a:r>
              <a:rPr lang="zh-CN" altLang="en-US" dirty="0"/>
              <a:t>第二天开源 </a:t>
            </a:r>
            <a:r>
              <a:rPr lang="en" altLang="zh-CN" dirty="0"/>
              <a:t>DeepEP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801AAA-5FC3-9FE9-DDB2-CAF7F0651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对大模型厂商、互联网厂商带来哪些影响和思考？</a:t>
            </a:r>
            <a:endParaRPr lang="en-US" altLang="zh-CN" sz="2400" dirty="0"/>
          </a:p>
          <a:p>
            <a:pPr lvl="1"/>
            <a:r>
              <a:rPr lang="en-US" altLang="zh-CN" dirty="0"/>
              <a:t>DeepEP </a:t>
            </a:r>
            <a:r>
              <a:rPr lang="zh-CN" altLang="en-US" dirty="0"/>
              <a:t>直接使用底层 </a:t>
            </a:r>
            <a:r>
              <a:rPr lang="en-US" altLang="zh-CN" dirty="0"/>
              <a:t>NVSHMEM </a:t>
            </a:r>
            <a:r>
              <a:rPr lang="zh-CN" altLang="en-US" dirty="0"/>
              <a:t>编程接口进行</a:t>
            </a:r>
            <a:r>
              <a:rPr lang="en-US" altLang="zh-CN" dirty="0"/>
              <a:t> Infra </a:t>
            </a:r>
            <a:r>
              <a:rPr lang="zh-CN" altLang="en-US" dirty="0"/>
              <a:t>加速，而不是</a:t>
            </a:r>
            <a:r>
              <a:rPr lang="en-US" altLang="zh-CN" dirty="0"/>
              <a:t> NCCL </a:t>
            </a:r>
            <a:r>
              <a:rPr lang="zh-CN" altLang="en-US" dirty="0"/>
              <a:t>等，让中台压力大；</a:t>
            </a:r>
            <a:endParaRPr lang="en-US" altLang="zh-CN" dirty="0"/>
          </a:p>
          <a:p>
            <a:pPr lvl="1"/>
            <a:r>
              <a:rPr lang="zh-CN" altLang="en-US" dirty="0"/>
              <a:t>优化 </a:t>
            </a:r>
            <a:r>
              <a:rPr lang="en" altLang="zh-CN" dirty="0"/>
              <a:t>GPU </a:t>
            </a:r>
            <a:r>
              <a:rPr lang="zh-CN" altLang="en-US" dirty="0"/>
              <a:t>性能和降低信息传递延迟，提升了模型训练和推理的效率，有助于厂商降低计算成本；</a:t>
            </a:r>
            <a:endParaRPr lang="en-US" altLang="zh-CN" dirty="0"/>
          </a:p>
          <a:p>
            <a:pPr lvl="1"/>
            <a:r>
              <a:rPr lang="zh-CN" altLang="en-US" dirty="0"/>
              <a:t>技术路径重构：从“堆算力”到“算法</a:t>
            </a:r>
            <a:r>
              <a:rPr lang="en-US" altLang="zh-CN" dirty="0"/>
              <a:t>-</a:t>
            </a:r>
            <a:r>
              <a:rPr lang="zh-CN" altLang="en-US" dirty="0"/>
              <a:t>通信协同优化”；</a:t>
            </a:r>
            <a:endParaRPr lang="en-US" altLang="zh-CN" dirty="0"/>
          </a:p>
        </p:txBody>
      </p:sp>
      <p:pic>
        <p:nvPicPr>
          <p:cNvPr id="4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C7F3AB7-13DC-6DFF-2A02-F88EA93CB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707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AEF31-081B-7F2D-60CA-D9704201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DeepSeek </a:t>
            </a:r>
            <a:r>
              <a:rPr lang="zh-CN" altLang="en-US" dirty="0"/>
              <a:t>第二天开源 </a:t>
            </a:r>
            <a:r>
              <a:rPr lang="en" altLang="zh-CN" dirty="0"/>
              <a:t>DeepEP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801AAA-5FC3-9FE9-DDB2-CAF7F0651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对国产芯片厂商带来哪些影响和思考？？</a:t>
            </a:r>
            <a:endParaRPr lang="en-US" altLang="zh-CN" sz="2400" dirty="0"/>
          </a:p>
          <a:p>
            <a:pPr lvl="1"/>
            <a:r>
              <a:rPr lang="en" altLang="zh-CN" dirty="0"/>
              <a:t>DeepEP</a:t>
            </a:r>
            <a:r>
              <a:rPr lang="zh-CN" altLang="en-US" dirty="0"/>
              <a:t>或成为行业通信库的新标准，迫使厂商在开源基础上差异化竞争；</a:t>
            </a:r>
            <a:endParaRPr lang="en-US" altLang="zh-CN" dirty="0"/>
          </a:p>
          <a:p>
            <a:pPr lvl="1"/>
            <a:r>
              <a:rPr lang="en" altLang="zh-CN" dirty="0"/>
              <a:t>CUDA</a:t>
            </a:r>
            <a:r>
              <a:rPr lang="zh-CN" altLang="en-US" dirty="0"/>
              <a:t>生态兼容性参考：</a:t>
            </a:r>
            <a:r>
              <a:rPr lang="en" altLang="zh-CN" dirty="0"/>
              <a:t>DeepEP</a:t>
            </a:r>
            <a:r>
              <a:rPr lang="zh-CN" altLang="en-US" dirty="0"/>
              <a:t>的开源为国产</a:t>
            </a:r>
            <a:r>
              <a:rPr lang="en" altLang="zh-CN" dirty="0"/>
              <a:t>GPU</a:t>
            </a:r>
            <a:r>
              <a:rPr lang="zh-CN" altLang="en-US" dirty="0"/>
              <a:t> 提供了新通信协议优化的方案；</a:t>
            </a:r>
          </a:p>
        </p:txBody>
      </p:sp>
      <p:pic>
        <p:nvPicPr>
          <p:cNvPr id="4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C7F3AB7-13DC-6DFF-2A02-F88EA93CB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44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54FC323-DFE1-6847-F6FE-13BC2F87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DeepSeek</a:t>
            </a:r>
            <a:r>
              <a:rPr lang="zh-CN" altLang="en-US" dirty="0"/>
              <a:t> 开源 </a:t>
            </a:r>
            <a:r>
              <a:rPr lang="en-US" altLang="zh-CN" dirty="0"/>
              <a:t>DeepEP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57F8A3D-FA41-011F-CA37-7234A18B8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DeepEP</a:t>
            </a:r>
            <a:r>
              <a:rPr lang="zh-CN" altLang="en-US" dirty="0"/>
              <a:t> 提供高吞吐量和低延迟的 </a:t>
            </a:r>
            <a:r>
              <a:rPr lang="en" altLang="zh-CN" dirty="0"/>
              <a:t>all-to-all Hopper</a:t>
            </a:r>
            <a:r>
              <a:rPr lang="zh-CN" altLang="en-US" dirty="0"/>
              <a:t> 架构 </a:t>
            </a:r>
            <a:r>
              <a:rPr lang="en" altLang="zh-CN" dirty="0"/>
              <a:t>GPU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，包括 </a:t>
            </a:r>
            <a:r>
              <a:rPr lang="en" altLang="zh-CN" dirty="0"/>
              <a:t>MoE</a:t>
            </a:r>
            <a:r>
              <a:rPr lang="zh-CN" altLang="en-US" dirty="0"/>
              <a:t>  </a:t>
            </a:r>
            <a:r>
              <a:rPr lang="en" altLang="zh-CN" dirty="0"/>
              <a:t>dispatch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" altLang="zh-CN" dirty="0"/>
              <a:t>combine</a:t>
            </a:r>
            <a:r>
              <a:rPr lang="zh-CN" altLang="en" dirty="0"/>
              <a:t>。</a:t>
            </a:r>
            <a:r>
              <a:rPr lang="zh-CN" altLang="en-US" dirty="0"/>
              <a:t>支持 </a:t>
            </a:r>
            <a:r>
              <a:rPr lang="en" altLang="zh-CN" dirty="0"/>
              <a:t>FP8</a:t>
            </a:r>
            <a:r>
              <a:rPr lang="zh-CN" altLang="en-US" dirty="0"/>
              <a:t> 低精度运算，特别适用于 </a:t>
            </a:r>
            <a:r>
              <a:rPr lang="en" altLang="zh-CN" dirty="0"/>
              <a:t>DeepSeek </a:t>
            </a:r>
            <a:r>
              <a:rPr lang="zh-CN" altLang="en-US" dirty="0"/>
              <a:t>系列模型</a:t>
            </a:r>
            <a:r>
              <a:rPr lang="zh-CN" altLang="en" dirty="0"/>
              <a:t>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" altLang="zh-CN" dirty="0" err="1"/>
              <a:t>Github</a:t>
            </a:r>
            <a:r>
              <a:rPr lang="en" altLang="zh-CN" dirty="0"/>
              <a:t> </a:t>
            </a:r>
            <a:r>
              <a:rPr lang="zh-CN" altLang="en" dirty="0"/>
              <a:t>开源地址</a:t>
            </a:r>
            <a:r>
              <a:rPr lang="zh-CN" altLang="en-US" dirty="0"/>
              <a:t>：</a:t>
            </a:r>
            <a:r>
              <a:rPr lang="en" altLang="zh-CN" dirty="0"/>
              <a:t> </a:t>
            </a:r>
            <a:r>
              <a:rPr lang="en" altLang="zh-CN" dirty="0">
                <a:hlinkClick r:id="rId2"/>
              </a:rPr>
              <a:t>https://github.com/deepseek-ai/DeepEP</a:t>
            </a:r>
            <a:endParaRPr lang="en" altLang="zh-CN" dirty="0"/>
          </a:p>
          <a:p>
            <a:r>
              <a:rPr lang="zh-CN" altLang="en" dirty="0"/>
              <a:t>本</a:t>
            </a:r>
            <a:r>
              <a:rPr lang="zh-CN" altLang="en-US" dirty="0"/>
              <a:t> </a:t>
            </a:r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：</a:t>
            </a:r>
            <a:r>
              <a:rPr lang="en" altLang="zh-CN" dirty="0">
                <a:hlinkClick r:id="rId3"/>
              </a:rPr>
              <a:t>https://github.com/chenzomi12/AIInfra/</a:t>
            </a:r>
            <a:endParaRPr lang="en" altLang="zh-CN" dirty="0"/>
          </a:p>
          <a:p>
            <a:r>
              <a:rPr lang="zh-CN" altLang="en-US" dirty="0"/>
              <a:t>夸克链接：</a:t>
            </a:r>
            <a:r>
              <a:rPr lang="en" altLang="zh-CN" dirty="0">
                <a:hlinkClick r:id="rId4"/>
              </a:rPr>
              <a:t>https://pan.quark.cn/s/374bc7960241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578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AEF31-081B-7F2D-60CA-D9704201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DeepSeek </a:t>
            </a:r>
            <a:r>
              <a:rPr lang="zh-CN" altLang="en-US" dirty="0"/>
              <a:t>第二天开源 </a:t>
            </a:r>
            <a:r>
              <a:rPr lang="en" altLang="zh-CN" dirty="0"/>
              <a:t>DeepEP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801AAA-5FC3-9FE9-DDB2-CAF7F0651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对 </a:t>
            </a:r>
            <a:r>
              <a:rPr lang="en" altLang="zh-CN" sz="2400" dirty="0"/>
              <a:t>AI </a:t>
            </a:r>
            <a:r>
              <a:rPr lang="zh-CN" altLang="en-US" sz="2400" dirty="0"/>
              <a:t>产业带来哪些新的变化？？？</a:t>
            </a:r>
          </a:p>
          <a:p>
            <a:pPr lvl="1"/>
            <a:r>
              <a:rPr lang="zh-CN" altLang="en-US" dirty="0"/>
              <a:t>加速</a:t>
            </a:r>
            <a:r>
              <a:rPr lang="en" altLang="zh-CN" dirty="0"/>
              <a:t>MoE</a:t>
            </a:r>
            <a:r>
              <a:rPr lang="zh-CN" altLang="en-US" dirty="0"/>
              <a:t>架构普及：</a:t>
            </a:r>
            <a:r>
              <a:rPr lang="en" altLang="zh-CN" dirty="0"/>
              <a:t>DeepEP</a:t>
            </a:r>
            <a:r>
              <a:rPr lang="zh-CN" altLang="en-US" dirty="0"/>
              <a:t>解决了</a:t>
            </a:r>
            <a:r>
              <a:rPr lang="en" altLang="zh-CN" dirty="0"/>
              <a:t>MoE</a:t>
            </a:r>
            <a:r>
              <a:rPr lang="zh-CN" altLang="en-US" dirty="0"/>
              <a:t>模型中专家间通信的瓶颈，支持千亿参数模型的高效扩展；</a:t>
            </a:r>
            <a:endParaRPr lang="en-US" altLang="zh-CN" dirty="0"/>
          </a:p>
          <a:p>
            <a:pPr lvl="1"/>
            <a:r>
              <a:rPr lang="en" altLang="zh-CN" dirty="0"/>
              <a:t>DeepEP</a:t>
            </a:r>
            <a:r>
              <a:rPr lang="zh-CN" altLang="en-US" dirty="0"/>
              <a:t>的低成本特性可能引发大模型服务价格战；</a:t>
            </a:r>
            <a:endParaRPr lang="en-US" altLang="zh-CN" dirty="0"/>
          </a:p>
          <a:p>
            <a:pPr lvl="1"/>
            <a:r>
              <a:rPr lang="zh-CN" altLang="en-US" dirty="0"/>
              <a:t>“效率驱动”替代“规模驱动”：</a:t>
            </a:r>
            <a:r>
              <a:rPr lang="en" altLang="zh-CN" dirty="0"/>
              <a:t>DeepSeek</a:t>
            </a:r>
            <a:r>
              <a:rPr lang="zh-CN" altLang="en-US" dirty="0"/>
              <a:t>的算法优化推动行业从堆算力转向</a:t>
            </a:r>
            <a:r>
              <a:rPr lang="zh-CN" altLang="en-US"/>
              <a:t>智能优化；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C7F3AB7-13DC-6DFF-2A02-F88EA93CB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86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引用与参考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" altLang="zh-CN" dirty="0" err="1"/>
              <a:t>Github</a:t>
            </a:r>
            <a:r>
              <a:rPr lang="en" altLang="zh-CN" dirty="0"/>
              <a:t> </a:t>
            </a:r>
            <a:r>
              <a:rPr lang="zh-CN" altLang="en" dirty="0"/>
              <a:t>开源地址</a:t>
            </a:r>
            <a:r>
              <a:rPr lang="zh-CN" altLang="en-US" dirty="0"/>
              <a:t>：</a:t>
            </a:r>
            <a:r>
              <a:rPr lang="en" altLang="zh-CN" dirty="0">
                <a:hlinkClick r:id="rId2"/>
              </a:rPr>
              <a:t>https://github.com/deepseek-ai/FlashMLA</a:t>
            </a:r>
            <a:endParaRPr lang="en" altLang="zh-CN" dirty="0"/>
          </a:p>
          <a:p>
            <a:pPr algn="l"/>
            <a:r>
              <a:rPr lang="zh-CN" altLang="en" dirty="0"/>
              <a:t>本</a:t>
            </a:r>
            <a:r>
              <a:rPr lang="zh-CN" altLang="en-US" dirty="0"/>
              <a:t> </a:t>
            </a:r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：</a:t>
            </a:r>
            <a:r>
              <a:rPr lang="en" altLang="zh-CN" dirty="0">
                <a:hlinkClick r:id="rId3"/>
              </a:rPr>
              <a:t>https://github.com/chenzomi12/AIInfra/tree/main/06AlgoData</a:t>
            </a:r>
            <a:endParaRPr lang="en" altLang="zh-CN" dirty="0"/>
          </a:p>
          <a:p>
            <a:r>
              <a:rPr lang="zh-CN" altLang="en-US" dirty="0"/>
              <a:t>夸克链接：</a:t>
            </a:r>
            <a:r>
              <a:rPr lang="en" altLang="zh-CN" dirty="0">
                <a:hlinkClick r:id="rId4"/>
              </a:rPr>
              <a:t>https://pan.quark.cn/s/374bc7960241</a:t>
            </a:r>
            <a:r>
              <a:rPr lang="zh-CN" altLang="en-US" dirty="0"/>
              <a:t>（代码、论文、注释）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370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7ECFC7C-B4F4-FCEF-CD20-1255D49D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DeepSeek</a:t>
            </a:r>
            <a:r>
              <a:rPr lang="zh-CN" altLang="en-US" dirty="0"/>
              <a:t> 开源 </a:t>
            </a:r>
            <a:r>
              <a:rPr lang="en-US" altLang="zh-CN" dirty="0"/>
              <a:t>DeepEP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13E0F-59D2-8884-E124-906500332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高效优化的 </a:t>
            </a:r>
            <a:r>
              <a:rPr lang="en" altLang="zh-CN" sz="2400" dirty="0"/>
              <a:t>All-to-All </a:t>
            </a:r>
            <a:r>
              <a:rPr lang="zh-CN" altLang="en-US" sz="2400" dirty="0"/>
              <a:t>通信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支持 </a:t>
            </a:r>
            <a:r>
              <a:rPr lang="en" altLang="zh-CN" sz="2400" dirty="0"/>
              <a:t>NVLink </a:t>
            </a:r>
            <a:r>
              <a:rPr lang="zh-CN" altLang="en-US" sz="2400" dirty="0"/>
              <a:t>和 </a:t>
            </a:r>
            <a:r>
              <a:rPr lang="en" altLang="zh-CN" sz="2400" dirty="0"/>
              <a:t>RDMA </a:t>
            </a:r>
            <a:r>
              <a:rPr lang="zh-CN" altLang="en-US" sz="2400" dirty="0"/>
              <a:t>的节点内 </a:t>
            </a:r>
            <a:r>
              <a:rPr lang="en-US" altLang="zh-CN" sz="2400" dirty="0"/>
              <a:t>/ </a:t>
            </a:r>
            <a:r>
              <a:rPr lang="zh-CN" altLang="en-US" sz="2400" dirty="0"/>
              <a:t>跨节点通信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训练 </a:t>
            </a:r>
            <a:r>
              <a:rPr lang="en-US" altLang="zh-CN" sz="2400" dirty="0"/>
              <a:t>Training</a:t>
            </a:r>
            <a:r>
              <a:rPr lang="zh-CN" altLang="en-US" sz="2400" dirty="0"/>
              <a:t> 及推理预填充 </a:t>
            </a:r>
            <a:r>
              <a:rPr lang="en-US" altLang="zh-CN" sz="2400" dirty="0"/>
              <a:t>Prefill</a:t>
            </a:r>
            <a:r>
              <a:rPr lang="zh-CN" altLang="en-US" sz="2400" dirty="0"/>
              <a:t> 阶段的高吞吐量计算核心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推理解码 </a:t>
            </a:r>
            <a:r>
              <a:rPr lang="en-US" altLang="zh-CN" sz="2400" dirty="0"/>
              <a:t>Decoder</a:t>
            </a:r>
            <a:r>
              <a:rPr lang="zh-CN" altLang="en-US" sz="2400" dirty="0"/>
              <a:t> 阶段的低延迟计算核心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原生支持 </a:t>
            </a:r>
            <a:r>
              <a:rPr lang="en" altLang="zh-CN" sz="2400" dirty="0"/>
              <a:t>FP8 </a:t>
            </a:r>
            <a:r>
              <a:rPr lang="zh-CN" altLang="en-US" sz="2400" dirty="0"/>
              <a:t>数据分发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灵活控制 </a:t>
            </a:r>
            <a:r>
              <a:rPr lang="en" altLang="zh-CN" sz="2400" dirty="0"/>
              <a:t>GPU </a:t>
            </a:r>
            <a:r>
              <a:rPr lang="zh-CN" altLang="en-US" sz="2400" dirty="0"/>
              <a:t>资源，实现计算与通信的高效重叠</a:t>
            </a:r>
          </a:p>
        </p:txBody>
      </p:sp>
    </p:spTree>
    <p:extLst>
      <p:ext uri="{BB962C8B-B14F-4D97-AF65-F5344CB8AC3E}">
        <p14:creationId xmlns:p14="http://schemas.microsoft.com/office/powerpoint/2010/main" val="2281474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视频目录大纲（上）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DeepSeek</a:t>
            </a:r>
            <a:r>
              <a:rPr lang="zh-CN" altLang="en-US" sz="2800" dirty="0"/>
              <a:t> </a:t>
            </a:r>
            <a:r>
              <a:rPr lang="en-US" altLang="zh-CN" sz="2800" dirty="0"/>
              <a:t>MoE</a:t>
            </a:r>
            <a:r>
              <a:rPr lang="zh-CN" altLang="en-US" sz="2800" dirty="0"/>
              <a:t>：</a:t>
            </a:r>
            <a:r>
              <a:rPr lang="en-US" altLang="zh-CN" sz="2800" dirty="0"/>
              <a:t>MoE</a:t>
            </a:r>
            <a:r>
              <a:rPr lang="zh-CN" altLang="en-US" sz="2800" dirty="0"/>
              <a:t> 架构通信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</a:t>
            </a:r>
            <a:r>
              <a:rPr lang="en-US" altLang="zh-CN" sz="2800" dirty="0"/>
              <a:t>Demo</a:t>
            </a:r>
            <a:r>
              <a:rPr lang="zh-CN" altLang="en-US" sz="2800" dirty="0"/>
              <a:t>：原理与实现</a:t>
            </a: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DeepEP</a:t>
            </a:r>
            <a:r>
              <a:rPr lang="zh-CN" altLang="en-US" sz="2800" dirty="0"/>
              <a:t> 使用核心工具（</a:t>
            </a:r>
            <a:r>
              <a:rPr lang="en-US" altLang="zh-CN" sz="2800" dirty="0"/>
              <a:t>Hopper</a:t>
            </a:r>
            <a:r>
              <a:rPr lang="zh-CN" altLang="en-US" sz="2800" dirty="0"/>
              <a:t> </a:t>
            </a:r>
            <a:r>
              <a:rPr lang="en-US" altLang="zh-CN" sz="2800" dirty="0"/>
              <a:t>&amp;</a:t>
            </a:r>
            <a:r>
              <a:rPr lang="zh-CN" altLang="en-US" sz="2800" dirty="0"/>
              <a:t> </a:t>
            </a:r>
            <a:r>
              <a:rPr lang="en-US" altLang="zh-CN" sz="2800" dirty="0"/>
              <a:t>NVSCHMEM 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DeepEP</a:t>
            </a:r>
            <a:r>
              <a:rPr lang="zh-CN" altLang="en-US" sz="2800" dirty="0"/>
              <a:t> 之前是怎么用的？</a:t>
            </a:r>
            <a:endParaRPr lang="en-US" altLang="zh-CN" sz="28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77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视频目录大纲（下）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DeepEP</a:t>
            </a:r>
            <a:r>
              <a:rPr lang="zh-CN" altLang="en-US" sz="2800" dirty="0"/>
              <a:t> 之前是怎么用的？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DeepEP</a:t>
            </a:r>
            <a:r>
              <a:rPr lang="zh-CN" altLang="en-US" sz="2800" dirty="0"/>
              <a:t>：项目基本介绍</a:t>
            </a: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DeepEP</a:t>
            </a:r>
            <a:r>
              <a:rPr lang="zh-CN" altLang="en-US" sz="2800" dirty="0"/>
              <a:t>：核心代码理解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DeepEP</a:t>
            </a:r>
            <a:r>
              <a:rPr lang="zh-CN" altLang="en-US" sz="2800" dirty="0"/>
              <a:t>：代码注释与走读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思考与小结</a:t>
            </a:r>
            <a:endParaRPr lang="en-US" altLang="zh-CN" sz="28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184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DeepEP</a:t>
            </a:r>
          </a:p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Before</a:t>
            </a:r>
            <a:r>
              <a:rPr lang="zh-CN" altLang="en-US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 </a:t>
            </a:r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&amp;</a:t>
            </a:r>
            <a:r>
              <a:rPr lang="zh-CN" altLang="en-US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 </a:t>
            </a:r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70627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BB3A0E8-323C-F047-A660-585834CA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XCCL</a:t>
            </a:r>
            <a:r>
              <a:rPr lang="zh-CN" altLang="en-US" dirty="0"/>
              <a:t> 在 </a:t>
            </a:r>
            <a:r>
              <a:rPr lang="en-US" altLang="zh-CN" dirty="0"/>
              <a:t>AI</a:t>
            </a:r>
            <a:r>
              <a:rPr lang="zh-CN" altLang="en-US" dirty="0"/>
              <a:t> 系统中的位置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52C4F9-2250-CFC1-2547-B089DD9C0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06" y="1335639"/>
            <a:ext cx="5748775" cy="4875543"/>
          </a:xfrm>
          <a:prstGeom prst="rect">
            <a:avLst/>
          </a:prstGeom>
        </p:spPr>
      </p:pic>
      <p:sp>
        <p:nvSpPr>
          <p:cNvPr id="4" name="右箭头 3">
            <a:extLst>
              <a:ext uri="{FF2B5EF4-FFF2-40B4-BE49-F238E27FC236}">
                <a16:creationId xmlns:a16="http://schemas.microsoft.com/office/drawing/2014/main" id="{5BB0F3E1-CA00-F3A2-D6D1-0915AFD36B2E}"/>
              </a:ext>
            </a:extLst>
          </p:cNvPr>
          <p:cNvSpPr/>
          <p:nvPr/>
        </p:nvSpPr>
        <p:spPr>
          <a:xfrm>
            <a:off x="6171182" y="3270227"/>
            <a:ext cx="788276" cy="10063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B6A8A4-EC99-B1B8-3CF1-627BB0C9A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059" y="1335639"/>
            <a:ext cx="4711812" cy="487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64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1E8ECF84-2529-1E76-D805-2B0CC9E2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NCCL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NVSCHMEM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2FB5635-18AB-AC29-EA63-BD702DA06CD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23888" y="1356189"/>
          <a:ext cx="10963275" cy="4927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6845">
                  <a:extLst>
                    <a:ext uri="{9D8B030D-6E8A-4147-A177-3AD203B41FA5}">
                      <a16:colId xmlns:a16="http://schemas.microsoft.com/office/drawing/2014/main" val="4076341720"/>
                    </a:ext>
                  </a:extLst>
                </a:gridCol>
                <a:gridCol w="4468215">
                  <a:extLst>
                    <a:ext uri="{9D8B030D-6E8A-4147-A177-3AD203B41FA5}">
                      <a16:colId xmlns:a16="http://schemas.microsoft.com/office/drawing/2014/main" val="1828428872"/>
                    </a:ext>
                  </a:extLst>
                </a:gridCol>
                <a:gridCol w="4468215">
                  <a:extLst>
                    <a:ext uri="{9D8B030D-6E8A-4147-A177-3AD203B41FA5}">
                      <a16:colId xmlns:a16="http://schemas.microsoft.com/office/drawing/2014/main" val="2923044822"/>
                    </a:ext>
                  </a:extLst>
                </a:gridCol>
              </a:tblGrid>
              <a:tr h="4764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特性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b="1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NCCL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b="1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NVSHMEM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19518"/>
                  </a:ext>
                </a:extLst>
              </a:tr>
              <a:tr h="14837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主要用途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针对集合通信（如</a:t>
                      </a:r>
                      <a:r>
                        <a:rPr lang="en" sz="1800" b="0" dirty="0" err="1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AllReduce、Broadcast</a:t>
                      </a:r>
                      <a:r>
                        <a:rPr lang="en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）</a:t>
                      </a: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优化，专为深度学习分布式训练设计。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基于</a:t>
                      </a:r>
                      <a:r>
                        <a:rPr lang="en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PGAS</a:t>
                      </a: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模型的细粒度内存访问，支持任意</a:t>
                      </a:r>
                      <a:r>
                        <a:rPr lang="en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GPU/</a:t>
                      </a: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节点间的直接内存读写。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565002"/>
                  </a:ext>
                </a:extLst>
              </a:tr>
              <a:tr h="14837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设计哲学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强调高吞吐、低延迟的集合操作，适合紧密同步的并行任务。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提供全局地址空间抽象，支持灵活的异步通信，适合非规则或动态通信模式。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945927"/>
                  </a:ext>
                </a:extLst>
              </a:tr>
              <a:tr h="1483726">
                <a:tc>
                  <a:txBody>
                    <a:bodyPr/>
                    <a:lstStyle/>
                    <a:p>
                      <a:pPr marL="0" algn="ctr" defTabSz="1219200" rtl="0" eaLnBrk="1" latinLnBrk="0" hangingPunct="1"/>
                      <a:r>
                        <a:rPr lang="zh-CN" altLang="en-US" sz="1800" b="1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信协议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1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基于</a:t>
                      </a:r>
                      <a:r>
                        <a:rPr lang="en" sz="18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NVIDIA NVLink/InfiniBand</a:t>
                      </a:r>
                      <a:r>
                        <a:rPr lang="zh-CN" altLang="en-US" sz="18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优化集合通信算法（如</a:t>
                      </a:r>
                      <a:r>
                        <a:rPr lang="en" sz="18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Ring </a:t>
                      </a:r>
                      <a:r>
                        <a:rPr lang="en" sz="1800" b="0" kern="1200" dirty="0" err="1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AllReduce</a:t>
                      </a:r>
                      <a:r>
                        <a:rPr lang="en" sz="18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）。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1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利用</a:t>
                      </a:r>
                      <a:r>
                        <a:rPr lang="en" sz="18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PGAS</a:t>
                      </a:r>
                      <a:r>
                        <a:rPr lang="zh-CN" altLang="en-US" sz="18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模型和</a:t>
                      </a:r>
                      <a:r>
                        <a:rPr lang="en" sz="18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CUDA-aware</a:t>
                      </a:r>
                      <a:r>
                        <a:rPr lang="zh-CN" altLang="en-US" sz="18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技术，直接操作远程内存地址。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791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531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30954</TotalTime>
  <Words>1689</Words>
  <Application>Microsoft Macintosh PowerPoint</Application>
  <PresentationFormat>自定义</PresentationFormat>
  <Paragraphs>163</Paragraphs>
  <Slides>32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微软雅黑</vt:lpstr>
      <vt:lpstr>微软雅黑</vt:lpstr>
      <vt:lpstr>ACGN-MiaoGB-Flash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PowerPoint 演示文稿</vt:lpstr>
      <vt:lpstr>DeepSeek 开源 DeepEP</vt:lpstr>
      <vt:lpstr>DeepSeek 开源 DeepEP</vt:lpstr>
      <vt:lpstr>视频目录大纲（上）</vt:lpstr>
      <vt:lpstr>视频目录大纲（下）</vt:lpstr>
      <vt:lpstr>PowerPoint 演示文稿</vt:lpstr>
      <vt:lpstr>XCCL 在 AI 系统中的位置</vt:lpstr>
      <vt:lpstr>NCCL vs NVSCHMEM</vt:lpstr>
      <vt:lpstr>NCCL vs NVSCHMEM</vt:lpstr>
      <vt:lpstr>PowerPoint 演示文稿</vt:lpstr>
      <vt:lpstr>NVSCHMEM</vt:lpstr>
      <vt:lpstr>PowerPoint 演示文稿</vt:lpstr>
      <vt:lpstr>internode_ll.c 特点</vt:lpstr>
      <vt:lpstr>internode_ll.c 代码</vt:lpstr>
      <vt:lpstr>internode_ll.c 数据分发 dispatch</vt:lpstr>
      <vt:lpstr>internode_ll.c 数据合并 combine</vt:lpstr>
      <vt:lpstr>intranode.c</vt:lpstr>
      <vt:lpstr>intranode.c</vt:lpstr>
      <vt:lpstr>intranode.c 代码</vt:lpstr>
      <vt:lpstr>intranode.c 通知调度 notify_dispatch()</vt:lpstr>
      <vt:lpstr>intranode.c 数据分发  dispatch()</vt:lpstr>
      <vt:lpstr>intranode.c 数据合并  combine()</vt:lpstr>
      <vt:lpstr>PowerPoint 演示文稿</vt:lpstr>
      <vt:lpstr>internode_ll.c</vt:lpstr>
      <vt:lpstr>PowerPoint 演示文稿</vt:lpstr>
      <vt:lpstr>DeepSeek 第二天开源 DeepEP</vt:lpstr>
      <vt:lpstr>DeepSeek 第二天开源 DeepEP</vt:lpstr>
      <vt:lpstr>DeepSeek 第二天开源 DeepEP</vt:lpstr>
      <vt:lpstr>DeepSeek 第二天开源 DeepEP</vt:lpstr>
      <vt:lpstr>引用与参考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10354</cp:revision>
  <cp:lastPrinted>2023-09-08T09:14:01Z</cp:lastPrinted>
  <dcterms:created xsi:type="dcterms:W3CDTF">2020-08-28T08:44:19Z</dcterms:created>
  <dcterms:modified xsi:type="dcterms:W3CDTF">2025-02-27T07:43:52Z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