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8"/>
  </p:notesMasterIdLst>
  <p:handoutMasterIdLst>
    <p:handoutMasterId r:id="rId29"/>
  </p:handoutMasterIdLst>
  <p:sldIdLst>
    <p:sldId id="603" r:id="rId6"/>
    <p:sldId id="2417" r:id="rId7"/>
    <p:sldId id="2441" r:id="rId8"/>
    <p:sldId id="2448" r:id="rId9"/>
    <p:sldId id="2442" r:id="rId10"/>
    <p:sldId id="2443" r:id="rId11"/>
    <p:sldId id="2445" r:id="rId12"/>
    <p:sldId id="2449" r:id="rId13"/>
    <p:sldId id="2450" r:id="rId14"/>
    <p:sldId id="2444" r:id="rId15"/>
    <p:sldId id="259" r:id="rId16"/>
    <p:sldId id="2446" r:id="rId17"/>
    <p:sldId id="2447" r:id="rId18"/>
    <p:sldId id="2451" r:id="rId19"/>
    <p:sldId id="2453" r:id="rId20"/>
    <p:sldId id="2452" r:id="rId21"/>
    <p:sldId id="2437" r:id="rId22"/>
    <p:sldId id="2455" r:id="rId23"/>
    <p:sldId id="2454" r:id="rId24"/>
    <p:sldId id="582" r:id="rId25"/>
    <p:sldId id="2423" r:id="rId26"/>
    <p:sldId id="2419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80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6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shotAI/Kimi-k1.5" TargetMode="External"/><Relationship Id="rId2" Type="http://schemas.openxmlformats.org/officeDocument/2006/relationships/hyperlink" Target="https://www.zhihu.com/question/101147902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zomi12/AIFoundation/tree/main/09News/00Oth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93E28-0E4E-C1D6-0B6E-5A6B0A90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84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896836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939544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171922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165233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KIMI</a:t>
            </a:r>
            <a:r>
              <a:rPr lang="zh-CN" altLang="en-US" sz="8800" dirty="0">
                <a:solidFill>
                  <a:schemeClr val="tx2"/>
                </a:solidFill>
              </a:rPr>
              <a:t> </a:t>
            </a:r>
            <a:r>
              <a:rPr lang="en-US" altLang="zh-CN" sz="8800" dirty="0">
                <a:solidFill>
                  <a:schemeClr val="tx2"/>
                </a:solidFill>
              </a:rPr>
              <a:t>K1.5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7A9CB-5F97-2F13-ABE2-D8FCCC75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RL</a:t>
            </a:r>
            <a:r>
              <a:rPr lang="zh-CN" altLang="en-US" dirty="0"/>
              <a:t>阶段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EDCBC7-9791-6061-2D77-8469E73C5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训练阶段：</a:t>
            </a:r>
            <a:endParaRPr lang="en-US" altLang="zh-CN" dirty="0"/>
          </a:p>
          <a:p>
            <a:pPr lvl="1"/>
            <a:r>
              <a:rPr lang="en" altLang="zh-CN" dirty="0"/>
              <a:t>Megatron</a:t>
            </a:r>
            <a:r>
              <a:rPr lang="zh-CN" altLang="en-US" dirty="0"/>
              <a:t> 和 </a:t>
            </a:r>
            <a:r>
              <a:rPr lang="en" altLang="zh-CN" dirty="0" err="1"/>
              <a:t>vLLM</a:t>
            </a:r>
            <a:r>
              <a:rPr lang="zh-CN" altLang="en-US" dirty="0"/>
              <a:t> 分别在独立的容器中运行，容器称为 </a:t>
            </a:r>
            <a:r>
              <a:rPr lang="en" altLang="zh-CN" dirty="0"/>
              <a:t>checkpoint-engine</a:t>
            </a:r>
            <a:r>
              <a:rPr lang="zh-CN" altLang="en-US" dirty="0"/>
              <a:t> 的外壳进程封装。</a:t>
            </a:r>
            <a:r>
              <a:rPr lang="en" altLang="zh-CN" dirty="0"/>
              <a:t>Megatron </a:t>
            </a:r>
            <a:r>
              <a:rPr lang="zh-CN" altLang="en-US" dirty="0"/>
              <a:t>首先启动训练过程，训练完成后，</a:t>
            </a:r>
            <a:r>
              <a:rPr lang="en" altLang="zh-CN" dirty="0"/>
              <a:t>Megatron </a:t>
            </a:r>
            <a:r>
              <a:rPr lang="zh-CN" altLang="en-US" dirty="0"/>
              <a:t>会释放 </a:t>
            </a:r>
            <a:r>
              <a:rPr lang="en" altLang="zh-CN" dirty="0"/>
              <a:t>GPU </a:t>
            </a:r>
            <a:r>
              <a:rPr lang="zh-CN" altLang="en-US" dirty="0"/>
              <a:t>内存，并准备将当前权重传递给 </a:t>
            </a:r>
            <a:r>
              <a:rPr lang="en" altLang="zh-CN" dirty="0" err="1"/>
              <a:t>vLLM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推理阶段：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" altLang="zh-CN" dirty="0"/>
              <a:t>Megatron </a:t>
            </a:r>
            <a:r>
              <a:rPr lang="zh-CN" altLang="en-US" dirty="0"/>
              <a:t>释放内存后，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以虚拟模型权重启动，并通过 </a:t>
            </a:r>
            <a:r>
              <a:rPr lang="en" altLang="zh-CN" dirty="0"/>
              <a:t>Mooncake </a:t>
            </a:r>
            <a:r>
              <a:rPr lang="zh-CN" altLang="en-US" dirty="0"/>
              <a:t>从 </a:t>
            </a:r>
            <a:r>
              <a:rPr lang="en" altLang="zh-CN" dirty="0"/>
              <a:t>Megatron </a:t>
            </a:r>
            <a:r>
              <a:rPr lang="zh-CN" altLang="en-US" dirty="0"/>
              <a:t>接收最新的权重更新。完成回放后，</a:t>
            </a:r>
            <a:r>
              <a:rPr lang="en" altLang="zh-CN" dirty="0"/>
              <a:t>checkpoint-engine</a:t>
            </a:r>
            <a:r>
              <a:rPr lang="zh-CN" altLang="en-US" dirty="0"/>
              <a:t> 会停止所有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进程。</a:t>
            </a:r>
            <a:endParaRPr lang="en-US" altLang="zh-CN" dirty="0"/>
          </a:p>
          <a:p>
            <a:r>
              <a:rPr lang="zh-CN" altLang="en-US" dirty="0"/>
              <a:t>后续训练阶段：</a:t>
            </a:r>
            <a:endParaRPr lang="en-US" altLang="zh-CN" dirty="0"/>
          </a:p>
          <a:p>
            <a:pPr lvl="1"/>
            <a:r>
              <a:rPr lang="zh-CN" altLang="en-US" dirty="0"/>
              <a:t>释放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所占用的内存后，</a:t>
            </a:r>
            <a:r>
              <a:rPr lang="en" altLang="zh-CN" dirty="0"/>
              <a:t>Megatron </a:t>
            </a:r>
            <a:r>
              <a:rPr lang="zh-CN" altLang="en-US" dirty="0"/>
              <a:t>重新加载内存并开始下一轮训练。</a:t>
            </a:r>
          </a:p>
        </p:txBody>
      </p:sp>
    </p:spTree>
    <p:extLst>
      <p:ext uri="{BB962C8B-B14F-4D97-AF65-F5344CB8AC3E}">
        <p14:creationId xmlns:p14="http://schemas.microsoft.com/office/powerpoint/2010/main" val="366884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KIMI1.5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vs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DeepSeek-R1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相似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7548393"/>
              </p:ext>
            </p:extLst>
          </p:nvPr>
        </p:nvGraphicFramePr>
        <p:xfrm>
          <a:off x="623888" y="1246188"/>
          <a:ext cx="10963274" cy="489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1637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5481637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728596">
                <a:tc>
                  <a:txBody>
                    <a:bodyPr/>
                    <a:lstStyle/>
                    <a:p>
                      <a:pPr marL="239106" marR="0" lvl="1" indent="0" algn="ctr" defTabSz="121880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相似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9106" marR="0" lvl="1" indent="0" algn="ctr" defTabSz="121880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区别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1387719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抛弃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MCTS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复杂树搜索，用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CoT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data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作为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SFT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或者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Post-Training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zh-CN" sz="20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1387820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减少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RL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额外部署一个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Value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Model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来提供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Value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Funcion</a:t>
                      </a:r>
                      <a:endParaRPr kumimoji="0" lang="zh-CN" altLang="en-US" sz="20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0" i="0" u="none" strike="noStrike" kern="0" cap="none" spc="0" normalizeH="0" baseline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1387719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减少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RL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过程对 </a:t>
                      </a:r>
                      <a:r>
                        <a:rPr kumimoji="0" lang="en-US" altLang="zh-CN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Reward</a:t>
                      </a:r>
                      <a:r>
                        <a:rPr kumimoji="0" lang="zh-CN" alt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的复杂奖励，通过最终结果引导模型学习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42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2186596"/>
              </p:ext>
            </p:extLst>
          </p:nvPr>
        </p:nvGraphicFramePr>
        <p:xfrm>
          <a:off x="616744" y="1193636"/>
          <a:ext cx="10963274" cy="514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1637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5481637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478672">
                <a:tc>
                  <a:txBody>
                    <a:bodyPr/>
                    <a:lstStyle/>
                    <a:p>
                      <a:pPr marL="239106" marR="0" lvl="1" indent="0" algn="ctr" defTabSz="121880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DeepSeek-R1</a:t>
                      </a:r>
                      <a:endParaRPr kumimoji="0" lang="zh-CN" altLang="en-US" sz="2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9106" marR="0" lvl="1" indent="0" algn="ctr" defTabSz="121880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KIMI</a:t>
                      </a:r>
                      <a:r>
                        <a:rPr kumimoji="0" lang="zh-CN" altLang="en-US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K1.5</a:t>
                      </a:r>
                      <a:endParaRPr kumimoji="0" lang="zh-CN" altLang="en-US" sz="2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932556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DeepSeek-R1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通过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RL 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自学习，直接冷启动，然后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CoT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微调迭代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KIMI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K1.5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通过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复杂提示工程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Prompt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Engine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来构建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CoT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然后使用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SFT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预热</a:t>
                      </a:r>
                      <a:endParaRPr kumimoji="0" lang="en-US" altLang="zh-CN" sz="1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932556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DeepSeek-R1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已经权重开源，并且可在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chat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中使用，遵循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MIT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许可协议；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KIMI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目前还在灰度上线，短期内不会开源，走闭源的路线，提供线上服务；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932680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RL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过程通过惩罚函数实现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Long-CoT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的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hark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使用</a:t>
                      </a:r>
                      <a:r>
                        <a:rPr kumimoji="0" lang="en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Long-COT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向</a:t>
                      </a:r>
                      <a:r>
                        <a:rPr kumimoji="0" lang="en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Short-CoT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的知识迁移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66817"/>
                  </a:ext>
                </a:extLst>
              </a:tr>
              <a:tr h="932556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聚焦 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NLP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领域，通过蒸馏成小模型，提升小模型效果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具备多模态能力，在</a:t>
                      </a:r>
                      <a:r>
                        <a:rPr kumimoji="0" lang="en-US" altLang="zh-CN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MathVista</a:t>
                      </a: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基准可测评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429927"/>
                  </a:ext>
                </a:extLst>
              </a:tr>
              <a:tr h="932556"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技术文章内容纯粹，但是隐藏了细节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9106" marR="0" lvl="1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在数据准备和宏观概念上技术细节充分，但是缺乏实操性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6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3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实验小案例</a:t>
            </a:r>
            <a:endParaRPr lang="en-US" altLang="zh-CN" sz="9600" b="1" kern="0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25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57CD-8EEE-3FFA-4C0D-4DCF9B21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239-417A-C60F-CCF7-442E1A2AF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4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对产业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思考与小结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55EEDD-2EC6-6CB6-0C86-E3DB03FF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05" y="1401708"/>
            <a:ext cx="11515632" cy="508830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B46787-C64E-A0E3-A455-103991D24B28}"/>
              </a:ext>
            </a:extLst>
          </p:cNvPr>
          <p:cNvSpPr/>
          <p:nvPr/>
        </p:nvSpPr>
        <p:spPr>
          <a:xfrm>
            <a:off x="3509540" y="1227593"/>
            <a:ext cx="7862653" cy="1725814"/>
          </a:xfrm>
          <a:custGeom>
            <a:avLst/>
            <a:gdLst>
              <a:gd name="connsiteX0" fmla="*/ 0 w 7862653"/>
              <a:gd name="connsiteY0" fmla="*/ 0 h 1725814"/>
              <a:gd name="connsiteX1" fmla="*/ 7862653 w 7862653"/>
              <a:gd name="connsiteY1" fmla="*/ 0 h 1725814"/>
              <a:gd name="connsiteX2" fmla="*/ 7862653 w 7862653"/>
              <a:gd name="connsiteY2" fmla="*/ 1725814 h 1725814"/>
              <a:gd name="connsiteX3" fmla="*/ 0 w 7862653"/>
              <a:gd name="connsiteY3" fmla="*/ 1725814 h 1725814"/>
              <a:gd name="connsiteX4" fmla="*/ 0 w 7862653"/>
              <a:gd name="connsiteY4" fmla="*/ 0 h 172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2653" h="1725814" fill="none" extrusionOk="0">
                <a:moveTo>
                  <a:pt x="0" y="0"/>
                </a:moveTo>
                <a:cubicBezTo>
                  <a:pt x="2860886" y="-49533"/>
                  <a:pt x="6165980" y="-14809"/>
                  <a:pt x="7862653" y="0"/>
                </a:cubicBezTo>
                <a:cubicBezTo>
                  <a:pt x="7732565" y="773248"/>
                  <a:pt x="7822409" y="953002"/>
                  <a:pt x="7862653" y="1725814"/>
                </a:cubicBezTo>
                <a:cubicBezTo>
                  <a:pt x="6401861" y="1677583"/>
                  <a:pt x="2064798" y="1810269"/>
                  <a:pt x="0" y="1725814"/>
                </a:cubicBezTo>
                <a:cubicBezTo>
                  <a:pt x="-30167" y="1104327"/>
                  <a:pt x="-19092" y="770492"/>
                  <a:pt x="0" y="0"/>
                </a:cubicBezTo>
                <a:close/>
              </a:path>
              <a:path w="7862653" h="1725814" stroke="0" extrusionOk="0">
                <a:moveTo>
                  <a:pt x="0" y="0"/>
                </a:moveTo>
                <a:cubicBezTo>
                  <a:pt x="3581799" y="118645"/>
                  <a:pt x="4621279" y="116012"/>
                  <a:pt x="7862653" y="0"/>
                </a:cubicBezTo>
                <a:cubicBezTo>
                  <a:pt x="7848968" y="314433"/>
                  <a:pt x="7740475" y="1372332"/>
                  <a:pt x="7862653" y="1725814"/>
                </a:cubicBezTo>
                <a:cubicBezTo>
                  <a:pt x="7070499" y="1860414"/>
                  <a:pt x="2493019" y="1568618"/>
                  <a:pt x="0" y="1725814"/>
                </a:cubicBezTo>
                <a:cubicBezTo>
                  <a:pt x="-27492" y="1059233"/>
                  <a:pt x="127086" y="478536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solidFill>
              <a:srgbClr val="66BA3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74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55EEDD-2EC6-6CB6-0C86-E3DB03FF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05" y="1401708"/>
            <a:ext cx="11515632" cy="508830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B46787-C64E-A0E3-A455-103991D24B28}"/>
              </a:ext>
            </a:extLst>
          </p:cNvPr>
          <p:cNvSpPr/>
          <p:nvPr/>
        </p:nvSpPr>
        <p:spPr>
          <a:xfrm>
            <a:off x="3541071" y="2940779"/>
            <a:ext cx="7862653" cy="1957042"/>
          </a:xfrm>
          <a:custGeom>
            <a:avLst/>
            <a:gdLst>
              <a:gd name="connsiteX0" fmla="*/ 0 w 7862653"/>
              <a:gd name="connsiteY0" fmla="*/ 0 h 1957042"/>
              <a:gd name="connsiteX1" fmla="*/ 7862653 w 7862653"/>
              <a:gd name="connsiteY1" fmla="*/ 0 h 1957042"/>
              <a:gd name="connsiteX2" fmla="*/ 7862653 w 7862653"/>
              <a:gd name="connsiteY2" fmla="*/ 1957042 h 1957042"/>
              <a:gd name="connsiteX3" fmla="*/ 0 w 7862653"/>
              <a:gd name="connsiteY3" fmla="*/ 1957042 h 1957042"/>
              <a:gd name="connsiteX4" fmla="*/ 0 w 7862653"/>
              <a:gd name="connsiteY4" fmla="*/ 0 h 195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2653" h="1957042" fill="none" extrusionOk="0">
                <a:moveTo>
                  <a:pt x="0" y="0"/>
                </a:moveTo>
                <a:cubicBezTo>
                  <a:pt x="2860886" y="-49533"/>
                  <a:pt x="6165980" y="-14809"/>
                  <a:pt x="7862653" y="0"/>
                </a:cubicBezTo>
                <a:cubicBezTo>
                  <a:pt x="7950292" y="878036"/>
                  <a:pt x="7789974" y="1401110"/>
                  <a:pt x="7862653" y="1957042"/>
                </a:cubicBezTo>
                <a:cubicBezTo>
                  <a:pt x="6401861" y="1908811"/>
                  <a:pt x="2064798" y="2041497"/>
                  <a:pt x="0" y="1957042"/>
                </a:cubicBezTo>
                <a:cubicBezTo>
                  <a:pt x="-38581" y="1184633"/>
                  <a:pt x="63341" y="892817"/>
                  <a:pt x="0" y="0"/>
                </a:cubicBezTo>
                <a:close/>
              </a:path>
              <a:path w="7862653" h="1957042" stroke="0" extrusionOk="0">
                <a:moveTo>
                  <a:pt x="0" y="0"/>
                </a:moveTo>
                <a:cubicBezTo>
                  <a:pt x="3581799" y="118645"/>
                  <a:pt x="4621279" y="116012"/>
                  <a:pt x="7862653" y="0"/>
                </a:cubicBezTo>
                <a:cubicBezTo>
                  <a:pt x="7729771" y="791784"/>
                  <a:pt x="7947604" y="1682898"/>
                  <a:pt x="7862653" y="1957042"/>
                </a:cubicBezTo>
                <a:cubicBezTo>
                  <a:pt x="7070499" y="2091642"/>
                  <a:pt x="2493019" y="1799846"/>
                  <a:pt x="0" y="1957042"/>
                </a:cubicBezTo>
                <a:cubicBezTo>
                  <a:pt x="-20187" y="983364"/>
                  <a:pt x="-152480" y="927505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solidFill>
              <a:srgbClr val="66BA3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29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55EEDD-2EC6-6CB6-0C86-E3DB03FF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05" y="1401708"/>
            <a:ext cx="11515632" cy="508830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B46787-C64E-A0E3-A455-103991D24B28}"/>
              </a:ext>
            </a:extLst>
          </p:cNvPr>
          <p:cNvSpPr/>
          <p:nvPr/>
        </p:nvSpPr>
        <p:spPr>
          <a:xfrm>
            <a:off x="3572602" y="4950372"/>
            <a:ext cx="8314598" cy="1539638"/>
          </a:xfrm>
          <a:custGeom>
            <a:avLst/>
            <a:gdLst>
              <a:gd name="connsiteX0" fmla="*/ 0 w 8314598"/>
              <a:gd name="connsiteY0" fmla="*/ 0 h 1539638"/>
              <a:gd name="connsiteX1" fmla="*/ 8314598 w 8314598"/>
              <a:gd name="connsiteY1" fmla="*/ 0 h 1539638"/>
              <a:gd name="connsiteX2" fmla="*/ 8314598 w 8314598"/>
              <a:gd name="connsiteY2" fmla="*/ 1539638 h 1539638"/>
              <a:gd name="connsiteX3" fmla="*/ 0 w 8314598"/>
              <a:gd name="connsiteY3" fmla="*/ 1539638 h 1539638"/>
              <a:gd name="connsiteX4" fmla="*/ 0 w 8314598"/>
              <a:gd name="connsiteY4" fmla="*/ 0 h 153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4598" h="1539638" fill="none" extrusionOk="0">
                <a:moveTo>
                  <a:pt x="0" y="0"/>
                </a:moveTo>
                <a:cubicBezTo>
                  <a:pt x="3679654" y="-49533"/>
                  <a:pt x="5786388" y="-14809"/>
                  <a:pt x="8314598" y="0"/>
                </a:cubicBezTo>
                <a:cubicBezTo>
                  <a:pt x="8301977" y="325352"/>
                  <a:pt x="8333611" y="1074324"/>
                  <a:pt x="8314598" y="1539638"/>
                </a:cubicBezTo>
                <a:cubicBezTo>
                  <a:pt x="6723420" y="1491407"/>
                  <a:pt x="3781225" y="1624093"/>
                  <a:pt x="0" y="1539638"/>
                </a:cubicBezTo>
                <a:cubicBezTo>
                  <a:pt x="-131397" y="851344"/>
                  <a:pt x="-58421" y="636253"/>
                  <a:pt x="0" y="0"/>
                </a:cubicBezTo>
                <a:close/>
              </a:path>
              <a:path w="8314598" h="1539638" stroke="0" extrusionOk="0">
                <a:moveTo>
                  <a:pt x="0" y="0"/>
                </a:moveTo>
                <a:cubicBezTo>
                  <a:pt x="2755459" y="118645"/>
                  <a:pt x="6353437" y="116012"/>
                  <a:pt x="8314598" y="0"/>
                </a:cubicBezTo>
                <a:cubicBezTo>
                  <a:pt x="8255588" y="370125"/>
                  <a:pt x="8424049" y="1028691"/>
                  <a:pt x="8314598" y="1539638"/>
                </a:cubicBezTo>
                <a:cubicBezTo>
                  <a:pt x="6084756" y="1674238"/>
                  <a:pt x="1553882" y="1382442"/>
                  <a:pt x="0" y="1539638"/>
                </a:cubicBezTo>
                <a:cubicBezTo>
                  <a:pt x="20122" y="1263475"/>
                  <a:pt x="-2933" y="447289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solidFill>
              <a:srgbClr val="66BA3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7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KIMI</a:t>
            </a:r>
            <a:r>
              <a:rPr lang="zh-CN" altLang="en-US" sz="2800" dirty="0"/>
              <a:t> </a:t>
            </a:r>
            <a:r>
              <a:rPr lang="en-US" altLang="zh-CN" sz="2800" dirty="0"/>
              <a:t>K1.5</a:t>
            </a:r>
            <a:r>
              <a:rPr lang="zh-CN" altLang="en-US" sz="2800" dirty="0"/>
              <a:t> 技术文章解读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KIMI1.5</a:t>
            </a:r>
            <a:r>
              <a:rPr lang="zh-CN" altLang="en-US" sz="2800" dirty="0"/>
              <a:t> 和 </a:t>
            </a:r>
            <a:r>
              <a:rPr lang="en-US" altLang="zh-CN" sz="2800" dirty="0"/>
              <a:t>DeepSeek-R1</a:t>
            </a:r>
            <a:r>
              <a:rPr lang="zh-CN" altLang="en-US" sz="2800" dirty="0"/>
              <a:t> 比较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KIMI1.5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DeepSeek-R1</a:t>
            </a:r>
            <a:r>
              <a:rPr lang="zh-CN" altLang="en-US" sz="2800" dirty="0"/>
              <a:t> 在线测试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0D5CE8-C51F-F19D-2C08-13B50F57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6B900"/>
                </a:solidFill>
                <a:latin typeface="Lexend" pitchFamily="2" charset="0"/>
                <a:ea typeface="PingFang SC" panose="020B0400000000000000" pitchFamily="34" charset="-122"/>
              </a:rPr>
              <a:t>留给读者思考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B32E37-75E3-D4FE-92FE-12956B0E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KIMI K1.5</a:t>
            </a:r>
            <a:r>
              <a:rPr lang="zh-CN" altLang="en-US" dirty="0"/>
              <a:t> 模型相比之前的模型有哪些创新点和改进之处？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文中提到的链式思维（</a:t>
            </a:r>
            <a:r>
              <a:rPr lang="en-US" altLang="zh-CN" dirty="0"/>
              <a:t>CoT</a:t>
            </a:r>
            <a:r>
              <a:rPr lang="zh-CN" altLang="en-US" dirty="0"/>
              <a:t>）是如何应用在模型训练中的？它如何提高模型的推理能力？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KIMI K1.5</a:t>
            </a:r>
            <a:r>
              <a:rPr lang="zh-CN" altLang="en-US" dirty="0"/>
              <a:t> 模型的训练和推理部署策略是如何设计的？有哪些优势和特点？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链式思维和长度奖励对模型的性能有什么影响？它们在不同领域和任务中是否都适用？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文章中提到了模型大小和上下文长度扩展问题，如何选择合适模型大小和上下文长度，来平衡性能和计算资源的利用？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79CA10AA-FE02-1324-CA2C-1B07B3AB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参考与引用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" altLang="zh-CN" dirty="0">
                <a:hlinkClick r:id="rId2"/>
              </a:rPr>
              <a:t>https://www.zhihu.com/question/10114790245</a:t>
            </a:r>
            <a:endParaRPr lang="en" altLang="zh-CN" dirty="0"/>
          </a:p>
          <a:p>
            <a:pPr algn="l"/>
            <a:r>
              <a:rPr lang="en" altLang="zh-CN" dirty="0">
                <a:hlinkClick r:id="rId3"/>
              </a:rPr>
              <a:t>https://github.com/MoonshotAI/Kimi-k1.5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4"/>
              </a:rPr>
              <a:t>https://github.com/chenzomi12/AIFoundation/tree/main/09News/00Others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KIMI</a:t>
            </a:r>
            <a:r>
              <a:rPr lang="zh-CN" altLang="en-US" dirty="0">
                <a:latin typeface="Lexend" pitchFamily="2" charset="0"/>
                <a:ea typeface="+mj-ea"/>
              </a:rPr>
              <a:t> </a:t>
            </a:r>
            <a:r>
              <a:rPr lang="en-US" altLang="zh-CN" dirty="0">
                <a:latin typeface="Lexend" pitchFamily="2" charset="0"/>
                <a:ea typeface="+mj-ea"/>
              </a:rPr>
              <a:t>K1.5</a:t>
            </a:r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技术文章解读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在强化学习阶段，</a:t>
            </a:r>
            <a:r>
              <a:rPr lang="en" altLang="zh-CN" dirty="0"/>
              <a:t>Kimi k1.5</a:t>
            </a:r>
            <a:r>
              <a:rPr lang="zh-CN" altLang="en-US" dirty="0"/>
              <a:t>的数据准备主要包括编写代码测试用例、数学问题奖励建模和处理多模态视觉数据。</a:t>
            </a:r>
          </a:p>
          <a:p>
            <a:r>
              <a:rPr lang="zh-CN" altLang="en-US" dirty="0"/>
              <a:t>编程问题：使用</a:t>
            </a:r>
            <a:r>
              <a:rPr lang="en" altLang="zh-CN" dirty="0" err="1"/>
              <a:t>CYaRon</a:t>
            </a:r>
            <a:r>
              <a:rPr lang="zh-CN" altLang="en-US" dirty="0"/>
              <a:t>库自动生成测试用例，并通过运行这些测试用例来验证模型生成的代码。</a:t>
            </a:r>
          </a:p>
          <a:p>
            <a:r>
              <a:rPr lang="zh-CN" altLang="en-US" dirty="0"/>
              <a:t>数学问题：采用基于链式推理的奖励模型，生成逐步的推理过程，并以</a:t>
            </a:r>
            <a:r>
              <a:rPr lang="en" altLang="zh-CN" dirty="0"/>
              <a:t>JSON</a:t>
            </a:r>
            <a:r>
              <a:rPr lang="zh-CN" altLang="en-US" dirty="0"/>
              <a:t>格式提供最终的正确性判断，提供更强大和可解释的奖励信号，以更准确地评估答案的正确性。</a:t>
            </a:r>
          </a:p>
          <a:p>
            <a:r>
              <a:rPr lang="zh-CN" altLang="en-US" dirty="0"/>
              <a:t>视觉数据：包括真实世界数据、合成视觉推理数据和文本渲染数据，以增强模型的视觉推理能力。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Long-CoT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Shot-COT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模型合并：</a:t>
            </a:r>
            <a:endParaRPr lang="en-US" altLang="zh-CN" dirty="0"/>
          </a:p>
          <a:p>
            <a:pPr lvl="1"/>
            <a:r>
              <a:rPr lang="zh-CN" altLang="en-US" dirty="0"/>
              <a:t>之前都是通过模型合并来提高模型的泛化性，</a:t>
            </a:r>
            <a:r>
              <a:rPr lang="en" altLang="zh-CN" dirty="0"/>
              <a:t>k1.5</a:t>
            </a:r>
            <a:r>
              <a:rPr lang="zh-CN" altLang="en-US" dirty="0"/>
              <a:t>发现</a:t>
            </a:r>
            <a:r>
              <a:rPr lang="en" altLang="zh-CN" dirty="0"/>
              <a:t>long-cot</a:t>
            </a:r>
            <a:r>
              <a:rPr lang="zh-CN" altLang="en-US" dirty="0"/>
              <a:t>模型和</a:t>
            </a:r>
            <a:r>
              <a:rPr lang="en" altLang="zh-CN" dirty="0"/>
              <a:t>short-cot</a:t>
            </a:r>
            <a:r>
              <a:rPr lang="zh-CN" altLang="en-US" dirty="0"/>
              <a:t>模型也可以合并，从而提高输出效率，中和输出内容，并且无需训练。</a:t>
            </a:r>
            <a:endParaRPr lang="en-US" altLang="zh-CN" dirty="0"/>
          </a:p>
          <a:p>
            <a:r>
              <a:rPr lang="zh-CN" altLang="en-US" dirty="0"/>
              <a:t>最短拒绝采样：</a:t>
            </a:r>
            <a:endParaRPr lang="en-US" altLang="zh-CN" dirty="0"/>
          </a:p>
          <a:p>
            <a:pPr lvl="1"/>
            <a:r>
              <a:rPr lang="zh-CN" altLang="en-US" dirty="0"/>
              <a:t>对于模型输出结果进行</a:t>
            </a:r>
            <a:r>
              <a:rPr lang="en" altLang="zh-CN" dirty="0"/>
              <a:t>n</a:t>
            </a:r>
            <a:r>
              <a:rPr lang="zh-CN" altLang="en-US" dirty="0"/>
              <a:t>次采样（实验中</a:t>
            </a:r>
            <a:r>
              <a:rPr lang="en" altLang="zh-CN" dirty="0"/>
              <a:t>n=8</a:t>
            </a:r>
            <a:r>
              <a:rPr lang="zh-CN" altLang="en" dirty="0"/>
              <a:t>），</a:t>
            </a:r>
            <a:r>
              <a:rPr lang="zh-CN" altLang="en-US" dirty="0"/>
              <a:t>选择最短的正确结果进行模型微调。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35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Long-CoT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Shot-COT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DPO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与最短拒绝采样类似，利用 </a:t>
            </a:r>
            <a:r>
              <a:rPr lang="en" altLang="zh-CN" dirty="0"/>
              <a:t>long-cot</a:t>
            </a:r>
            <a:r>
              <a:rPr lang="zh-CN" altLang="en-US" dirty="0"/>
              <a:t> 模型生成多个输出结果，将最短的正确输出作为正样本，而较长的响应作为负样本，通过构造的正负样本进行</a:t>
            </a:r>
            <a:r>
              <a:rPr lang="en" altLang="zh-CN" dirty="0"/>
              <a:t>DPO</a:t>
            </a:r>
            <a:r>
              <a:rPr lang="zh-CN" altLang="en-US" dirty="0"/>
              <a:t>偏好学习。</a:t>
            </a:r>
            <a:endParaRPr lang="en-US" altLang="zh-CN" dirty="0"/>
          </a:p>
          <a:p>
            <a:r>
              <a:rPr lang="en" altLang="zh-CN" dirty="0"/>
              <a:t>Long2Short</a:t>
            </a:r>
            <a:r>
              <a:rPr lang="zh-CN" altLang="en-US" dirty="0"/>
              <a:t> 强化：</a:t>
            </a:r>
            <a:endParaRPr lang="en-US" altLang="zh-CN" dirty="0"/>
          </a:p>
          <a:p>
            <a:pPr lvl="1"/>
            <a:r>
              <a:rPr lang="zh-CN" altLang="en-US" dirty="0"/>
              <a:t>在标准的强化学习训练阶段之后，选择一个在性能和输出效率之间达到最佳平衡的模型作为基础模型，并进行单独的</a:t>
            </a:r>
            <a:r>
              <a:rPr lang="en" altLang="zh-CN" dirty="0"/>
              <a:t>long-cot</a:t>
            </a:r>
            <a:r>
              <a:rPr lang="zh-CN" altLang="en-US" dirty="0"/>
              <a:t>到</a:t>
            </a:r>
            <a:r>
              <a:rPr lang="en" altLang="zh-CN" dirty="0"/>
              <a:t>short-cot</a:t>
            </a:r>
            <a:r>
              <a:rPr lang="zh-CN" altLang="en-US" dirty="0"/>
              <a:t>的强化学习训练阶段。在这一阶段，采用长度惩罚，进一步惩罚超出期望长度，但保证模型仍然可能正确的输出答案。</a:t>
            </a:r>
          </a:p>
        </p:txBody>
      </p:sp>
    </p:spTree>
    <p:extLst>
      <p:ext uri="{BB962C8B-B14F-4D97-AF65-F5344CB8AC3E}">
        <p14:creationId xmlns:p14="http://schemas.microsoft.com/office/powerpoint/2010/main" val="363205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0B4E4D-CB68-4394-1D86-6C4BA9A1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高质量 </a:t>
            </a:r>
            <a:r>
              <a:rPr lang="en" altLang="zh-CN" dirty="0"/>
              <a:t>RL</a:t>
            </a:r>
            <a:r>
              <a:rPr lang="zh-CN" altLang="en-US" dirty="0"/>
              <a:t> 提示数据三要素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F3576E-D695-A16F-1AC2-1B90A423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覆盖范围</a:t>
            </a:r>
            <a:r>
              <a:rPr lang="en-US" altLang="zh-CN" dirty="0"/>
              <a:t>-</a:t>
            </a:r>
            <a:r>
              <a:rPr lang="zh-CN" altLang="en-US" dirty="0"/>
              <a:t>广：</a:t>
            </a:r>
            <a:endParaRPr lang="en-US" altLang="zh-CN" dirty="0"/>
          </a:p>
          <a:p>
            <a:pPr lvl="1"/>
            <a:r>
              <a:rPr lang="zh-CN" altLang="en-US" dirty="0"/>
              <a:t>提示数据应涵盖广泛的学科领域，如科学、技术、工程和数学</a:t>
            </a:r>
            <a:r>
              <a:rPr lang="zh-CN" altLang="en" dirty="0"/>
              <a:t>、</a:t>
            </a:r>
            <a:r>
              <a:rPr lang="zh-CN" altLang="en-US" dirty="0"/>
              <a:t>代码和一般推理，增强模型在不同领域的普适性。开发了一个标签系统，对提示按照领域和学科进行分类，确保不同学科领域数据平衡。</a:t>
            </a:r>
            <a:endParaRPr lang="en-US" altLang="zh-CN" dirty="0"/>
          </a:p>
          <a:p>
            <a:r>
              <a:rPr lang="zh-CN" altLang="en-US" dirty="0"/>
              <a:t>难度分布</a:t>
            </a:r>
            <a:r>
              <a:rPr lang="en-US" altLang="zh-CN" dirty="0"/>
              <a:t>-</a:t>
            </a:r>
            <a:r>
              <a:rPr lang="zh-CN" altLang="en-US" dirty="0"/>
              <a:t>均：</a:t>
            </a:r>
            <a:endParaRPr lang="en-US" altLang="zh-CN" dirty="0"/>
          </a:p>
          <a:p>
            <a:pPr lvl="1"/>
            <a:r>
              <a:rPr lang="zh-CN" altLang="en-US" dirty="0"/>
              <a:t>提示数据应包含易、中、难不同难度级别的问题，让模型逐步学习，防止模型过拟合到一些特定复杂的问题上。这里</a:t>
            </a:r>
            <a:r>
              <a:rPr lang="en" altLang="zh-CN" dirty="0"/>
              <a:t>k1.5</a:t>
            </a:r>
            <a:r>
              <a:rPr lang="zh-CN" altLang="en-US" dirty="0"/>
              <a:t>通过模型自身的推理能力，来评估每个</a:t>
            </a:r>
            <a:r>
              <a:rPr lang="en" altLang="zh-CN" dirty="0"/>
              <a:t>prompt</a:t>
            </a:r>
            <a:r>
              <a:rPr lang="zh-CN" altLang="en-US" dirty="0"/>
              <a:t>的难度，就是对相同的</a:t>
            </a:r>
            <a:r>
              <a:rPr lang="en" altLang="zh-CN" dirty="0"/>
              <a:t>prompt</a:t>
            </a:r>
            <a:r>
              <a:rPr lang="zh-CN" altLang="en-US" dirty="0"/>
              <a:t>利用相对较高温度生成</a:t>
            </a:r>
            <a:r>
              <a:rPr lang="en-US" altLang="zh-CN" dirty="0"/>
              <a:t>10</a:t>
            </a:r>
            <a:r>
              <a:rPr lang="zh-CN" altLang="en-US" dirty="0"/>
              <a:t>次答案，然后计算答案的通过率，通过率越低，代表</a:t>
            </a:r>
            <a:r>
              <a:rPr lang="en" altLang="zh-CN" dirty="0"/>
              <a:t>prompt</a:t>
            </a:r>
            <a:r>
              <a:rPr lang="zh-CN" altLang="en-US" dirty="0"/>
              <a:t>难度越高。</a:t>
            </a:r>
            <a:endParaRPr lang="en-US" altLang="zh-CN" dirty="0"/>
          </a:p>
          <a:p>
            <a:r>
              <a:rPr lang="zh-CN" altLang="en-US" dirty="0"/>
              <a:t>可评估性</a:t>
            </a:r>
            <a:r>
              <a:rPr lang="en-US" altLang="zh-CN" dirty="0"/>
              <a:t>-</a:t>
            </a:r>
            <a:r>
              <a:rPr lang="zh-CN" altLang="en-US" dirty="0"/>
              <a:t>准：</a:t>
            </a:r>
            <a:endParaRPr lang="en-US" altLang="zh-CN" dirty="0"/>
          </a:p>
          <a:p>
            <a:pPr lvl="1"/>
            <a:r>
              <a:rPr lang="zh-CN" altLang="en-US" dirty="0"/>
              <a:t>提示数据应允许验证器进行客观且可靠的评估，确保模型结果是基于正确的推理过程，而不是简单模式或随机猜测。这里</a:t>
            </a:r>
            <a:r>
              <a:rPr lang="en" altLang="zh-CN" dirty="0"/>
              <a:t>k1.5</a:t>
            </a:r>
            <a:r>
              <a:rPr lang="zh-CN" altLang="en-US" dirty="0"/>
              <a:t>利用没有任何链式推理步骤的情况下预测可能的答案，如果在</a:t>
            </a:r>
            <a:r>
              <a:rPr lang="en" altLang="zh-CN" dirty="0"/>
              <a:t>N</a:t>
            </a:r>
            <a:r>
              <a:rPr lang="zh-CN" altLang="en-US" dirty="0"/>
              <a:t>次尝试内，均预测正确答案，认为该</a:t>
            </a:r>
            <a:r>
              <a:rPr lang="en" altLang="zh-CN" dirty="0"/>
              <a:t>prompt</a:t>
            </a:r>
            <a:r>
              <a:rPr lang="zh-CN" altLang="en-US" dirty="0"/>
              <a:t>容易产生</a:t>
            </a:r>
            <a:r>
              <a:rPr lang="en" altLang="zh-CN" dirty="0"/>
              <a:t>reward hacking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15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EB4B1C-E32B-E9DC-3CE5-B7530DB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核心技术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634304-81B7-2CBD-1E15-82E2DF81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传统的 </a:t>
            </a:r>
            <a:r>
              <a:rPr lang="en" altLang="zh-CN" dirty="0"/>
              <a:t>RL </a:t>
            </a:r>
            <a:r>
              <a:rPr lang="zh-CN" altLang="en-US" dirty="0"/>
              <a:t>训练中，对于长文本序列，模型通常需要一次性生成整个轨迹（例如，完整的 </a:t>
            </a:r>
            <a:r>
              <a:rPr lang="en" altLang="zh-CN" dirty="0"/>
              <a:t>CoT </a:t>
            </a:r>
            <a:r>
              <a:rPr lang="zh-CN" altLang="en-US" dirty="0"/>
              <a:t>推理过程）。这直接导致计算开销大、内存占用高、训练不稳定，以及数据效率低这些问题。</a:t>
            </a:r>
          </a:p>
          <a:p>
            <a:r>
              <a:rPr lang="en" altLang="zh-CN" dirty="0" err="1"/>
              <a:t>kimi</a:t>
            </a:r>
            <a:r>
              <a:rPr lang="zh-CN" altLang="en-US" dirty="0"/>
              <a:t>团队在扩展上下文长度的情况下，采用了一个关键的提高训练效率的技术</a:t>
            </a:r>
            <a:r>
              <a:rPr lang="en-US" altLang="zh-CN" dirty="0"/>
              <a:t>——</a:t>
            </a:r>
            <a:r>
              <a:rPr lang="en" altLang="zh-CN" dirty="0"/>
              <a:t>partial rollouts</a:t>
            </a:r>
            <a:r>
              <a:rPr lang="zh-CN" altLang="en" dirty="0"/>
              <a:t>。</a:t>
            </a:r>
            <a:r>
              <a:rPr lang="zh-CN" altLang="en-US" dirty="0"/>
              <a:t>它的核心思想是将长轨迹的生成过程分割成多个迭代步骤，避免一次性生成整个轨迹，从而提高训练效率并节省计算资源。</a:t>
            </a:r>
            <a:endParaRPr lang="en-US" altLang="zh-CN" dirty="0"/>
          </a:p>
          <a:p>
            <a:r>
              <a:rPr lang="en" altLang="zh-CN" dirty="0"/>
              <a:t>Partial rollouts</a:t>
            </a:r>
            <a:r>
              <a:rPr lang="zh-CN" altLang="en-US" dirty="0"/>
              <a:t> 显著提升了长上下文任务的处理能力，优化了计算资源，系统能够生成更长的响应，还在不牺牲输出质量的前提下加速了模型训练过程。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18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3C1C13-4BB6-D939-A810-C18D52DE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Partial rollouts </a:t>
            </a:r>
            <a:r>
              <a:rPr lang="zh-CN" altLang="en-US" dirty="0"/>
              <a:t>的工作方式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5E1253-3E74-9E5A-8329-8F7E3ED61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固定输出 </a:t>
            </a:r>
            <a:r>
              <a:rPr lang="en" altLang="zh-CN" dirty="0"/>
              <a:t>token </a:t>
            </a:r>
            <a:r>
              <a:rPr lang="zh-CN" altLang="en-US" dirty="0"/>
              <a:t>预算。定义一个固定输出 </a:t>
            </a:r>
            <a:r>
              <a:rPr lang="en" altLang="zh-CN" dirty="0"/>
              <a:t>token </a:t>
            </a:r>
            <a:r>
              <a:rPr lang="zh-CN" altLang="en-US" dirty="0"/>
              <a:t>数量，作为每次 </a:t>
            </a:r>
            <a:r>
              <a:rPr lang="en" altLang="zh-CN" dirty="0"/>
              <a:t>rollouts </a:t>
            </a:r>
            <a:r>
              <a:rPr lang="zh-CN" altLang="en-US" dirty="0"/>
              <a:t>的长度上限（例如，每次生成 </a:t>
            </a:r>
            <a:r>
              <a:rPr lang="en-US" altLang="zh-CN" dirty="0"/>
              <a:t>500 </a:t>
            </a:r>
            <a:r>
              <a:rPr lang="zh-CN" altLang="en-US" dirty="0"/>
              <a:t>个 </a:t>
            </a:r>
            <a:r>
              <a:rPr lang="en" altLang="zh-CN" dirty="0"/>
              <a:t>token</a:t>
            </a:r>
            <a:r>
              <a:rPr lang="zh-CN" altLang="en" dirty="0"/>
              <a:t>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分段生成。在每次训练迭代中，模型并不生成完整的轨迹，而是只生成部分轨迹，即在 </a:t>
            </a:r>
            <a:r>
              <a:rPr lang="en" altLang="zh-CN" dirty="0"/>
              <a:t>token </a:t>
            </a:r>
            <a:r>
              <a:rPr lang="zh-CN" altLang="en-US" dirty="0"/>
              <a:t>数量达到预算上限时停止。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保存中间状态。将生成的中间轨迹片段及其对应的模型状态保存到 </a:t>
            </a:r>
            <a:r>
              <a:rPr lang="en" altLang="zh-CN" dirty="0"/>
              <a:t>replay buffer </a:t>
            </a:r>
            <a:r>
              <a:rPr lang="zh-CN" altLang="en-US" dirty="0"/>
              <a:t>中。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多次迭代完成长轨迹。在后续的训练迭代中，模型可以从 </a:t>
            </a:r>
            <a:r>
              <a:rPr lang="en" altLang="zh-CN" dirty="0"/>
              <a:t>replay buffer </a:t>
            </a:r>
            <a:r>
              <a:rPr lang="zh-CN" altLang="en-US" dirty="0"/>
              <a:t>中读取之前保存的中间轨迹片段，并在此基础上继续生成新的轨迹片段。通过多次迭代，最终完成整个轨迹的生成。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选择性计算 </a:t>
            </a:r>
            <a:r>
              <a:rPr lang="en" altLang="zh-CN" dirty="0"/>
              <a:t>loss</a:t>
            </a:r>
            <a:r>
              <a:rPr lang="zh-CN" altLang="en" dirty="0"/>
              <a:t>。</a:t>
            </a:r>
            <a:r>
              <a:rPr lang="zh-CN" altLang="en-US" dirty="0"/>
              <a:t>在计算 </a:t>
            </a:r>
            <a:r>
              <a:rPr lang="en" altLang="zh-CN" dirty="0"/>
              <a:t>loss </a:t>
            </a:r>
            <a:r>
              <a:rPr lang="zh-CN" altLang="en-US" dirty="0"/>
              <a:t>时，可以选择只计算当前迭代生成的部分轨迹片段的 损失，也可以计算整个轨迹的 </a:t>
            </a:r>
            <a:r>
              <a:rPr lang="en" altLang="zh-CN" dirty="0"/>
              <a:t>loss</a:t>
            </a:r>
            <a:r>
              <a:rPr lang="zh-CN" altLang="en" dirty="0"/>
              <a:t>，</a:t>
            </a:r>
            <a:r>
              <a:rPr lang="zh-CN" altLang="en-US" dirty="0"/>
              <a:t>具体策略取决于实际情况。</a:t>
            </a:r>
          </a:p>
        </p:txBody>
      </p:sp>
    </p:spTree>
    <p:extLst>
      <p:ext uri="{BB962C8B-B14F-4D97-AF65-F5344CB8AC3E}">
        <p14:creationId xmlns:p14="http://schemas.microsoft.com/office/powerpoint/2010/main" val="221655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29377</TotalTime>
  <Words>1400</Words>
  <Application>Microsoft Macintosh PowerPoint</Application>
  <PresentationFormat>自定义</PresentationFormat>
  <Paragraphs>97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数据准备</vt:lpstr>
      <vt:lpstr>Long-CoT to Shot-COT</vt:lpstr>
      <vt:lpstr>Long-CoT to Shot-COT</vt:lpstr>
      <vt:lpstr>高质量 RL 提示数据三要素</vt:lpstr>
      <vt:lpstr>核心技术</vt:lpstr>
      <vt:lpstr>Partial rollouts 的工作方式</vt:lpstr>
      <vt:lpstr>RL阶段</vt:lpstr>
      <vt:lpstr>PowerPoint 演示文稿</vt:lpstr>
      <vt:lpstr>相似</vt:lpstr>
      <vt:lpstr>区别</vt:lpstr>
      <vt:lpstr>PowerPoint 演示文稿</vt:lpstr>
      <vt:lpstr>PowerPoint 演示文稿</vt:lpstr>
      <vt:lpstr>PowerPoint 演示文稿</vt:lpstr>
      <vt:lpstr>总结与思考</vt:lpstr>
      <vt:lpstr>总结与思考</vt:lpstr>
      <vt:lpstr>总结与思考</vt:lpstr>
      <vt:lpstr>PowerPoint 演示文稿</vt:lpstr>
      <vt:lpstr>留给读者思考</vt:lpstr>
      <vt:lpstr>参考与引用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9596</cp:revision>
  <cp:lastPrinted>2023-09-08T09:14:01Z</cp:lastPrinted>
  <dcterms:created xsi:type="dcterms:W3CDTF">2020-08-28T08:44:19Z</dcterms:created>
  <dcterms:modified xsi:type="dcterms:W3CDTF">2025-02-03T07:38:36Z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