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16"/>
  </p:notesMasterIdLst>
  <p:sldIdLst>
    <p:sldId id="261" r:id="rId3"/>
    <p:sldId id="262" r:id="rId4"/>
    <p:sldId id="266" r:id="rId5"/>
    <p:sldId id="267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8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4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July 2017   |   Computer Science Department   |   UKP Lab  -  Prof. Dr. Iryna Gurevych   |   Nils Reimers   |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4E3A-12F8-4F1F-A047-F9DF2C512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Word Embeddings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8760"/>
            <a:ext cx="5904656" cy="49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1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Sentences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Sentences can be represented as well as a dense vector space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" y="2392086"/>
            <a:ext cx="9087506" cy="399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7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Powerful </a:t>
            </a:r>
            <a:r>
              <a:rPr lang="en-US" dirty="0" smtClean="0"/>
              <a:t>are Dense Representations?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Google Neural Machine Translation </a:t>
            </a:r>
            <a:r>
              <a:rPr lang="en-US" sz="1800" dirty="0" smtClean="0"/>
              <a:t>system learned a </a:t>
            </a:r>
            <a:r>
              <a:rPr lang="en-US" sz="1800" i="1" dirty="0" smtClean="0"/>
              <a:t>lingua franca</a:t>
            </a:r>
          </a:p>
          <a:p>
            <a:r>
              <a:rPr lang="en-US" sz="1800" dirty="0" smtClean="0"/>
              <a:t>Similar sentences are mapped to the same area </a:t>
            </a:r>
            <a:r>
              <a:rPr lang="en-US" sz="1800" i="1" dirty="0" smtClean="0"/>
              <a:t>independent of the language</a:t>
            </a:r>
          </a:p>
          <a:p>
            <a:r>
              <a:rPr lang="en-US" sz="1800" dirty="0" smtClean="0"/>
              <a:t>Allows translating between unseen language pairs! </a:t>
            </a:r>
          </a:p>
          <a:p>
            <a:r>
              <a:rPr lang="en-US" sz="1800" dirty="0" smtClean="0"/>
              <a:t>Otherwise 10.000 bilingual corpora would be need for supporting 103 languages</a:t>
            </a:r>
            <a:endParaRPr lang="en-US" sz="1800" dirty="0"/>
          </a:p>
        </p:txBody>
      </p:sp>
      <p:pic>
        <p:nvPicPr>
          <p:cNvPr id="3076" name="Picture 4" descr="https://2.bp.blogspot.com/-AmBczBtfi3Q/WDSB0M3InDI/AAAAAAAABbQ/1U_51u5ynl4FK4L0KOEllfRCq0Oauzy5wCEw/s1600/image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4" t="58689" r="7649"/>
          <a:stretch/>
        </p:blipFill>
        <p:spPr bwMode="auto">
          <a:xfrm>
            <a:off x="2051721" y="3214338"/>
            <a:ext cx="4898487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139952" y="611478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https://research.googleblog.com/2016/11/zero-shot-translation-with-googles.html</a:t>
            </a:r>
          </a:p>
        </p:txBody>
      </p:sp>
    </p:spTree>
    <p:extLst>
      <p:ext uri="{BB962C8B-B14F-4D97-AF65-F5344CB8AC3E}">
        <p14:creationId xmlns:p14="http://schemas.microsoft.com/office/powerpoint/2010/main" val="8835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Embeddings &amp;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vectors form the basis of most deep learning approaches</a:t>
            </a:r>
            <a:endParaRPr lang="en-US" dirty="0"/>
          </a:p>
          <a:p>
            <a:r>
              <a:rPr lang="en-US" dirty="0" smtClean="0"/>
              <a:t>They provide basic knowledge about the meaning </a:t>
            </a:r>
          </a:p>
          <a:p>
            <a:r>
              <a:rPr lang="en-US" dirty="0" smtClean="0"/>
              <a:t>Neural Networks are able to propagate information into them</a:t>
            </a:r>
          </a:p>
          <a:p>
            <a:pPr lvl="1"/>
            <a:r>
              <a:rPr lang="en-US" dirty="0" smtClean="0"/>
              <a:t>Linear models like naïve </a:t>
            </a:r>
            <a:r>
              <a:rPr lang="en-US" dirty="0" err="1" smtClean="0"/>
              <a:t>bayes</a:t>
            </a:r>
            <a:r>
              <a:rPr lang="en-US" dirty="0" smtClean="0"/>
              <a:t> / SVM cannot do that</a:t>
            </a:r>
            <a:endParaRPr lang="en-US" dirty="0"/>
          </a:p>
          <a:p>
            <a:r>
              <a:rPr lang="en-US" dirty="0" smtClean="0"/>
              <a:t>The quality of the embeddings has huge effect on the performance</a:t>
            </a:r>
          </a:p>
          <a:p>
            <a:endParaRPr lang="en-US" dirty="0"/>
          </a:p>
          <a:p>
            <a:r>
              <a:rPr lang="en-US" dirty="0" smtClean="0"/>
              <a:t>Quality of embeddings depends on:</a:t>
            </a:r>
          </a:p>
          <a:p>
            <a:pPr lvl="1"/>
            <a:r>
              <a:rPr lang="en-US" dirty="0" smtClean="0"/>
              <a:t>Dataset (quality &amp; quantity)</a:t>
            </a:r>
          </a:p>
          <a:p>
            <a:pPr lvl="1"/>
            <a:r>
              <a:rPr lang="en-US" dirty="0" smtClean="0"/>
              <a:t>Pre-processing &amp; cleaning of the dataset</a:t>
            </a:r>
          </a:p>
          <a:p>
            <a:pPr lvl="1"/>
            <a:r>
              <a:rPr lang="en-US" dirty="0" smtClean="0"/>
              <a:t>Definition of the </a:t>
            </a:r>
            <a:r>
              <a:rPr lang="en-US" i="1" dirty="0" smtClean="0"/>
              <a:t>context words</a:t>
            </a:r>
          </a:p>
          <a:p>
            <a:pPr lvl="1"/>
            <a:r>
              <a:rPr lang="en-US" dirty="0" smtClean="0"/>
              <a:t>Hyperparameters</a:t>
            </a:r>
          </a:p>
          <a:p>
            <a:r>
              <a:rPr lang="en-US" dirty="0" smtClean="0"/>
              <a:t>The algorithm (word2vec, </a:t>
            </a:r>
            <a:r>
              <a:rPr lang="en-US" dirty="0" err="1" smtClean="0"/>
              <a:t>GloVe</a:t>
            </a:r>
            <a:r>
              <a:rPr lang="en-US" dirty="0" smtClean="0"/>
              <a:t>) is often of minor importance </a:t>
            </a:r>
          </a:p>
        </p:txBody>
      </p:sp>
    </p:spTree>
    <p:extLst>
      <p:ext uri="{BB962C8B-B14F-4D97-AF65-F5344CB8AC3E}">
        <p14:creationId xmlns:p14="http://schemas.microsoft.com/office/powerpoint/2010/main" val="19360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July</a:t>
            </a:r>
            <a:r>
              <a:rPr lang="de-DE" dirty="0" smtClean="0"/>
              <a:t> 2017   </a:t>
            </a:r>
            <a:r>
              <a:rPr lang="de-DE" dirty="0" smtClean="0"/>
              <a:t>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Words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en-US" dirty="0" smtClean="0"/>
              <a:t>Many NLP systems regards words as atomic symbols</a:t>
            </a:r>
          </a:p>
          <a:p>
            <a:r>
              <a:rPr lang="en-US" dirty="0" smtClean="0"/>
              <a:t>In vector terms, this is a vector with one 1 and a lot of zeros: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problem: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 systems cannot derive useful information from this 1-hot representation</a:t>
            </a:r>
          </a:p>
          <a:p>
            <a:pPr lvl="1"/>
            <a:r>
              <a:rPr lang="en-US" dirty="0" smtClean="0"/>
              <a:t>Impossible to keep-up with synonyms and new words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436298" y="2370140"/>
            <a:ext cx="378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Hotel	[1 0 0 0]	   </a:t>
            </a:r>
            <a:r>
              <a:rPr lang="de-DE" dirty="0"/>
              <a:t>Dog	[0 0 1 0</a:t>
            </a:r>
            <a:r>
              <a:rPr lang="de-DE" dirty="0" smtClean="0"/>
              <a:t>]</a:t>
            </a:r>
          </a:p>
          <a:p>
            <a:r>
              <a:rPr lang="de-DE" dirty="0" smtClean="0"/>
              <a:t>Motel	[0 1 0 0] 	   </a:t>
            </a:r>
            <a:r>
              <a:rPr lang="de-DE" dirty="0" err="1" smtClean="0"/>
              <a:t>Cat</a:t>
            </a:r>
            <a:r>
              <a:rPr lang="de-DE" dirty="0" smtClean="0"/>
              <a:t>      [0 0 0 1]</a:t>
            </a:r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699792" y="3502749"/>
            <a:ext cx="3086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Hotel	[1 0 0 0]	   </a:t>
            </a:r>
            <a:r>
              <a:rPr lang="de-DE" dirty="0" smtClean="0"/>
              <a:t>AND</a:t>
            </a:r>
            <a:endParaRPr lang="de-DE" dirty="0"/>
          </a:p>
          <a:p>
            <a:r>
              <a:rPr lang="de-DE" dirty="0"/>
              <a:t>Motel	[0 1 0 0] 	</a:t>
            </a:r>
            <a:r>
              <a:rPr lang="de-DE" dirty="0" smtClean="0"/>
              <a:t>   =     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1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July</a:t>
            </a:r>
            <a:r>
              <a:rPr lang="de-DE" dirty="0" smtClean="0"/>
              <a:t> 2017   </a:t>
            </a:r>
            <a:r>
              <a:rPr lang="de-DE" dirty="0" smtClean="0"/>
              <a:t>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Distributional Hypothesis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en-US" i="1" dirty="0" smtClean="0"/>
              <a:t>Words </a:t>
            </a:r>
            <a:r>
              <a:rPr lang="en-US" i="1" dirty="0"/>
              <a:t>that occur in the same contexts tend to have similar meanings </a:t>
            </a:r>
            <a:r>
              <a:rPr lang="en-US" dirty="0"/>
              <a:t>(Harris, 1954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One of the most successful ideas in modern NLP</a:t>
            </a:r>
          </a:p>
          <a:p>
            <a:r>
              <a:rPr lang="en-US" dirty="0" smtClean="0"/>
              <a:t>Hugely boost the performance if used correctly </a:t>
            </a:r>
          </a:p>
          <a:p>
            <a:endParaRPr lang="en-US" dirty="0"/>
          </a:p>
          <a:p>
            <a:r>
              <a:rPr lang="en-US" dirty="0" smtClean="0"/>
              <a:t>Idea: Count the co-occurrence of tokens: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381000" y="6172200"/>
            <a:ext cx="807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381000" y="4196455"/>
            <a:ext cx="0" cy="19757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-36512" y="4416280"/>
            <a:ext cx="400110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smtClean="0"/>
              <a:t>rich</a:t>
            </a:r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395538" y="465313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Bill Gates</a:t>
            </a:r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7199797" y="515985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Ethiopia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7702272" y="617220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poor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540925" y="550921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Sierra Leone</a:t>
            </a:r>
            <a:endParaRPr lang="de-DE" dirty="0"/>
          </a:p>
        </p:txBody>
      </p:sp>
      <p:cxnSp>
        <p:nvCxnSpPr>
          <p:cNvPr id="6" name="Gerade Verbindung mit Pfeil 5"/>
          <p:cNvCxnSpPr>
            <a:endCxn id="76" idx="2"/>
          </p:cNvCxnSpPr>
          <p:nvPr/>
        </p:nvCxnSpPr>
        <p:spPr>
          <a:xfrm flipV="1">
            <a:off x="395536" y="4960915"/>
            <a:ext cx="476255" cy="1208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81002" y="4816897"/>
            <a:ext cx="1131311" cy="135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85" idx="1"/>
          </p:cNvCxnSpPr>
          <p:nvPr/>
        </p:nvCxnSpPr>
        <p:spPr>
          <a:xfrm flipV="1">
            <a:off x="381002" y="5313740"/>
            <a:ext cx="6818795" cy="855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256859" y="4480945"/>
            <a:ext cx="1279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Warren Buffet</a:t>
            </a:r>
            <a:endParaRPr lang="de-DE" dirty="0"/>
          </a:p>
        </p:txBody>
      </p:sp>
      <p:cxnSp>
        <p:nvCxnSpPr>
          <p:cNvPr id="19" name="Gerade Verbindung mit Pfeil 18"/>
          <p:cNvCxnSpPr>
            <a:endCxn id="31" idx="1"/>
          </p:cNvCxnSpPr>
          <p:nvPr/>
        </p:nvCxnSpPr>
        <p:spPr>
          <a:xfrm flipV="1">
            <a:off x="395536" y="5663102"/>
            <a:ext cx="6145389" cy="509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</a:t>
            </a:r>
            <a:r>
              <a:rPr lang="en-US" dirty="0" err="1"/>
              <a:t>o</a:t>
            </a:r>
            <a:r>
              <a:rPr lang="en-US" dirty="0" err="1" smtClean="0"/>
              <a:t>ccurence</a:t>
            </a:r>
            <a:r>
              <a:rPr lang="en-US" dirty="0" smtClean="0"/>
              <a:t> Matrix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968552"/>
          </a:xfrm>
        </p:spPr>
        <p:txBody>
          <a:bodyPr/>
          <a:lstStyle/>
          <a:p>
            <a:r>
              <a:rPr lang="en-US" dirty="0" smtClean="0"/>
              <a:t>Create a matrix of the co-</a:t>
            </a:r>
            <a:r>
              <a:rPr lang="en-US" dirty="0" err="1" smtClean="0"/>
              <a:t>occurences</a:t>
            </a:r>
            <a:r>
              <a:rPr lang="en-US" dirty="0" smtClean="0"/>
              <a:t> for all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Increases with the size of vocabulary</a:t>
            </a:r>
          </a:p>
          <a:p>
            <a:pPr lvl="1"/>
            <a:r>
              <a:rPr lang="en-US" dirty="0" smtClean="0"/>
              <a:t>High dimensional – requires a lot memory</a:t>
            </a:r>
          </a:p>
          <a:p>
            <a:pPr lvl="1"/>
            <a:r>
              <a:rPr lang="en-US" dirty="0" smtClean="0"/>
              <a:t>Subsequent steps have </a:t>
            </a:r>
            <a:r>
              <a:rPr lang="en-US" dirty="0" err="1" smtClean="0"/>
              <a:t>sparsity</a:t>
            </a:r>
            <a:r>
              <a:rPr lang="en-US" dirty="0" smtClean="0"/>
              <a:t>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dimensionality reduction to store only the most important information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14768"/>
              </p:ext>
            </p:extLst>
          </p:nvPr>
        </p:nvGraphicFramePr>
        <p:xfrm>
          <a:off x="611560" y="2082016"/>
          <a:ext cx="79208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936104"/>
                <a:gridCol w="1224136"/>
                <a:gridCol w="1164542"/>
                <a:gridCol w="955968"/>
                <a:gridCol w="1024252"/>
                <a:gridCol w="887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Dimensionality Representation of Words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7701" r="4180" b="46779"/>
          <a:stretch/>
        </p:blipFill>
        <p:spPr bwMode="auto">
          <a:xfrm>
            <a:off x="323528" y="1567742"/>
            <a:ext cx="8621486" cy="488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 for </a:t>
            </a:r>
            <a:r>
              <a:rPr lang="en-US" dirty="0" smtClean="0"/>
              <a:t>Words</a:t>
            </a:r>
            <a:br>
              <a:rPr lang="en-US" dirty="0" smtClean="0"/>
            </a:br>
            <a:r>
              <a:rPr lang="en-US" sz="1800" dirty="0" smtClean="0"/>
              <a:t>Word2vec - CBOW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4" y="1519087"/>
            <a:ext cx="2934667" cy="476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707904" y="1700808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Word2vec (</a:t>
            </a:r>
            <a:r>
              <a:rPr lang="en-US" dirty="0" err="1" smtClean="0"/>
              <a:t>Mikolov</a:t>
            </a:r>
            <a:r>
              <a:rPr lang="en-US" dirty="0"/>
              <a:t> </a:t>
            </a:r>
            <a:r>
              <a:rPr lang="en-US" dirty="0" smtClean="0"/>
              <a:t>et al.): Instead of creating co-occurrence matrix, create low-dimensional vectors directly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Highly efficient for large corpora (&gt;100 TB)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b="1" dirty="0" smtClean="0"/>
              <a:t>CBOW-Model:</a:t>
            </a: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</a:t>
            </a:r>
            <a:r>
              <a:rPr lang="en-US" dirty="0" smtClean="0"/>
              <a:t>the surrounding words, </a:t>
            </a:r>
            <a:br>
              <a:rPr lang="en-US" dirty="0" smtClean="0"/>
            </a:br>
            <a:r>
              <a:rPr lang="en-US" dirty="0" smtClean="0"/>
              <a:t>try to predict word: w(t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Idea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score(cat chills </a:t>
            </a:r>
            <a:r>
              <a:rPr lang="en-US" b="1" dirty="0" smtClean="0">
                <a:solidFill>
                  <a:srgbClr val="00B050"/>
                </a:solidFill>
              </a:rPr>
              <a:t>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mat) &gt;</a:t>
            </a:r>
            <a:br>
              <a:rPr lang="en-US" dirty="0" smtClean="0"/>
            </a:br>
            <a:r>
              <a:rPr lang="en-US" dirty="0" smtClean="0"/>
              <a:t>score(cat chills </a:t>
            </a:r>
            <a:r>
              <a:rPr lang="en-US" b="1" dirty="0" smtClean="0">
                <a:solidFill>
                  <a:srgbClr val="FF0000"/>
                </a:solidFill>
              </a:rPr>
              <a:t>French</a:t>
            </a:r>
            <a:r>
              <a:rPr lang="en-US" dirty="0" smtClean="0"/>
              <a:t> a mat)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Maximize the distance between </a:t>
            </a:r>
            <a:r>
              <a:rPr lang="en-US" b="1" dirty="0">
                <a:solidFill>
                  <a:srgbClr val="00B050"/>
                </a:solidFill>
              </a:rPr>
              <a:t>on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FF0000"/>
                </a:solidFill>
              </a:rPr>
              <a:t>French</a:t>
            </a:r>
            <a:r>
              <a:rPr lang="en-US" dirty="0"/>
              <a:t> </a:t>
            </a:r>
            <a:r>
              <a:rPr lang="en-US" dirty="0" smtClean="0"/>
              <a:t>for the given phrase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Result: Similar words are close, dissimilar words are far apart in vector </a:t>
            </a:r>
            <a:r>
              <a:rPr lang="en-US" dirty="0" smtClean="0"/>
              <a:t>space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092280" y="621089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Mikolov</a:t>
            </a:r>
            <a:r>
              <a:rPr lang="en-US" sz="1100" dirty="0" smtClean="0"/>
              <a:t> et al., 2013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91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 for </a:t>
            </a:r>
            <a:r>
              <a:rPr lang="en-US" dirty="0" smtClean="0"/>
              <a:t>Words</a:t>
            </a:r>
            <a:br>
              <a:rPr lang="en-US" dirty="0" smtClean="0"/>
            </a:br>
            <a:r>
              <a:rPr lang="en-US" sz="1800" dirty="0" smtClean="0"/>
              <a:t>Word2vec – Skip-Gram</a:t>
            </a:r>
            <a:endParaRPr lang="en-US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890484" y="1700808"/>
            <a:ext cx="507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center word w(t), try to predict context words w(t-2), …, w(t+2)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Usually works better than CBOW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What a context word is, can be quite arbitrarily: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Words to the left &amp; right of the word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Dependency relations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Relations in </a:t>
            </a:r>
            <a:r>
              <a:rPr lang="en-US" dirty="0" err="1" smtClean="0"/>
              <a:t>FreeBase</a:t>
            </a:r>
            <a:r>
              <a:rPr lang="en-US" dirty="0" smtClean="0"/>
              <a:t> / </a:t>
            </a:r>
            <a:r>
              <a:rPr lang="en-US" dirty="0" err="1" smtClean="0"/>
              <a:t>WikiData</a:t>
            </a:r>
            <a:r>
              <a:rPr lang="en-US" dirty="0" smtClean="0"/>
              <a:t> etc.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Different contexts create different embeddings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Which is most suitable depends on the task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92280" y="621089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Mikolov</a:t>
            </a:r>
            <a:r>
              <a:rPr lang="en-US" sz="1100" dirty="0" smtClean="0"/>
              <a:t> et al., 2013</a:t>
            </a:r>
            <a:endParaRPr lang="en-US" sz="1100" dirty="0"/>
          </a:p>
        </p:txBody>
      </p:sp>
      <p:pic>
        <p:nvPicPr>
          <p:cNvPr id="1026" name="Picture 2" descr="https://qph.ec.quoracdn.net/main-qimg-02b5852aa8372cafecd7d0fbbbd95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3638965" cy="46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7" y="1592264"/>
            <a:ext cx="8640763" cy="885124"/>
          </a:xfrm>
          <a:ln w="28575">
            <a:noFill/>
          </a:ln>
        </p:spPr>
        <p:txBody>
          <a:bodyPr/>
          <a:lstStyle/>
          <a:p>
            <a:r>
              <a:rPr lang="de-DE" dirty="0" err="1" smtClean="0"/>
              <a:t>Syntactic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captured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21930" r="61183" b="27522"/>
          <a:stretch/>
        </p:blipFill>
        <p:spPr bwMode="auto">
          <a:xfrm>
            <a:off x="2892020" y="2132856"/>
            <a:ext cx="3480180" cy="41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9663" r="7847" b="28843"/>
          <a:stretch/>
        </p:blipFill>
        <p:spPr bwMode="auto">
          <a:xfrm>
            <a:off x="971601" y="1746391"/>
            <a:ext cx="6780329" cy="44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736</Words>
  <Application>Microsoft Office PowerPoint</Application>
  <PresentationFormat>Bildschirmpräsentation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ukp_template_TUD_CD</vt:lpstr>
      <vt:lpstr>Benutzerdefiniertes Design</vt:lpstr>
      <vt:lpstr>Word Embeddings </vt:lpstr>
      <vt:lpstr>Possible Representations for Words</vt:lpstr>
      <vt:lpstr>Distributional Hypothesis</vt:lpstr>
      <vt:lpstr>Co-occurence Matrix  </vt:lpstr>
      <vt:lpstr>Low Dimensionality Representation of Words</vt:lpstr>
      <vt:lpstr>Representation Learning for Words Word2vec - CBOW</vt:lpstr>
      <vt:lpstr>Representation Learning for Words Word2vec – Skip-Gram</vt:lpstr>
      <vt:lpstr>Representation of Words</vt:lpstr>
      <vt:lpstr>Representation of Words</vt:lpstr>
      <vt:lpstr>Representation of Words</vt:lpstr>
      <vt:lpstr>Representation of Sentences</vt:lpstr>
      <vt:lpstr>How Powerful are Dense Representations?</vt:lpstr>
      <vt:lpstr>Embeddings &amp; Deep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1464</cp:revision>
  <cp:lastPrinted>1601-01-01T00:00:00Z</cp:lastPrinted>
  <dcterms:created xsi:type="dcterms:W3CDTF">1601-01-01T00:00:00Z</dcterms:created>
  <dcterms:modified xsi:type="dcterms:W3CDTF">2017-07-10T12:30:58Z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