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4a046c19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4a046c19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4a046c190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4a046c190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4a046c190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4a046c19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4a046c19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4a046c19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4a046c190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4a046c19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4a046c190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4a046c190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4a046c190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4a046c19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45ec7512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45ec7512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2eddde62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2eddde62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2eddde62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2eddde62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2eddde62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2eddde62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30ab4e9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30ab4e9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4a046c19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4a046c19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4a046c19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4a046c19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4a046c190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4a046c190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99999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6431533" y="179238"/>
            <a:ext cx="2426042" cy="3659864"/>
            <a:chOff x="6431533" y="179238"/>
            <a:chExt cx="2426042" cy="3659864"/>
          </a:xfrm>
        </p:grpSpPr>
        <p:sp>
          <p:nvSpPr>
            <p:cNvPr id="34" name="Google Shape;34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5" name="Google Shape;135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B6D7A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1" name="Google Shape;141;p1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2" name="Google Shape;142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7" name="Google Shape;147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3" name="Google Shape;153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1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58" name="Google Shape;158;p1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2" name="Google Shape;162;p1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68" name="Google Shape;168;p1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3" name="Google Shape;173;p1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7" name="Google Shape;177;p1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3" name="Google Shape;183;p1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88" name="Google Shape;188;p1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3" name="Google Shape;193;p1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7" name="Google Shape;197;p1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2" name="Google Shape;202;p1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7" name="Google Shape;207;p1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3" name="Google Shape;213;p1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1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18" name="Google Shape;218;p1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2" name="Google Shape;222;p1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7" name="Google Shape;227;p1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3" name="Google Shape;233;p1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38" name="Google Shape;238;p1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2" name="Google Shape;242;p1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48" name="Google Shape;248;p1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1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3" name="Google Shape;253;p1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1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58" name="Google Shape;258;p1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2" name="Google Shape;262;p1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12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B4A7D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0" name="Google Shape;50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3" name="Google Shape;53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" name="Google Shape;56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7" name="Google Shape;57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" name="Google Shape;61;p4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" name="Google Shape;80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4" name="Google Shape;8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9" name="Google Shape;9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5" name="Google Shape;105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B4A7D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2" name="Google Shape;112;p9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3" name="Google Shape;113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9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7" name="Google Shape;117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1" name="Google Shape;121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" name="Google Shape;123;p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7" name="Google Shape;12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1" name="Google Shape;131;p1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ven Pro"/>
              <a:buNone/>
              <a:defRPr b="1" sz="2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  <a:defRPr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○"/>
              <a:defRPr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■"/>
              <a:defRPr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●"/>
              <a:defRPr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○"/>
              <a:defRPr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■"/>
              <a:defRPr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●"/>
              <a:defRPr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○"/>
              <a:defRPr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Font typeface="Nunito"/>
              <a:buChar char="■"/>
              <a:defRPr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357725" y="-57325"/>
            <a:ext cx="2751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ᴄɪɴᴅʏ ɴʏᴏᴜᴍꜱɪ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ctrTitle"/>
          </p:nvPr>
        </p:nvSpPr>
        <p:spPr>
          <a:xfrm>
            <a:off x="468950" y="786150"/>
            <a:ext cx="8245800" cy="29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 to Machine Learning</a:t>
            </a:r>
            <a:endParaRPr sz="6000"/>
          </a:p>
        </p:txBody>
      </p:sp>
      <p:sp>
        <p:nvSpPr>
          <p:cNvPr id="276" name="Google Shape;276;p14"/>
          <p:cNvSpPr txBox="1"/>
          <p:nvPr>
            <p:ph idx="1" type="subTitle"/>
          </p:nvPr>
        </p:nvSpPr>
        <p:spPr>
          <a:xfrm>
            <a:off x="501225" y="3723475"/>
            <a:ext cx="8484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By</a:t>
            </a: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 Megha Singhal  </a:t>
            </a: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| 2020</a:t>
            </a:r>
            <a:endParaRPr sz="3000"/>
          </a:p>
        </p:txBody>
      </p:sp>
      <p:pic>
        <p:nvPicPr>
          <p:cNvPr id="277" name="Google Shape;2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525" y="0"/>
            <a:ext cx="15144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4"/>
          <p:cNvSpPr txBox="1"/>
          <p:nvPr>
            <p:ph idx="1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7861825" y="0"/>
            <a:ext cx="12822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Megha Singhal</a:t>
            </a:r>
            <a:endParaRPr sz="1400"/>
          </a:p>
        </p:txBody>
      </p:sp>
      <p:pic>
        <p:nvPicPr>
          <p:cNvPr id="280" name="Google Shape;2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 txBox="1"/>
          <p:nvPr/>
        </p:nvSpPr>
        <p:spPr>
          <a:xfrm>
            <a:off x="554525" y="3224600"/>
            <a:ext cx="3047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Machine Learning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/>
          <p:nvPr>
            <p:ph type="title"/>
          </p:nvPr>
        </p:nvSpPr>
        <p:spPr>
          <a:xfrm>
            <a:off x="592550" y="472675"/>
            <a:ext cx="80166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Unsupervised Learning</a:t>
            </a: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86" name="Google Shape;386;p23"/>
          <p:cNvSpPr txBox="1"/>
          <p:nvPr>
            <p:ph idx="1" type="body"/>
          </p:nvPr>
        </p:nvSpPr>
        <p:spPr>
          <a:xfrm>
            <a:off x="470100" y="1270400"/>
            <a:ext cx="85245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Unsupervised Learning is an ML technique to find patterns in data, in an exploratory manner.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The data is not labelled, which means only the input variables(X) are given with no corresponding output variables.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Algorithms are left to themselves to discover interesting patterns in the given data set.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Since data is unlabelled, there is no easy way to evaluate the accuracy of the algorithm —one feature that distinguishes unsupervised learning from supervised learning and reinforcement learning.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Unsupervised learning problems can be further grouped into: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Clustering – Grouping of similar data into groups or clusters.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Dimensionality Reduction – Compression of the data to reduce its complexity without altering its structure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7" name="Google Shape;387;p23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88" name="Google Shape;3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390" name="Google Shape;3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297225" y="472675"/>
            <a:ext cx="85245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Steps in </a:t>
            </a: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Unsupervised Learning </a:t>
            </a:r>
            <a:endParaRPr/>
          </a:p>
        </p:txBody>
      </p:sp>
      <p:sp>
        <p:nvSpPr>
          <p:cNvPr id="396" name="Google Shape;396;p24"/>
          <p:cNvSpPr txBox="1"/>
          <p:nvPr>
            <p:ph idx="1" type="body"/>
          </p:nvPr>
        </p:nvSpPr>
        <p:spPr>
          <a:xfrm>
            <a:off x="470100" y="1270400"/>
            <a:ext cx="85245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Input: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Available </a:t>
            </a: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Output: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Not known.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Descriptive , Data driven model. “Unlabelled" data</a:t>
            </a:r>
            <a:endParaRPr b="1"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Train the model on training data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(just explore, no idea which variables in the data are output targets - hence the name Unsupervised)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Simplify and group the data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(so that it can be categorized into distinct sets)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If the model helps to identify useful real world patterns, your model is successful. Measuring accuracy of prediction is domain specific and subjective. 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“I am not looking for any specific output, I just need you (the model) to classify this data meaningfully. I can tell whether the grouping is useful or not.”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USAGE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To recognize established patterns in image, voice and other rich data processing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p24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8" name="Google Shape;3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4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400" name="Google Shape;4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>
            <p:ph type="title"/>
          </p:nvPr>
        </p:nvSpPr>
        <p:spPr>
          <a:xfrm>
            <a:off x="297225" y="472675"/>
            <a:ext cx="85245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Steps in Unsupervised Learning </a:t>
            </a:r>
            <a:endParaRPr/>
          </a:p>
        </p:txBody>
      </p:sp>
      <p:sp>
        <p:nvSpPr>
          <p:cNvPr id="406" name="Google Shape;406;p25"/>
          <p:cNvSpPr txBox="1"/>
          <p:nvPr>
            <p:ph idx="1" type="body"/>
          </p:nvPr>
        </p:nvSpPr>
        <p:spPr>
          <a:xfrm>
            <a:off x="774900" y="1270400"/>
            <a:ext cx="73167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Input: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Available </a:t>
            </a: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Output: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Not known.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p25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08" name="Google Shape;4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5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410" name="Google Shape;4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25" y="1362525"/>
            <a:ext cx="7316701" cy="3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type="title"/>
          </p:nvPr>
        </p:nvSpPr>
        <p:spPr>
          <a:xfrm>
            <a:off x="297225" y="320275"/>
            <a:ext cx="85245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Reinforcement Learning</a:t>
            </a: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417" name="Google Shape;417;p26"/>
          <p:cNvSpPr txBox="1"/>
          <p:nvPr>
            <p:ph idx="1" type="body"/>
          </p:nvPr>
        </p:nvSpPr>
        <p:spPr>
          <a:xfrm>
            <a:off x="317700" y="1194200"/>
            <a:ext cx="85245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Reinforcement learning algorithm (called the agent) continuously learns from the environment in an iterative fashion.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Aims at using observations gathered from the interaction with the environment to take actions that would maximize the reward or minimize the risk.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 the process, the agent learns from its experiences of the environment until it explores the full range of possible states.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Decision making function is used to make the agent perform an action.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After the action is performed, the agent receives a reward or reinforcement from the environment.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state-action pair information about the reward is stored.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Some applications of the reinforcement learning algorithms are computer played board games (Chess, Go), robotic hands, and self-driving cars</a:t>
            </a:r>
            <a:endParaRPr b="1"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8" name="Google Shape;418;p26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19" name="Google Shape;4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6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421" name="Google Shape;4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"/>
          <p:cNvSpPr txBox="1"/>
          <p:nvPr>
            <p:ph type="title"/>
          </p:nvPr>
        </p:nvSpPr>
        <p:spPr>
          <a:xfrm>
            <a:off x="292750" y="320275"/>
            <a:ext cx="86814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Steps in </a:t>
            </a: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Reinforcement Learning </a:t>
            </a:r>
            <a:endParaRPr/>
          </a:p>
        </p:txBody>
      </p:sp>
      <p:sp>
        <p:nvSpPr>
          <p:cNvPr id="427" name="Google Shape;427;p27"/>
          <p:cNvSpPr txBox="1"/>
          <p:nvPr>
            <p:ph idx="1" type="body"/>
          </p:nvPr>
        </p:nvSpPr>
        <p:spPr>
          <a:xfrm>
            <a:off x="317700" y="1194200"/>
            <a:ext cx="8524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Input: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Available - Initial state (point from where the model will start) </a:t>
            </a: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Output: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No single output. Input state is fed into the model and observed by the agent.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Train/Validate on input data.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Based on the input, the model returns a STATE. Decision making function is used to make the agent perform an action.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After action is performed, based on its output, the agent receives reward or reinforcement from the environment/user. The state-action pair information about the reward is stored.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This process continues in iterations and the model continuously keeps on learning from live data. At every step, it presents actions from states.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Agent choosing the right step at each iteration is based on the Markov Decision Process.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“I don't know how to act in this environment. Can you find a good policy/behaviour and meanwhile I'll give you feedback.”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USAGE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To find an optimal policy which maximizes the reward for the model/agent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8" name="Google Shape;428;p27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431" name="Google Shape;4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>
            <p:ph type="title"/>
          </p:nvPr>
        </p:nvSpPr>
        <p:spPr>
          <a:xfrm>
            <a:off x="292750" y="320275"/>
            <a:ext cx="86814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Steps in Reinforcement Learning </a:t>
            </a:r>
            <a:endParaRPr/>
          </a:p>
        </p:txBody>
      </p:sp>
      <p:sp>
        <p:nvSpPr>
          <p:cNvPr id="437" name="Google Shape;437;p28"/>
          <p:cNvSpPr txBox="1"/>
          <p:nvPr>
            <p:ph idx="1" type="body"/>
          </p:nvPr>
        </p:nvSpPr>
        <p:spPr>
          <a:xfrm>
            <a:off x="317700" y="1194200"/>
            <a:ext cx="8524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8" name="Google Shape;438;p28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39" name="Google Shape;4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441" name="Google Shape;4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725" y="1334025"/>
            <a:ext cx="6750851" cy="32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/>
          <p:nvPr>
            <p:ph type="title"/>
          </p:nvPr>
        </p:nvSpPr>
        <p:spPr>
          <a:xfrm>
            <a:off x="160800" y="2609850"/>
            <a:ext cx="86814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and Subscribe</a:t>
            </a:r>
            <a:endParaRPr/>
          </a:p>
        </p:txBody>
      </p:sp>
      <p:sp>
        <p:nvSpPr>
          <p:cNvPr id="448" name="Google Shape;448;p29"/>
          <p:cNvSpPr txBox="1"/>
          <p:nvPr>
            <p:ph idx="1" type="body"/>
          </p:nvPr>
        </p:nvSpPr>
        <p:spPr>
          <a:xfrm>
            <a:off x="317700" y="3596000"/>
            <a:ext cx="85245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 you and Keep Learning 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9" name="Google Shape;449;p29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452" name="Google Shape;4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9"/>
          <p:cNvSpPr txBox="1"/>
          <p:nvPr>
            <p:ph type="title"/>
          </p:nvPr>
        </p:nvSpPr>
        <p:spPr>
          <a:xfrm>
            <a:off x="317700" y="1251625"/>
            <a:ext cx="86814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tutorials on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748375" y="561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Machine Learning Process</a:t>
            </a:r>
            <a:endParaRPr sz="4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87" name="Google Shape;2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500" y="27125"/>
            <a:ext cx="2465431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/>
          <p:nvPr/>
        </p:nvSpPr>
        <p:spPr>
          <a:xfrm rot="-5400000">
            <a:off x="313325" y="2240100"/>
            <a:ext cx="1421400" cy="1123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1650150" y="2091350"/>
            <a:ext cx="1123800" cy="1421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1" name="Google Shape;291;p15"/>
          <p:cNvSpPr/>
          <p:nvPr/>
        </p:nvSpPr>
        <p:spPr>
          <a:xfrm>
            <a:off x="6531675" y="1342400"/>
            <a:ext cx="2524800" cy="28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2878225" y="2091300"/>
            <a:ext cx="1123800" cy="1421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3" name="Google Shape;293;p15"/>
          <p:cNvSpPr/>
          <p:nvPr/>
        </p:nvSpPr>
        <p:spPr>
          <a:xfrm>
            <a:off x="4088550" y="2091350"/>
            <a:ext cx="1123800" cy="1421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4" name="Google Shape;294;p15"/>
          <p:cNvSpPr/>
          <p:nvPr/>
        </p:nvSpPr>
        <p:spPr>
          <a:xfrm>
            <a:off x="5298875" y="2091300"/>
            <a:ext cx="1123800" cy="1421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5" name="Google Shape;295;p15"/>
          <p:cNvSpPr txBox="1"/>
          <p:nvPr/>
        </p:nvSpPr>
        <p:spPr>
          <a:xfrm>
            <a:off x="456800" y="2132025"/>
            <a:ext cx="109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Gathering data from various sources</a:t>
            </a:r>
            <a:r>
              <a:rPr b="1" lang="en" sz="1200"/>
              <a:t> </a:t>
            </a:r>
            <a:endParaRPr b="1" sz="1200"/>
          </a:p>
        </p:txBody>
      </p:sp>
      <p:sp>
        <p:nvSpPr>
          <p:cNvPr id="296" name="Google Shape;296;p15"/>
          <p:cNvSpPr txBox="1"/>
          <p:nvPr/>
        </p:nvSpPr>
        <p:spPr>
          <a:xfrm>
            <a:off x="1676000" y="2132025"/>
            <a:ext cx="109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2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Cleaning data to have homogeneity</a:t>
            </a:r>
            <a:r>
              <a:rPr b="1" lang="en" sz="1200"/>
              <a:t> </a:t>
            </a:r>
            <a:endParaRPr b="1" sz="1200"/>
          </a:p>
        </p:txBody>
      </p:sp>
      <p:sp>
        <p:nvSpPr>
          <p:cNvPr id="297" name="Google Shape;297;p15"/>
          <p:cNvSpPr txBox="1"/>
          <p:nvPr/>
        </p:nvSpPr>
        <p:spPr>
          <a:xfrm>
            <a:off x="2895200" y="2132025"/>
            <a:ext cx="109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3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Building.Selecting right ml algo</a:t>
            </a:r>
            <a:r>
              <a:rPr b="1" lang="en"/>
              <a:t> </a:t>
            </a:r>
            <a:endParaRPr b="1"/>
          </a:p>
        </p:txBody>
      </p:sp>
      <p:sp>
        <p:nvSpPr>
          <p:cNvPr id="298" name="Google Shape;298;p15"/>
          <p:cNvSpPr txBox="1"/>
          <p:nvPr/>
        </p:nvSpPr>
        <p:spPr>
          <a:xfrm>
            <a:off x="4114400" y="2132025"/>
            <a:ext cx="109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4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Gaining insights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model results.</a:t>
            </a:r>
            <a:endParaRPr b="1" sz="1200"/>
          </a:p>
        </p:txBody>
      </p:sp>
      <p:sp>
        <p:nvSpPr>
          <p:cNvPr id="299" name="Google Shape;299;p15"/>
          <p:cNvSpPr txBox="1"/>
          <p:nvPr/>
        </p:nvSpPr>
        <p:spPr>
          <a:xfrm>
            <a:off x="5333600" y="2132025"/>
            <a:ext cx="109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5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Visualization:result into visual graphs</a:t>
            </a:r>
            <a:endParaRPr b="1" sz="1200"/>
          </a:p>
        </p:txBody>
      </p:sp>
      <p:sp>
        <p:nvSpPr>
          <p:cNvPr id="300" name="Google Shape;300;p15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1" name="Google Shape;301;p15"/>
          <p:cNvSpPr txBox="1"/>
          <p:nvPr>
            <p:ph idx="4294967295" type="subTitle"/>
          </p:nvPr>
        </p:nvSpPr>
        <p:spPr>
          <a:xfrm>
            <a:off x="7778875" y="0"/>
            <a:ext cx="1365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Megha Singhal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132850" y="399125"/>
            <a:ext cx="8693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Machine Learning Process</a:t>
            </a:r>
            <a:endParaRPr sz="2800">
              <a:solidFill>
                <a:srgbClr val="FF9900"/>
              </a:solidFill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394625" y="1134625"/>
            <a:ext cx="82617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AutoNum type="arabicPeriod"/>
            </a:pPr>
            <a:r>
              <a:rPr b="1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Gathering Data -</a:t>
            </a: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Quality and quantity of data that you gather will directly determine how good your predictive model can be. Some models require continuous live fed data.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AutoNum type="arabicPeriod"/>
            </a:pPr>
            <a:r>
              <a:rPr b="1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Preparation</a:t>
            </a: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– Clean your data to remove invalid, inconsistent values. Split the data into training and test data sets.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AutoNum type="arabicPeriod"/>
            </a:pPr>
            <a:r>
              <a:rPr b="1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Choice of the ML algorithm</a:t>
            </a: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– Depending on factors such as nature of data (labelled or unlabelled), type of data (numerical, Audio-visual, categorical), measure of accuracy, cost of human intervention/correction.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AutoNum type="arabicPeriod"/>
            </a:pPr>
            <a:r>
              <a:rPr b="1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Continuous Learning of the model</a:t>
            </a: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– Incrementally improve the model’s performance, by adjusting output parameters or rewards in each iteration. Evaluate model accuracy.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erdana"/>
              <a:buAutoNum type="arabicPeriod"/>
            </a:pPr>
            <a:r>
              <a:rPr b="1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visualization to make predictions / spot trends –</a:t>
            </a: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Predict expected results by running the model. Present the output in meaningful hu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man readable forms (Tables, graphs, images, etc).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10" name="Google Shape;310;p16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1" name="Google Shape;311;p16"/>
          <p:cNvSpPr txBox="1"/>
          <p:nvPr>
            <p:ph idx="4294967295" type="subTitle"/>
          </p:nvPr>
        </p:nvSpPr>
        <p:spPr>
          <a:xfrm>
            <a:off x="7861825" y="0"/>
            <a:ext cx="12822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Megha Singhal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/>
          <p:nvPr>
            <p:ph type="title"/>
          </p:nvPr>
        </p:nvSpPr>
        <p:spPr>
          <a:xfrm>
            <a:off x="1056750" y="303300"/>
            <a:ext cx="70305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Data Cleaning</a:t>
            </a:r>
            <a:endParaRPr sz="3600">
              <a:solidFill>
                <a:srgbClr val="EBEBE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8" name="Google Shape;3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7"/>
          <p:cNvSpPr txBox="1"/>
          <p:nvPr/>
        </p:nvSpPr>
        <p:spPr>
          <a:xfrm>
            <a:off x="415625" y="1074900"/>
            <a:ext cx="81858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cleansing or data cleaning is the process of detecting and correcting (or removing) corrupt or inaccurate records from a record set, table, or database.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Refers to identifying incomplete, incorrect, inaccurate or irrelevant parts of the data and then replacing, modifying, or deleting the dirty or coarse data.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7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sp>
        <p:nvSpPr>
          <p:cNvPr id="321" name="Google Shape;321;p17"/>
          <p:cNvSpPr txBox="1"/>
          <p:nvPr>
            <p:ph idx="4294967295" type="subTitle"/>
          </p:nvPr>
        </p:nvSpPr>
        <p:spPr>
          <a:xfrm>
            <a:off x="0" y="0"/>
            <a:ext cx="1625700" cy="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825" y="2333625"/>
            <a:ext cx="5509699" cy="26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 txBox="1"/>
          <p:nvPr>
            <p:ph type="title"/>
          </p:nvPr>
        </p:nvSpPr>
        <p:spPr>
          <a:xfrm>
            <a:off x="497500" y="235975"/>
            <a:ext cx="77649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Why is it important?</a:t>
            </a:r>
            <a:endParaRPr sz="3600"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373100" y="982175"/>
            <a:ext cx="82173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It is commonly said that data scientists spend 80% of their time cleaning and manipulating data, and only 20% of their time actually analysing it !!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Administratively, incorrect/inconsistent data can lead to false conclusions and misdirected investments. </a:t>
            </a:r>
            <a:endParaRPr sz="1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the business world, incorrect data can be costly. Many companies use customer databases that record data like contact information, addresses and preferences.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30" name="Google Shape;3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 txBox="1"/>
          <p:nvPr>
            <p:ph idx="4294967295" type="subTitle"/>
          </p:nvPr>
        </p:nvSpPr>
        <p:spPr>
          <a:xfrm>
            <a:off x="0" y="0"/>
            <a:ext cx="1625700" cy="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2" name="Google Shape;332;p18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333" name="Google Shape;3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650" y="2755075"/>
            <a:ext cx="4260050" cy="21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9"/>
          <p:cNvSpPr txBox="1"/>
          <p:nvPr>
            <p:ph type="title"/>
          </p:nvPr>
        </p:nvSpPr>
        <p:spPr>
          <a:xfrm>
            <a:off x="196200" y="461100"/>
            <a:ext cx="8751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            Types of Machine Learning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402150" y="1390800"/>
            <a:ext cx="8419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587850" y="2137025"/>
            <a:ext cx="7968300" cy="24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9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sp>
        <p:nvSpPr>
          <p:cNvPr id="343" name="Google Shape;343;p19"/>
          <p:cNvSpPr txBox="1"/>
          <p:nvPr/>
        </p:nvSpPr>
        <p:spPr>
          <a:xfrm>
            <a:off x="209050" y="1307300"/>
            <a:ext cx="79149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108325" y="1354025"/>
            <a:ext cx="2888700" cy="3219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SUPERVISED LEARNING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Makes machine learn explicitly.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with clearly defined output is given.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Direct feedback is given.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Resolves classification and regression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3150525" y="1354025"/>
            <a:ext cx="2852400" cy="3219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UNSUPERVISED LEARNING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 understands data(patterns)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Evaluation is qualitative or indirect.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not predict or find anything specific.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6" name="Google Shape;346;p19"/>
          <p:cNvSpPr/>
          <p:nvPr/>
        </p:nvSpPr>
        <p:spPr>
          <a:xfrm>
            <a:off x="6096725" y="1354025"/>
            <a:ext cx="2924100" cy="3219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REINFORCEMENT LEARNING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approach to AI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Reward based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 from positive and negatives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goal is to maximize rewards.</a:t>
            </a:r>
            <a:endParaRPr/>
          </a:p>
        </p:txBody>
      </p:sp>
      <p:pic>
        <p:nvPicPr>
          <p:cNvPr id="347" name="Google Shape;3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249" y="556600"/>
            <a:ext cx="1258661" cy="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/>
          <p:nvPr>
            <p:ph type="title"/>
          </p:nvPr>
        </p:nvSpPr>
        <p:spPr>
          <a:xfrm>
            <a:off x="1056750" y="427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Supervised Learning</a:t>
            </a:r>
            <a:endParaRPr/>
          </a:p>
        </p:txBody>
      </p:sp>
      <p:sp>
        <p:nvSpPr>
          <p:cNvPr id="355" name="Google Shape;355;p20"/>
          <p:cNvSpPr txBox="1"/>
          <p:nvPr>
            <p:ph idx="1" type="body"/>
          </p:nvPr>
        </p:nvSpPr>
        <p:spPr>
          <a:xfrm>
            <a:off x="363250" y="1176050"/>
            <a:ext cx="81981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Supervised Learning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is a process of inferring a function from labelled training data. A supervised learning algorithm analyses the training data and produces an inferred function, which can be used for mapping new examples.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Supervised learning problems can be further grouped into: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Regression: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 regression problem is when the output variable is a real value, such as “dollars” or “weight”.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Classification: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 classification problem is when the output variable is a category, such as “red” or “blue” or “disease” and “no disease”.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vast majority of practical machine learning uses supervised learning.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Applications -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It’s the basis for features in everyday apps like search functionality in Google Photos or Voice Search, wherein ML can differentiate locations, people, and time of day without any written information.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6" name="Google Shape;356;p20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7" name="Google Shape;3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0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359" name="Google Shape;3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>
            <p:ph type="title"/>
          </p:nvPr>
        </p:nvSpPr>
        <p:spPr>
          <a:xfrm>
            <a:off x="592550" y="472675"/>
            <a:ext cx="80166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Steps in Supervised Learning </a:t>
            </a:r>
            <a:endParaRPr/>
          </a:p>
        </p:txBody>
      </p:sp>
      <p:sp>
        <p:nvSpPr>
          <p:cNvPr id="365" name="Google Shape;365;p21"/>
          <p:cNvSpPr txBox="1"/>
          <p:nvPr>
            <p:ph idx="1" type="body"/>
          </p:nvPr>
        </p:nvSpPr>
        <p:spPr>
          <a:xfrm>
            <a:off x="470100" y="1270400"/>
            <a:ext cx="85245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Input: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Available </a:t>
            </a: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Output: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Available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Predictive , Task driven model. “Labelled" data.</a:t>
            </a:r>
            <a:endParaRPr b="1"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Train and Validate the model on training data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(show required output to the model - hence the name Supervised)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 on a chunk of data the model has never seen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(and this time don’t show the expected outputs to the model)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If the model was able to identify the output (almost matching the actual output - you hide from the model) THEN you’re ready to deploy your model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“I know how to classify this data, I just need you (the model) to do this task.”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USAGE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- To classify labels or to produce real numbers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7" name="Google Shape;3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1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369" name="Google Shape;3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/>
          <p:nvPr>
            <p:ph type="title"/>
          </p:nvPr>
        </p:nvSpPr>
        <p:spPr>
          <a:xfrm>
            <a:off x="592550" y="472675"/>
            <a:ext cx="80166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rPr>
              <a:t>Steps in Supervised Learning </a:t>
            </a:r>
            <a:endParaRPr/>
          </a:p>
        </p:txBody>
      </p:sp>
      <p:sp>
        <p:nvSpPr>
          <p:cNvPr id="375" name="Google Shape;375;p22"/>
          <p:cNvSpPr txBox="1"/>
          <p:nvPr>
            <p:ph idx="1" type="body"/>
          </p:nvPr>
        </p:nvSpPr>
        <p:spPr>
          <a:xfrm>
            <a:off x="470100" y="1270400"/>
            <a:ext cx="85245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 txBox="1"/>
          <p:nvPr>
            <p:ph idx="4294967295" type="subTitle"/>
          </p:nvPr>
        </p:nvSpPr>
        <p:spPr>
          <a:xfrm>
            <a:off x="0" y="0"/>
            <a:ext cx="2745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Machine Learning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7" name="Google Shape;3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0"/>
            <a:ext cx="2600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2"/>
          <p:cNvSpPr txBox="1"/>
          <p:nvPr>
            <p:ph idx="4294967295" type="subTitle"/>
          </p:nvPr>
        </p:nvSpPr>
        <p:spPr>
          <a:xfrm>
            <a:off x="7908128" y="-9375"/>
            <a:ext cx="12360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Megha Singhal</a:t>
            </a:r>
            <a:endParaRPr sz="1400"/>
          </a:p>
        </p:txBody>
      </p:sp>
      <p:pic>
        <p:nvPicPr>
          <p:cNvPr id="379" name="Google Shape;3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825" y="4241700"/>
            <a:ext cx="1020175" cy="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825" y="1341825"/>
            <a:ext cx="6997299" cy="34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own Pastel Theme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