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328" r:id="rId2"/>
    <p:sldId id="329" r:id="rId3"/>
    <p:sldId id="330" r:id="rId4"/>
    <p:sldId id="351" r:id="rId5"/>
    <p:sldId id="336" r:id="rId6"/>
    <p:sldId id="352" r:id="rId7"/>
    <p:sldId id="353" r:id="rId8"/>
    <p:sldId id="354" r:id="rId9"/>
    <p:sldId id="355" r:id="rId10"/>
    <p:sldId id="356" r:id="rId11"/>
    <p:sldId id="357" r:id="rId12"/>
    <p:sldId id="358" r:id="rId13"/>
    <p:sldId id="359" r:id="rId14"/>
    <p:sldId id="360" r:id="rId15"/>
    <p:sldId id="361" r:id="rId16"/>
    <p:sldId id="365" r:id="rId17"/>
    <p:sldId id="362" r:id="rId18"/>
    <p:sldId id="363" r:id="rId19"/>
    <p:sldId id="364"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3" autoAdjust="0"/>
    <p:restoredTop sz="94660"/>
  </p:normalViewPr>
  <p:slideViewPr>
    <p:cSldViewPr>
      <p:cViewPr>
        <p:scale>
          <a:sx n="75" d="100"/>
          <a:sy n="75" d="100"/>
        </p:scale>
        <p:origin x="1099"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7/20/2020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9586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511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85770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11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2848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49852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42283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D47140-E761-4776-BB05-B90A68E34D64}" type="datetimeFigureOut">
              <a:rPr lang="en-US" smtClean="0"/>
              <a:t>7/20/2020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6455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2D47140-E761-4776-BB05-B90A68E34D64}" type="datetimeFigureOut">
              <a:rPr lang="en-US" smtClean="0"/>
              <a:t>7/20/2020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8DF75C-1349-4428-A080-E4DEDA9691AA}" type="slidenum">
              <a:rPr lang="en-US" smtClean="0"/>
              <a:t>‹#›</a:t>
            </a:fld>
            <a:endParaRPr lang="en-US"/>
          </a:p>
        </p:txBody>
      </p:sp>
    </p:spTree>
    <p:extLst>
      <p:ext uri="{BB962C8B-B14F-4D97-AF65-F5344CB8AC3E}">
        <p14:creationId xmlns:p14="http://schemas.microsoft.com/office/powerpoint/2010/main" val="79981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77201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2D47140-E761-4776-BB05-B90A68E34D64}" type="datetimeFigureOut">
              <a:rPr lang="en-US" smtClean="0"/>
              <a:t>7/20/2020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58DF75C-1349-4428-A080-E4DEDA9691AA}"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12" name="Round Diagonal Corner Rectangle 11"/>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 Diagonal Corner Rectangle 12"/>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60875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533400" y="1605814"/>
            <a:ext cx="8077200" cy="707886"/>
          </a:xfrm>
          <a:prstGeom prst="rect">
            <a:avLst/>
          </a:prstGeom>
          <a:noFill/>
        </p:spPr>
        <p:txBody>
          <a:bodyPr wrap="square" rtlCol="0">
            <a:spAutoFit/>
          </a:bodyPr>
          <a:lstStyle/>
          <a:p>
            <a:pPr algn="ctr"/>
            <a:r>
              <a:rPr lang="en-US" sz="4000" dirty="0" smtClean="0"/>
              <a:t>WINE QUALITY EDA</a:t>
            </a:r>
            <a:endParaRPr lang="en-US" sz="4000" dirty="0"/>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400110"/>
          </a:xfrm>
          <a:prstGeom prst="rect">
            <a:avLst/>
          </a:prstGeom>
          <a:noFill/>
        </p:spPr>
        <p:txBody>
          <a:bodyPr wrap="square" rtlCol="0">
            <a:spAutoFit/>
          </a:bodyPr>
          <a:lstStyle/>
          <a:p>
            <a:r>
              <a:rPr lang="en-US" sz="2000" dirty="0" smtClean="0"/>
              <a:t>                                                                                    </a:t>
            </a:r>
            <a:r>
              <a:rPr lang="en-US" sz="2000" dirty="0" smtClean="0"/>
              <a:t>- MEGHA SINGHAL</a:t>
            </a:r>
            <a:endParaRPr lang="en-US" sz="2000" dirty="0"/>
          </a:p>
        </p:txBody>
      </p:sp>
      <p:pic>
        <p:nvPicPr>
          <p:cNvPr id="1026" name="Picture 2" descr="A Glass A Day Keeps Hearing Loss A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13700"/>
            <a:ext cx="406923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4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distribution of </a:t>
            </a:r>
            <a:r>
              <a:rPr lang="en-US" dirty="0" err="1"/>
              <a:t>sulpher</a:t>
            </a:r>
            <a:r>
              <a:rPr lang="en-US" dirty="0"/>
              <a:t> dioxide data is also right skewed (long-tailed) with minimum value of 1, maximum of 289 (many </a:t>
            </a:r>
            <a:r>
              <a:rPr lang="en-US" dirty="0" err="1"/>
              <a:t>outlayers</a:t>
            </a:r>
            <a:r>
              <a:rPr lang="en-US" dirty="0"/>
              <a:t>) and median of 29 and mean of 30.5.</a:t>
            </a:r>
            <a:endParaRPr lang="en-US" dirty="0"/>
          </a:p>
        </p:txBody>
      </p:sp>
      <p:sp>
        <p:nvSpPr>
          <p:cNvPr id="7" name="Rectangle 6"/>
          <p:cNvSpPr/>
          <p:nvPr/>
        </p:nvSpPr>
        <p:spPr>
          <a:xfrm>
            <a:off x="4343400" y="3505200"/>
            <a:ext cx="4572000" cy="646331"/>
          </a:xfrm>
          <a:prstGeom prst="rect">
            <a:avLst/>
          </a:prstGeom>
        </p:spPr>
        <p:txBody>
          <a:bodyPr>
            <a:spAutoFit/>
          </a:bodyPr>
          <a:lstStyle/>
          <a:p>
            <a:pPr marL="285750" indent="-285750" algn="just">
              <a:buFont typeface="Arial" panose="020B0604020202020204" pitchFamily="34" charset="0"/>
              <a:buChar char="•"/>
            </a:pPr>
            <a:r>
              <a:rPr lang="en-US" dirty="0"/>
              <a:t>Here we see that residual sugar does not give any specification to classify the quality.</a:t>
            </a:r>
            <a:endParaRPr lang="en-US" dirty="0"/>
          </a:p>
        </p:txBody>
      </p:sp>
      <p:pic>
        <p:nvPicPr>
          <p:cNvPr id="4" name="Picture 3"/>
          <p:cNvPicPr>
            <a:picLocks noChangeAspect="1"/>
          </p:cNvPicPr>
          <p:nvPr/>
        </p:nvPicPr>
        <p:blipFill>
          <a:blip r:embed="rId2"/>
          <a:stretch>
            <a:fillRect/>
          </a:stretch>
        </p:blipFill>
        <p:spPr>
          <a:xfrm>
            <a:off x="627584" y="261019"/>
            <a:ext cx="3609975" cy="495300"/>
          </a:xfrm>
          <a:prstGeom prst="rect">
            <a:avLst/>
          </a:prstGeom>
        </p:spPr>
      </p:pic>
      <p:pic>
        <p:nvPicPr>
          <p:cNvPr id="5" name="Picture 4"/>
          <p:cNvPicPr>
            <a:picLocks noChangeAspect="1"/>
          </p:cNvPicPr>
          <p:nvPr/>
        </p:nvPicPr>
        <p:blipFill>
          <a:blip r:embed="rId3"/>
          <a:stretch>
            <a:fillRect/>
          </a:stretch>
        </p:blipFill>
        <p:spPr>
          <a:xfrm>
            <a:off x="627584" y="780433"/>
            <a:ext cx="3792016" cy="2596193"/>
          </a:xfrm>
          <a:prstGeom prst="rect">
            <a:avLst/>
          </a:prstGeom>
        </p:spPr>
      </p:pic>
      <p:pic>
        <p:nvPicPr>
          <p:cNvPr id="6" name="Picture 5"/>
          <p:cNvPicPr>
            <a:picLocks noChangeAspect="1"/>
          </p:cNvPicPr>
          <p:nvPr/>
        </p:nvPicPr>
        <p:blipFill>
          <a:blip r:embed="rId4"/>
          <a:stretch>
            <a:fillRect/>
          </a:stretch>
        </p:blipFill>
        <p:spPr>
          <a:xfrm>
            <a:off x="627584" y="3455121"/>
            <a:ext cx="3578551" cy="2152650"/>
          </a:xfrm>
          <a:prstGeom prst="rect">
            <a:avLst/>
          </a:prstGeom>
        </p:spPr>
      </p:pic>
    </p:spTree>
    <p:extLst>
      <p:ext uri="{BB962C8B-B14F-4D97-AF65-F5344CB8AC3E}">
        <p14:creationId xmlns:p14="http://schemas.microsoft.com/office/powerpoint/2010/main" val="142071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distribution of </a:t>
            </a:r>
            <a:r>
              <a:rPr lang="en-US" dirty="0" err="1"/>
              <a:t>sulphates</a:t>
            </a:r>
            <a:r>
              <a:rPr lang="en-US" dirty="0"/>
              <a:t> data is right skewed (long-tailed) with minimum value of 0.22, maximum of 2 and median of 0.51 and mean of 0.53.</a:t>
            </a:r>
            <a:endParaRPr lang="en-US" dirty="0"/>
          </a:p>
        </p:txBody>
      </p:sp>
      <p:sp>
        <p:nvSpPr>
          <p:cNvPr id="7" name="Rectangle 6"/>
          <p:cNvSpPr/>
          <p:nvPr/>
        </p:nvSpPr>
        <p:spPr>
          <a:xfrm>
            <a:off x="4367526" y="3613854"/>
            <a:ext cx="4572000" cy="646331"/>
          </a:xfrm>
          <a:prstGeom prst="rect">
            <a:avLst/>
          </a:prstGeom>
        </p:spPr>
        <p:txBody>
          <a:bodyPr>
            <a:spAutoFit/>
          </a:bodyPr>
          <a:lstStyle/>
          <a:p>
            <a:pPr marL="285750" indent="-285750" algn="just">
              <a:buFont typeface="Arial" panose="020B0604020202020204" pitchFamily="34" charset="0"/>
              <a:buChar char="•"/>
            </a:pPr>
            <a:r>
              <a:rPr lang="en-US" dirty="0"/>
              <a:t>-The average </a:t>
            </a:r>
            <a:r>
              <a:rPr lang="en-US" dirty="0" err="1"/>
              <a:t>sulphates</a:t>
            </a:r>
            <a:r>
              <a:rPr lang="en-US" dirty="0"/>
              <a:t> value decreases as the quality level increases.</a:t>
            </a:r>
          </a:p>
        </p:txBody>
      </p:sp>
      <p:pic>
        <p:nvPicPr>
          <p:cNvPr id="8" name="Picture 7"/>
          <p:cNvPicPr>
            <a:picLocks noChangeAspect="1"/>
          </p:cNvPicPr>
          <p:nvPr/>
        </p:nvPicPr>
        <p:blipFill>
          <a:blip r:embed="rId2"/>
          <a:stretch>
            <a:fillRect/>
          </a:stretch>
        </p:blipFill>
        <p:spPr>
          <a:xfrm>
            <a:off x="457200" y="198260"/>
            <a:ext cx="2562225" cy="542925"/>
          </a:xfrm>
          <a:prstGeom prst="rect">
            <a:avLst/>
          </a:prstGeom>
        </p:spPr>
      </p:pic>
      <p:pic>
        <p:nvPicPr>
          <p:cNvPr id="9" name="Picture 8"/>
          <p:cNvPicPr>
            <a:picLocks noChangeAspect="1"/>
          </p:cNvPicPr>
          <p:nvPr/>
        </p:nvPicPr>
        <p:blipFill>
          <a:blip r:embed="rId3"/>
          <a:stretch>
            <a:fillRect/>
          </a:stretch>
        </p:blipFill>
        <p:spPr>
          <a:xfrm>
            <a:off x="466191" y="688298"/>
            <a:ext cx="3901335" cy="2793753"/>
          </a:xfrm>
          <a:prstGeom prst="rect">
            <a:avLst/>
          </a:prstGeom>
        </p:spPr>
      </p:pic>
      <p:pic>
        <p:nvPicPr>
          <p:cNvPr id="10" name="Picture 9"/>
          <p:cNvPicPr>
            <a:picLocks noChangeAspect="1"/>
          </p:cNvPicPr>
          <p:nvPr/>
        </p:nvPicPr>
        <p:blipFill>
          <a:blip r:embed="rId4"/>
          <a:stretch>
            <a:fillRect/>
          </a:stretch>
        </p:blipFill>
        <p:spPr>
          <a:xfrm>
            <a:off x="385845" y="3657600"/>
            <a:ext cx="3981681" cy="2314575"/>
          </a:xfrm>
          <a:prstGeom prst="rect">
            <a:avLst/>
          </a:prstGeom>
        </p:spPr>
      </p:pic>
    </p:spTree>
    <p:extLst>
      <p:ext uri="{BB962C8B-B14F-4D97-AF65-F5344CB8AC3E}">
        <p14:creationId xmlns:p14="http://schemas.microsoft.com/office/powerpoint/2010/main" val="425057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distribution of alcohol data is right skewed but does not have many outliers with minimum value of 8.0, maximum of 14.9 and median of 10.3 and mean of 10.49.</a:t>
            </a:r>
            <a:endParaRPr lang="en-US" dirty="0"/>
          </a:p>
        </p:txBody>
      </p:sp>
      <p:sp>
        <p:nvSpPr>
          <p:cNvPr id="7" name="Rectangle 6"/>
          <p:cNvSpPr/>
          <p:nvPr/>
        </p:nvSpPr>
        <p:spPr>
          <a:xfrm>
            <a:off x="4343400" y="3505200"/>
            <a:ext cx="4572000" cy="646331"/>
          </a:xfrm>
          <a:prstGeom prst="rect">
            <a:avLst/>
          </a:prstGeom>
        </p:spPr>
        <p:txBody>
          <a:bodyPr>
            <a:spAutoFit/>
          </a:bodyPr>
          <a:lstStyle/>
          <a:p>
            <a:pPr marL="285750" indent="-285750" algn="just">
              <a:buFont typeface="Arial" panose="020B0604020202020204" pitchFamily="34" charset="0"/>
              <a:buChar char="•"/>
            </a:pPr>
            <a:r>
              <a:rPr lang="en-US" dirty="0" smtClean="0"/>
              <a:t>Alcohol </a:t>
            </a:r>
            <a:r>
              <a:rPr lang="en-US" dirty="0"/>
              <a:t>level also goes higher as </a:t>
            </a:r>
            <a:r>
              <a:rPr lang="en-US" dirty="0" smtClean="0"/>
              <a:t>the </a:t>
            </a:r>
            <a:r>
              <a:rPr lang="en-US" dirty="0"/>
              <a:t>quality of wine increases</a:t>
            </a:r>
          </a:p>
        </p:txBody>
      </p:sp>
      <p:pic>
        <p:nvPicPr>
          <p:cNvPr id="2" name="Picture 1"/>
          <p:cNvPicPr>
            <a:picLocks noChangeAspect="1"/>
          </p:cNvPicPr>
          <p:nvPr/>
        </p:nvPicPr>
        <p:blipFill>
          <a:blip r:embed="rId2"/>
          <a:stretch>
            <a:fillRect/>
          </a:stretch>
        </p:blipFill>
        <p:spPr>
          <a:xfrm>
            <a:off x="420569" y="217474"/>
            <a:ext cx="2143125" cy="590550"/>
          </a:xfrm>
          <a:prstGeom prst="rect">
            <a:avLst/>
          </a:prstGeom>
        </p:spPr>
      </p:pic>
      <p:pic>
        <p:nvPicPr>
          <p:cNvPr id="4" name="Picture 3"/>
          <p:cNvPicPr>
            <a:picLocks noChangeAspect="1"/>
          </p:cNvPicPr>
          <p:nvPr/>
        </p:nvPicPr>
        <p:blipFill>
          <a:blip r:embed="rId3"/>
          <a:stretch>
            <a:fillRect/>
          </a:stretch>
        </p:blipFill>
        <p:spPr>
          <a:xfrm>
            <a:off x="273229" y="680780"/>
            <a:ext cx="4112031" cy="2672020"/>
          </a:xfrm>
          <a:prstGeom prst="rect">
            <a:avLst/>
          </a:prstGeom>
        </p:spPr>
      </p:pic>
      <p:pic>
        <p:nvPicPr>
          <p:cNvPr id="5" name="Picture 4"/>
          <p:cNvPicPr>
            <a:picLocks noChangeAspect="1"/>
          </p:cNvPicPr>
          <p:nvPr/>
        </p:nvPicPr>
        <p:blipFill>
          <a:blip r:embed="rId4"/>
          <a:stretch>
            <a:fillRect/>
          </a:stretch>
        </p:blipFill>
        <p:spPr>
          <a:xfrm>
            <a:off x="274194" y="3505201"/>
            <a:ext cx="4091729" cy="2438400"/>
          </a:xfrm>
          <a:prstGeom prst="rect">
            <a:avLst/>
          </a:prstGeom>
        </p:spPr>
      </p:pic>
    </p:spTree>
    <p:extLst>
      <p:ext uri="{BB962C8B-B14F-4D97-AF65-F5344CB8AC3E}">
        <p14:creationId xmlns:p14="http://schemas.microsoft.com/office/powerpoint/2010/main" val="308200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 y="185569"/>
            <a:ext cx="8307470" cy="646331"/>
          </a:xfrm>
          <a:prstGeom prst="rect">
            <a:avLst/>
          </a:prstGeom>
        </p:spPr>
        <p:txBody>
          <a:bodyPr wrap="square">
            <a:spAutoFit/>
          </a:bodyPr>
          <a:lstStyle/>
          <a:p>
            <a:r>
              <a:rPr lang="en-US" b="1" dirty="0">
                <a:solidFill>
                  <a:srgbClr val="000000"/>
                </a:solidFill>
                <a:latin typeface="Helvetica Neue"/>
              </a:rPr>
              <a:t>Based on scatterplots of quality against different feature variables, which of the following is most likely to have a positive impact on quality? </a:t>
            </a:r>
            <a:endParaRPr lang="en-US" b="1" i="0" dirty="0">
              <a:solidFill>
                <a:srgbClr val="000000"/>
              </a:solidFill>
              <a:effectLst/>
              <a:latin typeface="Helvetica Neue"/>
            </a:endParaRPr>
          </a:p>
        </p:txBody>
      </p:sp>
      <p:pic>
        <p:nvPicPr>
          <p:cNvPr id="10" name="Picture 9"/>
          <p:cNvPicPr>
            <a:picLocks noChangeAspect="1"/>
          </p:cNvPicPr>
          <p:nvPr/>
        </p:nvPicPr>
        <p:blipFill>
          <a:blip r:embed="rId2"/>
          <a:stretch>
            <a:fillRect/>
          </a:stretch>
        </p:blipFill>
        <p:spPr>
          <a:xfrm>
            <a:off x="762000" y="1170899"/>
            <a:ext cx="2895600" cy="1987852"/>
          </a:xfrm>
          <a:prstGeom prst="rect">
            <a:avLst/>
          </a:prstGeom>
        </p:spPr>
      </p:pic>
      <p:pic>
        <p:nvPicPr>
          <p:cNvPr id="11" name="Picture 10"/>
          <p:cNvPicPr>
            <a:picLocks noChangeAspect="1"/>
          </p:cNvPicPr>
          <p:nvPr/>
        </p:nvPicPr>
        <p:blipFill>
          <a:blip r:embed="rId3"/>
          <a:stretch>
            <a:fillRect/>
          </a:stretch>
        </p:blipFill>
        <p:spPr>
          <a:xfrm>
            <a:off x="4648200" y="1241194"/>
            <a:ext cx="2971800" cy="1848736"/>
          </a:xfrm>
          <a:prstGeom prst="rect">
            <a:avLst/>
          </a:prstGeom>
        </p:spPr>
      </p:pic>
      <p:pic>
        <p:nvPicPr>
          <p:cNvPr id="12" name="Picture 11"/>
          <p:cNvPicPr>
            <a:picLocks noChangeAspect="1"/>
          </p:cNvPicPr>
          <p:nvPr/>
        </p:nvPicPr>
        <p:blipFill>
          <a:blip r:embed="rId4"/>
          <a:stretch>
            <a:fillRect/>
          </a:stretch>
        </p:blipFill>
        <p:spPr>
          <a:xfrm>
            <a:off x="915253" y="3386690"/>
            <a:ext cx="2895600" cy="1912851"/>
          </a:xfrm>
          <a:prstGeom prst="rect">
            <a:avLst/>
          </a:prstGeom>
        </p:spPr>
      </p:pic>
      <p:pic>
        <p:nvPicPr>
          <p:cNvPr id="13" name="Picture 12"/>
          <p:cNvPicPr>
            <a:picLocks noChangeAspect="1"/>
          </p:cNvPicPr>
          <p:nvPr/>
        </p:nvPicPr>
        <p:blipFill>
          <a:blip r:embed="rId5"/>
          <a:stretch>
            <a:fillRect/>
          </a:stretch>
        </p:blipFill>
        <p:spPr>
          <a:xfrm>
            <a:off x="4840695" y="3427329"/>
            <a:ext cx="2990680" cy="1912851"/>
          </a:xfrm>
          <a:prstGeom prst="rect">
            <a:avLst/>
          </a:prstGeom>
        </p:spPr>
      </p:pic>
      <p:pic>
        <p:nvPicPr>
          <p:cNvPr id="14" name="Picture 13"/>
          <p:cNvPicPr>
            <a:picLocks noChangeAspect="1"/>
          </p:cNvPicPr>
          <p:nvPr/>
        </p:nvPicPr>
        <p:blipFill>
          <a:blip r:embed="rId6"/>
          <a:stretch>
            <a:fillRect/>
          </a:stretch>
        </p:blipFill>
        <p:spPr>
          <a:xfrm>
            <a:off x="915253" y="942960"/>
            <a:ext cx="1549400" cy="290189"/>
          </a:xfrm>
          <a:prstGeom prst="rect">
            <a:avLst/>
          </a:prstGeom>
        </p:spPr>
      </p:pic>
      <p:pic>
        <p:nvPicPr>
          <p:cNvPr id="15" name="Picture 14"/>
          <p:cNvPicPr>
            <a:picLocks noChangeAspect="1"/>
          </p:cNvPicPr>
          <p:nvPr/>
        </p:nvPicPr>
        <p:blipFill>
          <a:blip r:embed="rId7"/>
          <a:stretch>
            <a:fillRect/>
          </a:stretch>
        </p:blipFill>
        <p:spPr>
          <a:xfrm>
            <a:off x="4947265" y="3246132"/>
            <a:ext cx="1020180" cy="281116"/>
          </a:xfrm>
          <a:prstGeom prst="rect">
            <a:avLst/>
          </a:prstGeom>
        </p:spPr>
      </p:pic>
      <p:pic>
        <p:nvPicPr>
          <p:cNvPr id="16" name="Picture 15"/>
          <p:cNvPicPr>
            <a:picLocks noChangeAspect="1"/>
          </p:cNvPicPr>
          <p:nvPr/>
        </p:nvPicPr>
        <p:blipFill>
          <a:blip r:embed="rId8"/>
          <a:stretch>
            <a:fillRect/>
          </a:stretch>
        </p:blipFill>
        <p:spPr>
          <a:xfrm>
            <a:off x="5097959" y="959109"/>
            <a:ext cx="1238076" cy="274040"/>
          </a:xfrm>
          <a:prstGeom prst="rect">
            <a:avLst/>
          </a:prstGeom>
        </p:spPr>
      </p:pic>
      <p:pic>
        <p:nvPicPr>
          <p:cNvPr id="17" name="Picture 16"/>
          <p:cNvPicPr>
            <a:picLocks noChangeAspect="1"/>
          </p:cNvPicPr>
          <p:nvPr/>
        </p:nvPicPr>
        <p:blipFill>
          <a:blip r:embed="rId9"/>
          <a:stretch>
            <a:fillRect/>
          </a:stretch>
        </p:blipFill>
        <p:spPr>
          <a:xfrm>
            <a:off x="1066800" y="3217427"/>
            <a:ext cx="509707" cy="236793"/>
          </a:xfrm>
          <a:prstGeom prst="rect">
            <a:avLst/>
          </a:prstGeom>
        </p:spPr>
      </p:pic>
      <p:sp>
        <p:nvSpPr>
          <p:cNvPr id="18" name="Rectangle 17"/>
          <p:cNvSpPr/>
          <p:nvPr/>
        </p:nvSpPr>
        <p:spPr>
          <a:xfrm>
            <a:off x="800953" y="5710650"/>
            <a:ext cx="6019800" cy="369332"/>
          </a:xfrm>
          <a:prstGeom prst="rect">
            <a:avLst/>
          </a:prstGeom>
        </p:spPr>
        <p:txBody>
          <a:bodyPr wrap="square">
            <a:spAutoFit/>
          </a:bodyPr>
          <a:lstStyle/>
          <a:p>
            <a:r>
              <a:rPr lang="en-US"/>
              <a:t>- ALCOHOL is most likely to have a positive impact on quality.</a:t>
            </a:r>
            <a:endParaRPr lang="en-US" dirty="0"/>
          </a:p>
        </p:txBody>
      </p:sp>
    </p:spTree>
    <p:extLst>
      <p:ext uri="{BB962C8B-B14F-4D97-AF65-F5344CB8AC3E}">
        <p14:creationId xmlns:p14="http://schemas.microsoft.com/office/powerpoint/2010/main" val="115244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 y="185569"/>
            <a:ext cx="8307470" cy="369332"/>
          </a:xfrm>
          <a:prstGeom prst="rect">
            <a:avLst/>
          </a:prstGeom>
        </p:spPr>
        <p:txBody>
          <a:bodyPr wrap="square">
            <a:spAutoFit/>
          </a:bodyPr>
          <a:lstStyle/>
          <a:p>
            <a:r>
              <a:rPr lang="en-US" b="1" dirty="0"/>
              <a:t>Do wines with higher alcoholic content receive better ratings?</a:t>
            </a:r>
          </a:p>
        </p:txBody>
      </p:sp>
      <p:sp>
        <p:nvSpPr>
          <p:cNvPr id="18" name="Rectangle 17"/>
          <p:cNvSpPr/>
          <p:nvPr/>
        </p:nvSpPr>
        <p:spPr>
          <a:xfrm>
            <a:off x="800952" y="5710650"/>
            <a:ext cx="7276247" cy="369332"/>
          </a:xfrm>
          <a:prstGeom prst="rect">
            <a:avLst/>
          </a:prstGeom>
        </p:spPr>
        <p:txBody>
          <a:bodyPr wrap="square">
            <a:spAutoFit/>
          </a:bodyPr>
          <a:lstStyle/>
          <a:p>
            <a:r>
              <a:rPr lang="en-US" dirty="0"/>
              <a:t>- </a:t>
            </a:r>
            <a:r>
              <a:rPr lang="en-US" dirty="0"/>
              <a:t>Yes, Wines with higher alcoholic content generally receive better ratings</a:t>
            </a:r>
            <a:endParaRPr lang="en-US" dirty="0"/>
          </a:p>
        </p:txBody>
      </p:sp>
      <p:pic>
        <p:nvPicPr>
          <p:cNvPr id="2" name="Picture 1"/>
          <p:cNvPicPr>
            <a:picLocks noChangeAspect="1"/>
          </p:cNvPicPr>
          <p:nvPr/>
        </p:nvPicPr>
        <p:blipFill>
          <a:blip r:embed="rId2"/>
          <a:stretch>
            <a:fillRect/>
          </a:stretch>
        </p:blipFill>
        <p:spPr>
          <a:xfrm>
            <a:off x="826353" y="775338"/>
            <a:ext cx="7086600" cy="4714875"/>
          </a:xfrm>
          <a:prstGeom prst="rect">
            <a:avLst/>
          </a:prstGeom>
        </p:spPr>
      </p:pic>
    </p:spTree>
    <p:extLst>
      <p:ext uri="{BB962C8B-B14F-4D97-AF65-F5344CB8AC3E}">
        <p14:creationId xmlns:p14="http://schemas.microsoft.com/office/powerpoint/2010/main" val="198388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476" y="304800"/>
            <a:ext cx="8495448" cy="369332"/>
          </a:xfrm>
          <a:prstGeom prst="rect">
            <a:avLst/>
          </a:prstGeom>
        </p:spPr>
        <p:txBody>
          <a:bodyPr wrap="square">
            <a:spAutoFit/>
          </a:bodyPr>
          <a:lstStyle/>
          <a:p>
            <a:r>
              <a:rPr lang="en-US" b="1" dirty="0"/>
              <a:t>How many wines with particular quality ?</a:t>
            </a:r>
          </a:p>
        </p:txBody>
      </p:sp>
      <p:pic>
        <p:nvPicPr>
          <p:cNvPr id="3" name="Picture 2"/>
          <p:cNvPicPr>
            <a:picLocks noChangeAspect="1"/>
          </p:cNvPicPr>
          <p:nvPr/>
        </p:nvPicPr>
        <p:blipFill>
          <a:blip r:embed="rId2"/>
          <a:stretch>
            <a:fillRect/>
          </a:stretch>
        </p:blipFill>
        <p:spPr>
          <a:xfrm>
            <a:off x="182881" y="862117"/>
            <a:ext cx="8423083" cy="2738120"/>
          </a:xfrm>
          <a:prstGeom prst="rect">
            <a:avLst/>
          </a:prstGeom>
        </p:spPr>
      </p:pic>
      <p:sp>
        <p:nvSpPr>
          <p:cNvPr id="6" name="Rectangle 5"/>
          <p:cNvSpPr/>
          <p:nvPr/>
        </p:nvSpPr>
        <p:spPr>
          <a:xfrm>
            <a:off x="304800" y="3767902"/>
            <a:ext cx="8686800" cy="2308324"/>
          </a:xfrm>
          <a:prstGeom prst="rect">
            <a:avLst/>
          </a:prstGeom>
        </p:spPr>
        <p:txBody>
          <a:bodyPr wrap="square">
            <a:spAutoFit/>
          </a:bodyPr>
          <a:lstStyle/>
          <a:p>
            <a:pPr algn="just"/>
            <a:r>
              <a:rPr lang="en-US" dirty="0">
                <a:solidFill>
                  <a:srgbClr val="000000"/>
                </a:solidFill>
                <a:latin typeface="Helvetica Neue"/>
              </a:rPr>
              <a:t>All features in the data set contain numerical values </a:t>
            </a:r>
            <a:r>
              <a:rPr lang="en-US" dirty="0" smtClean="0">
                <a:solidFill>
                  <a:srgbClr val="000000"/>
                </a:solidFill>
                <a:latin typeface="Helvetica Neue"/>
              </a:rPr>
              <a:t>8 </a:t>
            </a:r>
            <a:r>
              <a:rPr lang="en-US" dirty="0">
                <a:solidFill>
                  <a:srgbClr val="000000"/>
                </a:solidFill>
                <a:latin typeface="Helvetica Neue"/>
              </a:rPr>
              <a:t>different quality levels have been determined for wines; 3, 4, 5, 6, 7, 8,9 The lowest value is 3 and the highest value is 9.</a:t>
            </a:r>
          </a:p>
          <a:p>
            <a:pPr algn="just"/>
            <a:r>
              <a:rPr lang="en-US" dirty="0">
                <a:solidFill>
                  <a:srgbClr val="000000"/>
                </a:solidFill>
                <a:latin typeface="Helvetica Neue"/>
              </a:rPr>
              <a:t>Class distribution of the samples in the data set is unstable. Unbalanced class distribution is undesirable for machine learning models. </a:t>
            </a:r>
            <a:r>
              <a:rPr lang="en-US" dirty="0" smtClean="0">
                <a:solidFill>
                  <a:srgbClr val="000000"/>
                </a:solidFill>
                <a:latin typeface="Helvetica Neue"/>
              </a:rPr>
              <a:t>Considering this imbalance, the 'stratify' feature will be used when leaving the data set for training and testing.</a:t>
            </a:r>
          </a:p>
          <a:p>
            <a:pPr algn="just"/>
            <a:r>
              <a:rPr lang="en-US" dirty="0" smtClean="0">
                <a:solidFill>
                  <a:srgbClr val="000000"/>
                </a:solidFill>
                <a:latin typeface="Helvetica Neue"/>
              </a:rPr>
              <a:t>To cope with the unbalanced distribution of classes, classes with few samples are replicated to have the same number of samples as classes with multiple samples.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510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2016" y="676512"/>
            <a:ext cx="2269953" cy="1603456"/>
          </a:xfrm>
          <a:prstGeom prst="rect">
            <a:avLst/>
          </a:prstGeom>
        </p:spPr>
      </p:pic>
      <p:pic>
        <p:nvPicPr>
          <p:cNvPr id="3" name="Picture 2"/>
          <p:cNvPicPr>
            <a:picLocks noChangeAspect="1"/>
          </p:cNvPicPr>
          <p:nvPr/>
        </p:nvPicPr>
        <p:blipFill>
          <a:blip r:embed="rId3"/>
          <a:stretch>
            <a:fillRect/>
          </a:stretch>
        </p:blipFill>
        <p:spPr>
          <a:xfrm>
            <a:off x="3324081" y="587086"/>
            <a:ext cx="2332937" cy="1635511"/>
          </a:xfrm>
          <a:prstGeom prst="rect">
            <a:avLst/>
          </a:prstGeom>
        </p:spPr>
      </p:pic>
      <p:pic>
        <p:nvPicPr>
          <p:cNvPr id="4" name="Picture 3"/>
          <p:cNvPicPr>
            <a:picLocks noChangeAspect="1"/>
          </p:cNvPicPr>
          <p:nvPr/>
        </p:nvPicPr>
        <p:blipFill>
          <a:blip r:embed="rId4"/>
          <a:stretch>
            <a:fillRect/>
          </a:stretch>
        </p:blipFill>
        <p:spPr>
          <a:xfrm>
            <a:off x="6079130" y="544635"/>
            <a:ext cx="2280308" cy="1677962"/>
          </a:xfrm>
          <a:prstGeom prst="rect">
            <a:avLst/>
          </a:prstGeom>
        </p:spPr>
      </p:pic>
      <p:pic>
        <p:nvPicPr>
          <p:cNvPr id="5" name="Picture 4"/>
          <p:cNvPicPr>
            <a:picLocks noChangeAspect="1"/>
          </p:cNvPicPr>
          <p:nvPr/>
        </p:nvPicPr>
        <p:blipFill>
          <a:blip r:embed="rId5"/>
          <a:stretch>
            <a:fillRect/>
          </a:stretch>
        </p:blipFill>
        <p:spPr>
          <a:xfrm>
            <a:off x="703785" y="2357830"/>
            <a:ext cx="2266152" cy="1631630"/>
          </a:xfrm>
          <a:prstGeom prst="rect">
            <a:avLst/>
          </a:prstGeom>
        </p:spPr>
      </p:pic>
      <p:pic>
        <p:nvPicPr>
          <p:cNvPr id="6" name="Picture 5"/>
          <p:cNvPicPr>
            <a:picLocks noChangeAspect="1"/>
          </p:cNvPicPr>
          <p:nvPr/>
        </p:nvPicPr>
        <p:blipFill>
          <a:blip r:embed="rId6"/>
          <a:stretch>
            <a:fillRect/>
          </a:stretch>
        </p:blipFill>
        <p:spPr>
          <a:xfrm>
            <a:off x="3330317" y="2310738"/>
            <a:ext cx="2336870" cy="1690502"/>
          </a:xfrm>
          <a:prstGeom prst="rect">
            <a:avLst/>
          </a:prstGeom>
        </p:spPr>
      </p:pic>
      <p:pic>
        <p:nvPicPr>
          <p:cNvPr id="7" name="Picture 6"/>
          <p:cNvPicPr>
            <a:picLocks noChangeAspect="1"/>
          </p:cNvPicPr>
          <p:nvPr/>
        </p:nvPicPr>
        <p:blipFill>
          <a:blip r:embed="rId7"/>
          <a:stretch>
            <a:fillRect/>
          </a:stretch>
        </p:blipFill>
        <p:spPr>
          <a:xfrm>
            <a:off x="6042807" y="2229160"/>
            <a:ext cx="2310788" cy="1621769"/>
          </a:xfrm>
          <a:prstGeom prst="rect">
            <a:avLst/>
          </a:prstGeom>
        </p:spPr>
      </p:pic>
      <p:pic>
        <p:nvPicPr>
          <p:cNvPr id="8" name="Picture 7"/>
          <p:cNvPicPr>
            <a:picLocks noChangeAspect="1"/>
          </p:cNvPicPr>
          <p:nvPr/>
        </p:nvPicPr>
        <p:blipFill>
          <a:blip r:embed="rId8"/>
          <a:stretch>
            <a:fillRect/>
          </a:stretch>
        </p:blipFill>
        <p:spPr>
          <a:xfrm>
            <a:off x="787244" y="4067322"/>
            <a:ext cx="2171464" cy="1486207"/>
          </a:xfrm>
          <a:prstGeom prst="rect">
            <a:avLst/>
          </a:prstGeom>
        </p:spPr>
      </p:pic>
      <p:pic>
        <p:nvPicPr>
          <p:cNvPr id="9" name="Picture 8"/>
          <p:cNvPicPr>
            <a:picLocks noChangeAspect="1"/>
          </p:cNvPicPr>
          <p:nvPr/>
        </p:nvPicPr>
        <p:blipFill>
          <a:blip r:embed="rId9"/>
          <a:stretch>
            <a:fillRect/>
          </a:stretch>
        </p:blipFill>
        <p:spPr>
          <a:xfrm>
            <a:off x="3398728" y="4082254"/>
            <a:ext cx="2286000" cy="1592705"/>
          </a:xfrm>
          <a:prstGeom prst="rect">
            <a:avLst/>
          </a:prstGeom>
        </p:spPr>
      </p:pic>
      <p:pic>
        <p:nvPicPr>
          <p:cNvPr id="10" name="Picture 9"/>
          <p:cNvPicPr>
            <a:picLocks noChangeAspect="1"/>
          </p:cNvPicPr>
          <p:nvPr/>
        </p:nvPicPr>
        <p:blipFill>
          <a:blip r:embed="rId10"/>
          <a:stretch>
            <a:fillRect/>
          </a:stretch>
        </p:blipFill>
        <p:spPr>
          <a:xfrm>
            <a:off x="6113519" y="3960889"/>
            <a:ext cx="2240076" cy="1738063"/>
          </a:xfrm>
          <a:prstGeom prst="rect">
            <a:avLst/>
          </a:prstGeom>
        </p:spPr>
      </p:pic>
      <p:sp>
        <p:nvSpPr>
          <p:cNvPr id="11" name="Rectangle 10"/>
          <p:cNvSpPr/>
          <p:nvPr/>
        </p:nvSpPr>
        <p:spPr>
          <a:xfrm>
            <a:off x="632016" y="5698952"/>
            <a:ext cx="8196807" cy="584775"/>
          </a:xfrm>
          <a:prstGeom prst="rect">
            <a:avLst/>
          </a:prstGeom>
        </p:spPr>
        <p:txBody>
          <a:bodyPr wrap="square">
            <a:spAutoFit/>
          </a:bodyPr>
          <a:lstStyle/>
          <a:p>
            <a:r>
              <a:rPr lang="en-US" sz="1600" dirty="0"/>
              <a:t>“pH” column appears to be normally </a:t>
            </a:r>
            <a:r>
              <a:rPr lang="en-US" sz="1600" dirty="0" smtClean="0"/>
              <a:t>distributed remaining </a:t>
            </a:r>
            <a:r>
              <a:rPr lang="en-US" sz="1600" dirty="0"/>
              <a:t>all independent variables are right skewed/positively </a:t>
            </a:r>
            <a:r>
              <a:rPr lang="en-US" sz="1600" dirty="0" smtClean="0"/>
              <a:t>skewed.</a:t>
            </a:r>
            <a:endParaRPr lang="en-US" sz="1600" dirty="0"/>
          </a:p>
        </p:txBody>
      </p:sp>
      <p:sp>
        <p:nvSpPr>
          <p:cNvPr id="12" name="Rectangle 11"/>
          <p:cNvSpPr/>
          <p:nvPr/>
        </p:nvSpPr>
        <p:spPr>
          <a:xfrm>
            <a:off x="611696" y="160519"/>
            <a:ext cx="3454792" cy="369332"/>
          </a:xfrm>
          <a:prstGeom prst="rect">
            <a:avLst/>
          </a:prstGeom>
        </p:spPr>
        <p:txBody>
          <a:bodyPr wrap="none">
            <a:spAutoFit/>
          </a:bodyPr>
          <a:lstStyle/>
          <a:p>
            <a:r>
              <a:rPr lang="en-US" b="1">
                <a:solidFill>
                  <a:srgbClr val="000000"/>
                </a:solidFill>
                <a:latin typeface="Helvetica Neue"/>
              </a:rPr>
              <a:t>Density plot to check linearity</a:t>
            </a:r>
            <a:endParaRPr lang="en-US" b="1" i="0">
              <a:solidFill>
                <a:srgbClr val="000000"/>
              </a:solidFill>
              <a:effectLst/>
              <a:latin typeface="Helvetica Neue"/>
            </a:endParaRPr>
          </a:p>
        </p:txBody>
      </p:sp>
    </p:spTree>
    <p:extLst>
      <p:ext uri="{BB962C8B-B14F-4D97-AF65-F5344CB8AC3E}">
        <p14:creationId xmlns:p14="http://schemas.microsoft.com/office/powerpoint/2010/main" val="612846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609600"/>
            <a:ext cx="5823391" cy="4724400"/>
          </a:xfrm>
          <a:prstGeom prst="rect">
            <a:avLst/>
          </a:prstGeom>
        </p:spPr>
      </p:pic>
      <p:sp>
        <p:nvSpPr>
          <p:cNvPr id="4" name="Rectangle 3"/>
          <p:cNvSpPr/>
          <p:nvPr/>
        </p:nvSpPr>
        <p:spPr>
          <a:xfrm>
            <a:off x="360680" y="5410200"/>
            <a:ext cx="8630920" cy="646331"/>
          </a:xfrm>
          <a:prstGeom prst="rect">
            <a:avLst/>
          </a:prstGeom>
        </p:spPr>
        <p:txBody>
          <a:bodyPr wrap="square">
            <a:spAutoFit/>
          </a:bodyPr>
          <a:lstStyle/>
          <a:p>
            <a:pPr algn="just"/>
            <a:r>
              <a:rPr lang="en-US" dirty="0"/>
              <a:t>As can be seen from the above </a:t>
            </a:r>
            <a:r>
              <a:rPr lang="en-US" dirty="0" smtClean="0"/>
              <a:t>heat-map</a:t>
            </a:r>
            <a:r>
              <a:rPr lang="en-US" dirty="0"/>
              <a:t>, there is a positive correlation between residual sugar and density, also there is a negative correlation between alcohol and density.</a:t>
            </a:r>
          </a:p>
        </p:txBody>
      </p:sp>
    </p:spTree>
    <p:extLst>
      <p:ext uri="{BB962C8B-B14F-4D97-AF65-F5344CB8AC3E}">
        <p14:creationId xmlns:p14="http://schemas.microsoft.com/office/powerpoint/2010/main" val="280626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04800" y="533400"/>
            <a:ext cx="8554720" cy="2879751"/>
          </a:xfrm>
          <a:prstGeom prst="rect">
            <a:avLst/>
          </a:prstGeom>
        </p:spPr>
      </p:pic>
      <p:sp>
        <p:nvSpPr>
          <p:cNvPr id="8" name="Rectangle 7"/>
          <p:cNvSpPr/>
          <p:nvPr/>
        </p:nvSpPr>
        <p:spPr>
          <a:xfrm>
            <a:off x="360680" y="3505200"/>
            <a:ext cx="8554720" cy="2585323"/>
          </a:xfrm>
          <a:prstGeom prst="rect">
            <a:avLst/>
          </a:prstGeom>
        </p:spPr>
        <p:txBody>
          <a:bodyPr wrap="square">
            <a:spAutoFit/>
          </a:bodyPr>
          <a:lstStyle/>
          <a:p>
            <a:pPr algn="just"/>
            <a:r>
              <a:rPr lang="en-US" dirty="0">
                <a:solidFill>
                  <a:srgbClr val="000000"/>
                </a:solidFill>
                <a:latin typeface="Helvetica Neue"/>
              </a:rPr>
              <a:t>-The linear regression plots above for different wine quality ratings (bad, average &amp; good) shows the regression between alcohol and residual sugar content of the red wine.</a:t>
            </a:r>
          </a:p>
          <a:p>
            <a:pPr algn="just"/>
            <a:r>
              <a:rPr lang="en-US" dirty="0">
                <a:solidFill>
                  <a:srgbClr val="000000"/>
                </a:solidFill>
                <a:latin typeface="Helvetica Neue"/>
              </a:rPr>
              <a:t>-We can observe from the </a:t>
            </a:r>
            <a:r>
              <a:rPr lang="en-US" dirty="0" err="1">
                <a:solidFill>
                  <a:srgbClr val="000000"/>
                </a:solidFill>
                <a:latin typeface="Helvetica Neue"/>
              </a:rPr>
              <a:t>trendline</a:t>
            </a:r>
            <a:r>
              <a:rPr lang="en-US" dirty="0">
                <a:solidFill>
                  <a:srgbClr val="000000"/>
                </a:solidFill>
                <a:latin typeface="Helvetica Neue"/>
              </a:rPr>
              <a:t> that, for good and average wine types the residual sugar content remains almost constant irrespective of alcohol content value. Whereas for bad quality wine, the residual sugar content increases gradually with the increase in alcohol content.</a:t>
            </a:r>
          </a:p>
          <a:p>
            <a:pPr algn="just"/>
            <a:r>
              <a:rPr lang="en-US" dirty="0">
                <a:solidFill>
                  <a:srgbClr val="000000"/>
                </a:solidFill>
                <a:latin typeface="Helvetica Neue"/>
              </a:rPr>
              <a:t>-This analysis can help in manufacturing the good quality wine with continuous monitoring and </a:t>
            </a:r>
            <a:r>
              <a:rPr lang="en-US" dirty="0" smtClean="0">
                <a:solidFill>
                  <a:srgbClr val="000000"/>
                </a:solidFill>
                <a:latin typeface="Helvetica Neue"/>
              </a:rPr>
              <a:t>controlling </a:t>
            </a:r>
            <a:r>
              <a:rPr lang="en-US" dirty="0">
                <a:solidFill>
                  <a:srgbClr val="000000"/>
                </a:solidFill>
                <a:latin typeface="Helvetica Neue"/>
              </a:rPr>
              <a:t>the alcohol and residual sugar </a:t>
            </a:r>
            <a:r>
              <a:rPr lang="en-US" dirty="0" smtClean="0">
                <a:solidFill>
                  <a:srgbClr val="000000"/>
                </a:solidFill>
                <a:latin typeface="Helvetica Neue"/>
              </a:rPr>
              <a:t>content.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3166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22974"/>
            <a:ext cx="8077200" cy="4185761"/>
          </a:xfrm>
          <a:prstGeom prst="rect">
            <a:avLst/>
          </a:prstGeom>
        </p:spPr>
        <p:txBody>
          <a:bodyPr wrap="square">
            <a:spAutoFit/>
          </a:bodyPr>
          <a:lstStyle/>
          <a:p>
            <a:pPr algn="just"/>
            <a:r>
              <a:rPr lang="en-US" dirty="0"/>
              <a:t>-We observed the key factors that determine and affects the quality of the red wine. Wine quality is ultimately a subjective measure. The ordered factor 'quality' was not very helpful and to overcome this, so we created another variable called 'rating'.</a:t>
            </a:r>
          </a:p>
          <a:p>
            <a:pPr algn="just"/>
            <a:r>
              <a:rPr lang="en-US" dirty="0"/>
              <a:t>-Our analysis showed that high quality wines typically have high alcohol content (b/w 10 to 14%) and lower residual sugar (0-20 units).</a:t>
            </a:r>
          </a:p>
          <a:p>
            <a:pPr algn="just"/>
            <a:r>
              <a:rPr lang="en-US" dirty="0"/>
              <a:t>-This new information suggests that higher quality wines uses moderately sweet grapes and longer fermentation process.</a:t>
            </a:r>
          </a:p>
          <a:p>
            <a:pPr algn="just"/>
            <a:r>
              <a:rPr lang="en-US" dirty="0"/>
              <a:t>-Too much S02 or volatile acidity means lower quality of wine.</a:t>
            </a:r>
          </a:p>
          <a:p>
            <a:pPr algn="just"/>
            <a:r>
              <a:rPr lang="en-US" dirty="0"/>
              <a:t>-A right amount of citric acid is a correct balance of a quality wine.</a:t>
            </a:r>
          </a:p>
          <a:p>
            <a:pPr algn="just"/>
            <a:r>
              <a:rPr lang="en-US" dirty="0"/>
              <a:t>-The usage of this analysis will help to understand whether by modifying the variables, it is possible to increase the quality of the wine on the market. If you can control your variables, then you can predict the quality of your wine and obtain more profits.</a:t>
            </a:r>
          </a:p>
          <a:p>
            <a:endParaRPr lang="en-US" sz="3200" b="1" dirty="0"/>
          </a:p>
        </p:txBody>
      </p:sp>
      <p:sp>
        <p:nvSpPr>
          <p:cNvPr id="3" name="Rectangle 2"/>
          <p:cNvSpPr/>
          <p:nvPr/>
        </p:nvSpPr>
        <p:spPr>
          <a:xfrm>
            <a:off x="609600" y="838200"/>
            <a:ext cx="2040943" cy="584775"/>
          </a:xfrm>
          <a:prstGeom prst="rect">
            <a:avLst/>
          </a:prstGeom>
        </p:spPr>
        <p:txBody>
          <a:bodyPr wrap="none">
            <a:spAutoFit/>
          </a:bodyPr>
          <a:lstStyle/>
          <a:p>
            <a:r>
              <a:rPr lang="en-US" sz="3200" b="1" dirty="0"/>
              <a:t>Conclusion</a:t>
            </a:r>
          </a:p>
        </p:txBody>
      </p:sp>
    </p:spTree>
    <p:extLst>
      <p:ext uri="{BB962C8B-B14F-4D97-AF65-F5344CB8AC3E}">
        <p14:creationId xmlns:p14="http://schemas.microsoft.com/office/powerpoint/2010/main" val="179829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17143" y="990600"/>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600" dirty="0">
                <a:solidFill>
                  <a:schemeClr val="tx1"/>
                </a:solidFill>
              </a:rPr>
              <a:t>The </a:t>
            </a:r>
            <a:r>
              <a:rPr lang="en-US" sz="2600" dirty="0" smtClean="0">
                <a:solidFill>
                  <a:schemeClr val="tx1"/>
                </a:solidFill>
              </a:rPr>
              <a:t>dataset is </a:t>
            </a:r>
            <a:r>
              <a:rPr lang="en-US" sz="2600" dirty="0">
                <a:solidFill>
                  <a:schemeClr val="tx1"/>
                </a:solidFill>
              </a:rPr>
              <a:t>related to red and white variants of the Portuguese "</a:t>
            </a:r>
            <a:r>
              <a:rPr lang="en-US" sz="2600" dirty="0" err="1">
                <a:solidFill>
                  <a:schemeClr val="tx1"/>
                </a:solidFill>
              </a:rPr>
              <a:t>Vinho</a:t>
            </a:r>
            <a:r>
              <a:rPr lang="en-US" sz="2600" dirty="0">
                <a:solidFill>
                  <a:schemeClr val="tx1"/>
                </a:solidFill>
              </a:rPr>
              <a:t> Verde" wine. </a:t>
            </a:r>
            <a:r>
              <a:rPr lang="en-US" sz="2600" dirty="0" smtClean="0">
                <a:solidFill>
                  <a:schemeClr val="tx1"/>
                </a:solidFill>
              </a:rPr>
              <a:t>Due </a:t>
            </a:r>
            <a:r>
              <a:rPr lang="en-US" sz="2600" dirty="0">
                <a:solidFill>
                  <a:schemeClr val="tx1"/>
                </a:solidFill>
              </a:rPr>
              <a:t>to privacy and logistic issues, only physicochemical (inputs) and sensory (the output) variables are available </a:t>
            </a:r>
            <a:r>
              <a:rPr lang="en-US" sz="2600" dirty="0" smtClean="0">
                <a:solidFill>
                  <a:schemeClr val="tx1"/>
                </a:solidFill>
              </a:rPr>
              <a:t>.</a:t>
            </a:r>
          </a:p>
          <a:p>
            <a:pPr algn="l"/>
            <a:endParaRPr lang="en-US" sz="2600" dirty="0" smtClean="0">
              <a:solidFill>
                <a:schemeClr val="tx1"/>
              </a:solidFill>
            </a:endParaRPr>
          </a:p>
          <a:p>
            <a:pPr marL="342900" indent="-342900" algn="just">
              <a:buFont typeface="Arial" panose="020B0604020202020204" pitchFamily="34" charset="0"/>
              <a:buChar char="•"/>
            </a:pPr>
            <a:r>
              <a:rPr lang="en-US" sz="2400" u="sng" dirty="0" smtClean="0">
                <a:solidFill>
                  <a:schemeClr val="tx1"/>
                </a:solidFill>
              </a:rPr>
              <a:t>Purpose</a:t>
            </a:r>
            <a:r>
              <a:rPr lang="en-US" sz="2400" u="sng" dirty="0" smtClean="0">
                <a:solidFill>
                  <a:schemeClr val="tx1"/>
                </a:solidFill>
              </a:rPr>
              <a:t>:</a:t>
            </a:r>
          </a:p>
          <a:p>
            <a:pPr algn="just"/>
            <a:r>
              <a:rPr lang="en-US" sz="2400" dirty="0">
                <a:solidFill>
                  <a:schemeClr val="tx1"/>
                </a:solidFill>
              </a:rPr>
              <a:t> </a:t>
            </a:r>
            <a:r>
              <a:rPr lang="en-US" sz="2400" dirty="0" smtClean="0">
                <a:solidFill>
                  <a:schemeClr val="tx1"/>
                </a:solidFill>
              </a:rPr>
              <a:t>    </a:t>
            </a:r>
            <a:r>
              <a:rPr lang="en-US" sz="2400" dirty="0" smtClean="0">
                <a:solidFill>
                  <a:schemeClr val="tx1"/>
                </a:solidFill>
              </a:rPr>
              <a:t>To analyze the dataset to summarize the main characteristics in            order to determine the quality of wine.</a:t>
            </a:r>
            <a:endParaRPr lang="en-US" sz="2400" dirty="0" smtClean="0">
              <a:solidFill>
                <a:schemeClr val="tx1"/>
              </a:solidFill>
            </a:endParaRPr>
          </a:p>
          <a:p>
            <a:pPr algn="l"/>
            <a:endParaRPr lang="en-US" sz="2400" dirty="0" smtClean="0">
              <a:solidFill>
                <a:schemeClr val="tx1"/>
              </a:solidFill>
            </a:endParaRPr>
          </a:p>
          <a:p>
            <a:pPr algn="l"/>
            <a:r>
              <a:rPr lang="en-US" sz="2400" u="sng" dirty="0" smtClean="0">
                <a:solidFill>
                  <a:schemeClr val="tx1"/>
                </a:solidFill>
              </a:rPr>
              <a:t>Approach:</a:t>
            </a:r>
          </a:p>
          <a:p>
            <a:pPr marL="342900" indent="-342900" algn="l">
              <a:buFont typeface="Arial" panose="020B0604020202020204" pitchFamily="34" charset="0"/>
              <a:buChar char="•"/>
            </a:pPr>
            <a:r>
              <a:rPr lang="en-US" sz="2400" dirty="0">
                <a:solidFill>
                  <a:schemeClr val="tx1"/>
                </a:solidFill>
              </a:rPr>
              <a:t>P</a:t>
            </a:r>
            <a:r>
              <a:rPr lang="en-US" sz="2400" dirty="0" smtClean="0">
                <a:solidFill>
                  <a:schemeClr val="tx1"/>
                </a:solidFill>
              </a:rPr>
              <a:t>erformed basic EDA.</a:t>
            </a:r>
          </a:p>
          <a:p>
            <a:pPr algn="l"/>
            <a:endParaRPr lang="en-US" sz="2400" dirty="0" smtClean="0">
              <a:solidFill>
                <a:schemeClr val="tx1"/>
              </a:solidFill>
            </a:endParaRPr>
          </a:p>
          <a:p>
            <a:pPr algn="l"/>
            <a:endParaRPr lang="en-US" sz="2400" u="sng" dirty="0" smtClean="0">
              <a:solidFill>
                <a:schemeClr val="tx1"/>
              </a:solidFill>
            </a:endParaRPr>
          </a:p>
          <a:p>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a:p>
            <a:pPr marL="342900" indent="-342900" algn="l">
              <a:buFont typeface="Arial" panose="020B0604020202020204" pitchFamily="34" charset="0"/>
              <a:buChar char="•"/>
            </a:pPr>
            <a:endParaRPr lang="en-IN" sz="2400" dirty="0">
              <a:solidFill>
                <a:schemeClr val="tx1"/>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Problem Statement</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1828800" y="1524001"/>
            <a:ext cx="5943600" cy="19812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endParaRPr lang="en-IN" sz="4000" b="1" dirty="0" smtClean="0">
              <a:solidFill>
                <a:srgbClr val="0055A0"/>
              </a:solidFill>
            </a:endParaRPr>
          </a:p>
          <a:p>
            <a:pPr lvl="1"/>
            <a:r>
              <a:rPr lang="en-IN" sz="4000" b="1" dirty="0" smtClean="0">
                <a:solidFill>
                  <a:srgbClr val="0055A0"/>
                </a:solidFill>
              </a:rPr>
              <a:t>Thank </a:t>
            </a:r>
            <a:r>
              <a:rPr lang="en-IN" sz="4000" b="1" dirty="0" smtClean="0">
                <a:solidFill>
                  <a:srgbClr val="0055A0"/>
                </a:solidFill>
              </a:rPr>
              <a:t>You!</a:t>
            </a:r>
            <a:endParaRPr lang="en-IN" sz="4000" b="1" dirty="0">
              <a:solidFill>
                <a:srgbClr val="0055A0"/>
              </a:solidFill>
            </a:endParaRPr>
          </a:p>
        </p:txBody>
      </p:sp>
      <p:pic>
        <p:nvPicPr>
          <p:cNvPr id="7" name="Picture 2" descr="Red wine may hold the key to next-gen wearable techn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371600"/>
            <a:ext cx="1981200" cy="265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216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Data </a:t>
            </a:r>
            <a:r>
              <a:rPr lang="en-IN" sz="4000" dirty="0" smtClean="0">
                <a:latin typeface="Times New Roman" panose="02020603050405020304" pitchFamily="18" charset="0"/>
                <a:cs typeface="Times New Roman" panose="02020603050405020304" pitchFamily="18" charset="0"/>
              </a:rPr>
              <a:t>Description</a:t>
            </a:r>
            <a:endParaRPr lang="en-IN" sz="4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54231" y="990600"/>
            <a:ext cx="8322586" cy="5039299"/>
          </a:xfrm>
          <a:prstGeom prst="rect">
            <a:avLst/>
          </a:prstGeom>
        </p:spPr>
      </p:pic>
    </p:spTree>
    <p:extLst>
      <p:ext uri="{BB962C8B-B14F-4D97-AF65-F5344CB8AC3E}">
        <p14:creationId xmlns:p14="http://schemas.microsoft.com/office/powerpoint/2010/main" val="1152539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55186" y="228600"/>
            <a:ext cx="8970818" cy="5896816"/>
          </a:xfrm>
          <a:prstGeom prst="rect">
            <a:avLst/>
          </a:prstGeom>
        </p:spPr>
      </p:pic>
      <p:pic>
        <p:nvPicPr>
          <p:cNvPr id="7" name="Picture 6"/>
          <p:cNvPicPr>
            <a:picLocks noChangeAspect="1"/>
          </p:cNvPicPr>
          <p:nvPr/>
        </p:nvPicPr>
        <p:blipFill>
          <a:blip r:embed="rId3"/>
          <a:stretch>
            <a:fillRect/>
          </a:stretch>
        </p:blipFill>
        <p:spPr>
          <a:xfrm>
            <a:off x="812800" y="2971336"/>
            <a:ext cx="8177644" cy="411343"/>
          </a:xfrm>
          <a:prstGeom prst="rect">
            <a:avLst/>
          </a:prstGeom>
        </p:spPr>
      </p:pic>
    </p:spTree>
    <p:extLst>
      <p:ext uri="{BB962C8B-B14F-4D97-AF65-F5344CB8AC3E}">
        <p14:creationId xmlns:p14="http://schemas.microsoft.com/office/powerpoint/2010/main" val="3720357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distribution of </a:t>
            </a:r>
            <a:r>
              <a:rPr lang="en-US" dirty="0" err="1"/>
              <a:t>fixed.acidity</a:t>
            </a:r>
            <a:r>
              <a:rPr lang="en-US" dirty="0"/>
              <a:t> data is lightly right skewed with minimum value of 3.80, maximum of 15 and median of 7 and mean of 7.215.</a:t>
            </a:r>
            <a:endParaRPr lang="en-US" dirty="0"/>
          </a:p>
        </p:txBody>
      </p:sp>
      <p:pic>
        <p:nvPicPr>
          <p:cNvPr id="4" name="Picture 3"/>
          <p:cNvPicPr>
            <a:picLocks noChangeAspect="1"/>
          </p:cNvPicPr>
          <p:nvPr/>
        </p:nvPicPr>
        <p:blipFill>
          <a:blip r:embed="rId2"/>
          <a:stretch>
            <a:fillRect/>
          </a:stretch>
        </p:blipFill>
        <p:spPr>
          <a:xfrm>
            <a:off x="738030" y="685800"/>
            <a:ext cx="3337515" cy="2438400"/>
          </a:xfrm>
          <a:prstGeom prst="rect">
            <a:avLst/>
          </a:prstGeom>
        </p:spPr>
      </p:pic>
      <p:pic>
        <p:nvPicPr>
          <p:cNvPr id="5" name="Picture 4"/>
          <p:cNvPicPr>
            <a:picLocks noChangeAspect="1"/>
          </p:cNvPicPr>
          <p:nvPr/>
        </p:nvPicPr>
        <p:blipFill>
          <a:blip r:embed="rId3"/>
          <a:stretch>
            <a:fillRect/>
          </a:stretch>
        </p:blipFill>
        <p:spPr>
          <a:xfrm>
            <a:off x="609600" y="3429000"/>
            <a:ext cx="3490933" cy="2133600"/>
          </a:xfrm>
          <a:prstGeom prst="rect">
            <a:avLst/>
          </a:prstGeom>
        </p:spPr>
      </p:pic>
      <p:pic>
        <p:nvPicPr>
          <p:cNvPr id="6" name="Picture 5"/>
          <p:cNvPicPr>
            <a:picLocks noChangeAspect="1"/>
          </p:cNvPicPr>
          <p:nvPr/>
        </p:nvPicPr>
        <p:blipFill>
          <a:blip r:embed="rId4"/>
          <a:stretch>
            <a:fillRect/>
          </a:stretch>
        </p:blipFill>
        <p:spPr>
          <a:xfrm>
            <a:off x="581891" y="85635"/>
            <a:ext cx="2714625" cy="638175"/>
          </a:xfrm>
          <a:prstGeom prst="rect">
            <a:avLst/>
          </a:prstGeom>
        </p:spPr>
      </p:pic>
      <p:sp>
        <p:nvSpPr>
          <p:cNvPr id="7" name="Rectangle 6"/>
          <p:cNvSpPr/>
          <p:nvPr/>
        </p:nvSpPr>
        <p:spPr>
          <a:xfrm>
            <a:off x="4343400" y="3505200"/>
            <a:ext cx="4572000" cy="646331"/>
          </a:xfrm>
          <a:prstGeom prst="rect">
            <a:avLst/>
          </a:prstGeom>
        </p:spPr>
        <p:txBody>
          <a:bodyPr>
            <a:spAutoFit/>
          </a:bodyPr>
          <a:lstStyle/>
          <a:p>
            <a:pPr marL="285750" indent="-285750" algn="just">
              <a:buFont typeface="Arial" panose="020B0604020202020204" pitchFamily="34" charset="0"/>
              <a:buChar char="•"/>
            </a:pPr>
            <a:r>
              <a:rPr lang="en-US" dirty="0" smtClean="0"/>
              <a:t>Here </a:t>
            </a:r>
            <a:r>
              <a:rPr lang="en-US" dirty="0"/>
              <a:t>we see that fixed acidity does not give any specification to classify the </a:t>
            </a:r>
            <a:r>
              <a:rPr lang="en-US" dirty="0" smtClean="0"/>
              <a:t>quality.</a:t>
            </a:r>
            <a:endParaRPr lang="en-US" dirty="0"/>
          </a:p>
        </p:txBody>
      </p:sp>
    </p:spTree>
    <p:extLst>
      <p:ext uri="{BB962C8B-B14F-4D97-AF65-F5344CB8AC3E}">
        <p14:creationId xmlns:p14="http://schemas.microsoft.com/office/powerpoint/2010/main" val="292501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distribution of </a:t>
            </a:r>
            <a:r>
              <a:rPr lang="en-US" dirty="0" err="1"/>
              <a:t>volatile.acidity</a:t>
            </a:r>
            <a:r>
              <a:rPr lang="en-US" dirty="0"/>
              <a:t> data is </a:t>
            </a:r>
            <a:r>
              <a:rPr lang="en-US" dirty="0" smtClean="0"/>
              <a:t>right skewed ,with </a:t>
            </a:r>
            <a:r>
              <a:rPr lang="en-US" dirty="0"/>
              <a:t>minimum value of 0.08, maximum of 1.58 and median of 0.29 and mean of 0.33.</a:t>
            </a:r>
            <a:endParaRPr lang="en-US" dirty="0"/>
          </a:p>
        </p:txBody>
      </p:sp>
      <p:sp>
        <p:nvSpPr>
          <p:cNvPr id="7" name="Rectangle 6"/>
          <p:cNvSpPr/>
          <p:nvPr/>
        </p:nvSpPr>
        <p:spPr>
          <a:xfrm>
            <a:off x="4343400" y="3505200"/>
            <a:ext cx="4572000" cy="923330"/>
          </a:xfrm>
          <a:prstGeom prst="rect">
            <a:avLst/>
          </a:prstGeom>
        </p:spPr>
        <p:txBody>
          <a:bodyPr>
            <a:spAutoFit/>
          </a:bodyPr>
          <a:lstStyle/>
          <a:p>
            <a:pPr marL="285750" indent="-285750" algn="just">
              <a:buFont typeface="Arial" panose="020B0604020202020204" pitchFamily="34" charset="0"/>
              <a:buChar char="•"/>
            </a:pPr>
            <a:r>
              <a:rPr lang="en-US" dirty="0" smtClean="0"/>
              <a:t>Here </a:t>
            </a:r>
            <a:r>
              <a:rPr lang="en-US" dirty="0"/>
              <a:t>we see that its quite a downing trend in the volatile acidity as we go higher the quality.</a:t>
            </a:r>
          </a:p>
        </p:txBody>
      </p:sp>
      <p:pic>
        <p:nvPicPr>
          <p:cNvPr id="2" name="Picture 1"/>
          <p:cNvPicPr>
            <a:picLocks noChangeAspect="1"/>
          </p:cNvPicPr>
          <p:nvPr/>
        </p:nvPicPr>
        <p:blipFill>
          <a:blip r:embed="rId2"/>
          <a:stretch>
            <a:fillRect/>
          </a:stretch>
        </p:blipFill>
        <p:spPr>
          <a:xfrm>
            <a:off x="381000" y="0"/>
            <a:ext cx="2847975" cy="533400"/>
          </a:xfrm>
          <a:prstGeom prst="rect">
            <a:avLst/>
          </a:prstGeom>
        </p:spPr>
      </p:pic>
      <p:pic>
        <p:nvPicPr>
          <p:cNvPr id="9" name="Picture 8"/>
          <p:cNvPicPr>
            <a:picLocks noChangeAspect="1"/>
          </p:cNvPicPr>
          <p:nvPr/>
        </p:nvPicPr>
        <p:blipFill>
          <a:blip r:embed="rId3"/>
          <a:stretch>
            <a:fillRect/>
          </a:stretch>
        </p:blipFill>
        <p:spPr>
          <a:xfrm>
            <a:off x="573809" y="460231"/>
            <a:ext cx="3769591" cy="2590194"/>
          </a:xfrm>
          <a:prstGeom prst="rect">
            <a:avLst/>
          </a:prstGeom>
        </p:spPr>
      </p:pic>
      <p:pic>
        <p:nvPicPr>
          <p:cNvPr id="10" name="Picture 9"/>
          <p:cNvPicPr>
            <a:picLocks noChangeAspect="1"/>
          </p:cNvPicPr>
          <p:nvPr/>
        </p:nvPicPr>
        <p:blipFill>
          <a:blip r:embed="rId4"/>
          <a:stretch>
            <a:fillRect/>
          </a:stretch>
        </p:blipFill>
        <p:spPr>
          <a:xfrm>
            <a:off x="492131" y="3505200"/>
            <a:ext cx="3870560" cy="2302738"/>
          </a:xfrm>
          <a:prstGeom prst="rect">
            <a:avLst/>
          </a:prstGeom>
        </p:spPr>
      </p:pic>
    </p:spTree>
    <p:extLst>
      <p:ext uri="{BB962C8B-B14F-4D97-AF65-F5344CB8AC3E}">
        <p14:creationId xmlns:p14="http://schemas.microsoft.com/office/powerpoint/2010/main" val="330590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distribution of </a:t>
            </a:r>
            <a:r>
              <a:rPr lang="en-US" dirty="0" err="1"/>
              <a:t>citric.acid</a:t>
            </a:r>
            <a:r>
              <a:rPr lang="en-US" dirty="0"/>
              <a:t> data is right </a:t>
            </a:r>
            <a:r>
              <a:rPr lang="en-US" dirty="0" smtClean="0"/>
              <a:t>skewed.</a:t>
            </a:r>
            <a:endParaRPr lang="en-US" dirty="0"/>
          </a:p>
        </p:txBody>
      </p:sp>
      <p:sp>
        <p:nvSpPr>
          <p:cNvPr id="7" name="Rectangle 6"/>
          <p:cNvSpPr/>
          <p:nvPr/>
        </p:nvSpPr>
        <p:spPr>
          <a:xfrm>
            <a:off x="4343400" y="3505200"/>
            <a:ext cx="4572000" cy="646331"/>
          </a:xfrm>
          <a:prstGeom prst="rect">
            <a:avLst/>
          </a:prstGeom>
        </p:spPr>
        <p:txBody>
          <a:bodyPr>
            <a:spAutoFit/>
          </a:bodyPr>
          <a:lstStyle/>
          <a:p>
            <a:pPr marL="285750" indent="-285750" algn="just">
              <a:buFont typeface="Arial" panose="020B0604020202020204" pitchFamily="34" charset="0"/>
              <a:buChar char="•"/>
            </a:pPr>
            <a:r>
              <a:rPr lang="en-US" dirty="0"/>
              <a:t>Here we see that its quite a </a:t>
            </a:r>
            <a:r>
              <a:rPr lang="en-US" dirty="0" smtClean="0"/>
              <a:t>upward </a:t>
            </a:r>
            <a:r>
              <a:rPr lang="en-US" dirty="0"/>
              <a:t>trend in the </a:t>
            </a:r>
            <a:r>
              <a:rPr lang="en-US" dirty="0" smtClean="0"/>
              <a:t>citric acid as </a:t>
            </a:r>
            <a:r>
              <a:rPr lang="en-US" dirty="0"/>
              <a:t>we go higher the quality.</a:t>
            </a:r>
            <a:endParaRPr lang="en-US" dirty="0"/>
          </a:p>
        </p:txBody>
      </p:sp>
      <p:pic>
        <p:nvPicPr>
          <p:cNvPr id="2" name="Picture 1"/>
          <p:cNvPicPr>
            <a:picLocks noChangeAspect="1"/>
          </p:cNvPicPr>
          <p:nvPr/>
        </p:nvPicPr>
        <p:blipFill>
          <a:blip r:embed="rId2"/>
          <a:stretch>
            <a:fillRect/>
          </a:stretch>
        </p:blipFill>
        <p:spPr>
          <a:xfrm>
            <a:off x="589344" y="106328"/>
            <a:ext cx="2495550" cy="619125"/>
          </a:xfrm>
          <a:prstGeom prst="rect">
            <a:avLst/>
          </a:prstGeom>
        </p:spPr>
      </p:pic>
      <p:pic>
        <p:nvPicPr>
          <p:cNvPr id="8" name="Picture 7"/>
          <p:cNvPicPr>
            <a:picLocks noChangeAspect="1"/>
          </p:cNvPicPr>
          <p:nvPr/>
        </p:nvPicPr>
        <p:blipFill>
          <a:blip r:embed="rId3"/>
          <a:stretch>
            <a:fillRect/>
          </a:stretch>
        </p:blipFill>
        <p:spPr>
          <a:xfrm>
            <a:off x="751107" y="764508"/>
            <a:ext cx="3362930" cy="2322547"/>
          </a:xfrm>
          <a:prstGeom prst="rect">
            <a:avLst/>
          </a:prstGeom>
        </p:spPr>
      </p:pic>
      <p:pic>
        <p:nvPicPr>
          <p:cNvPr id="9" name="Picture 8"/>
          <p:cNvPicPr>
            <a:picLocks noChangeAspect="1"/>
          </p:cNvPicPr>
          <p:nvPr/>
        </p:nvPicPr>
        <p:blipFill>
          <a:blip r:embed="rId4"/>
          <a:stretch>
            <a:fillRect/>
          </a:stretch>
        </p:blipFill>
        <p:spPr>
          <a:xfrm>
            <a:off x="466756" y="3581400"/>
            <a:ext cx="3800444" cy="2252662"/>
          </a:xfrm>
          <a:prstGeom prst="rect">
            <a:avLst/>
          </a:prstGeom>
        </p:spPr>
      </p:pic>
    </p:spTree>
    <p:extLst>
      <p:ext uri="{BB962C8B-B14F-4D97-AF65-F5344CB8AC3E}">
        <p14:creationId xmlns:p14="http://schemas.microsoft.com/office/powerpoint/2010/main" val="355746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distribution of </a:t>
            </a:r>
            <a:r>
              <a:rPr lang="en-US" dirty="0" smtClean="0"/>
              <a:t>residual sugar </a:t>
            </a:r>
            <a:r>
              <a:rPr lang="en-US" dirty="0"/>
              <a:t>data is right skewed (long-tailed) with minimum value of 0.6, maximum of 65 (many </a:t>
            </a:r>
            <a:r>
              <a:rPr lang="en-US" dirty="0" err="1"/>
              <a:t>outlayers</a:t>
            </a:r>
            <a:r>
              <a:rPr lang="en-US" dirty="0"/>
              <a:t>) and median of 3 and mean of 5.44.</a:t>
            </a:r>
            <a:endParaRPr lang="en-US" dirty="0"/>
          </a:p>
        </p:txBody>
      </p:sp>
      <p:sp>
        <p:nvSpPr>
          <p:cNvPr id="7" name="Rectangle 6"/>
          <p:cNvSpPr/>
          <p:nvPr/>
        </p:nvSpPr>
        <p:spPr>
          <a:xfrm>
            <a:off x="4343400" y="3505200"/>
            <a:ext cx="4572000" cy="646331"/>
          </a:xfrm>
          <a:prstGeom prst="rect">
            <a:avLst/>
          </a:prstGeom>
        </p:spPr>
        <p:txBody>
          <a:bodyPr>
            <a:spAutoFit/>
          </a:bodyPr>
          <a:lstStyle/>
          <a:p>
            <a:pPr marL="285750" indent="-285750" algn="just">
              <a:buFont typeface="Arial" panose="020B0604020202020204" pitchFamily="34" charset="0"/>
              <a:buChar char="•"/>
            </a:pPr>
            <a:r>
              <a:rPr lang="en-US" dirty="0"/>
              <a:t>Here we see that </a:t>
            </a:r>
            <a:r>
              <a:rPr lang="en-US" dirty="0" smtClean="0"/>
              <a:t>residual sugar does </a:t>
            </a:r>
            <a:r>
              <a:rPr lang="en-US" dirty="0"/>
              <a:t>not give any specification to classify the quality.</a:t>
            </a:r>
            <a:endParaRPr lang="en-US" dirty="0"/>
          </a:p>
        </p:txBody>
      </p:sp>
      <p:pic>
        <p:nvPicPr>
          <p:cNvPr id="4" name="Picture 3"/>
          <p:cNvPicPr>
            <a:picLocks noChangeAspect="1"/>
          </p:cNvPicPr>
          <p:nvPr/>
        </p:nvPicPr>
        <p:blipFill>
          <a:blip r:embed="rId2"/>
          <a:stretch>
            <a:fillRect/>
          </a:stretch>
        </p:blipFill>
        <p:spPr>
          <a:xfrm>
            <a:off x="589344" y="725453"/>
            <a:ext cx="3754056" cy="2588734"/>
          </a:xfrm>
          <a:prstGeom prst="rect">
            <a:avLst/>
          </a:prstGeom>
        </p:spPr>
      </p:pic>
      <p:pic>
        <p:nvPicPr>
          <p:cNvPr id="5" name="Picture 4"/>
          <p:cNvPicPr>
            <a:picLocks noChangeAspect="1"/>
          </p:cNvPicPr>
          <p:nvPr/>
        </p:nvPicPr>
        <p:blipFill>
          <a:blip r:embed="rId3"/>
          <a:stretch>
            <a:fillRect/>
          </a:stretch>
        </p:blipFill>
        <p:spPr>
          <a:xfrm>
            <a:off x="589344" y="191540"/>
            <a:ext cx="2409825" cy="533400"/>
          </a:xfrm>
          <a:prstGeom prst="rect">
            <a:avLst/>
          </a:prstGeom>
        </p:spPr>
      </p:pic>
      <p:pic>
        <p:nvPicPr>
          <p:cNvPr id="6" name="Picture 5"/>
          <p:cNvPicPr>
            <a:picLocks noChangeAspect="1"/>
          </p:cNvPicPr>
          <p:nvPr/>
        </p:nvPicPr>
        <p:blipFill>
          <a:blip r:embed="rId4"/>
          <a:stretch>
            <a:fillRect/>
          </a:stretch>
        </p:blipFill>
        <p:spPr>
          <a:xfrm>
            <a:off x="523272" y="3516775"/>
            <a:ext cx="3886200" cy="2406475"/>
          </a:xfrm>
          <a:prstGeom prst="rect">
            <a:avLst/>
          </a:prstGeom>
        </p:spPr>
      </p:pic>
    </p:spTree>
    <p:extLst>
      <p:ext uri="{BB962C8B-B14F-4D97-AF65-F5344CB8AC3E}">
        <p14:creationId xmlns:p14="http://schemas.microsoft.com/office/powerpoint/2010/main" val="184918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3400" y="725453"/>
            <a:ext cx="41910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distribution of chlorides data is also right skewed (long-tailed) and very similar to distribution of </a:t>
            </a:r>
            <a:r>
              <a:rPr lang="en-US" dirty="0" err="1"/>
              <a:t>residual.sugar</a:t>
            </a:r>
            <a:r>
              <a:rPr lang="en-US" dirty="0"/>
              <a:t> with minimum value of 0.009, maximum of 0.611 (many </a:t>
            </a:r>
            <a:r>
              <a:rPr lang="en-US" dirty="0" err="1"/>
              <a:t>outlayers</a:t>
            </a:r>
            <a:r>
              <a:rPr lang="en-US" dirty="0"/>
              <a:t>) and median of 0.047 and mean of 0.005.</a:t>
            </a:r>
            <a:endParaRPr lang="en-US" dirty="0"/>
          </a:p>
        </p:txBody>
      </p:sp>
      <p:sp>
        <p:nvSpPr>
          <p:cNvPr id="7" name="Rectangle 6"/>
          <p:cNvSpPr/>
          <p:nvPr/>
        </p:nvSpPr>
        <p:spPr>
          <a:xfrm>
            <a:off x="4343400" y="3581400"/>
            <a:ext cx="4572000" cy="646331"/>
          </a:xfrm>
          <a:prstGeom prst="rect">
            <a:avLst/>
          </a:prstGeom>
        </p:spPr>
        <p:txBody>
          <a:bodyPr>
            <a:spAutoFit/>
          </a:bodyPr>
          <a:lstStyle/>
          <a:p>
            <a:pPr marL="285750" indent="-285750" algn="just">
              <a:buFont typeface="Arial" panose="020B0604020202020204" pitchFamily="34" charset="0"/>
              <a:buChar char="•"/>
            </a:pPr>
            <a:r>
              <a:rPr lang="en-US" dirty="0" smtClean="0"/>
              <a:t>Composition </a:t>
            </a:r>
            <a:r>
              <a:rPr lang="en-US" dirty="0"/>
              <a:t>of chloride also go down as we go higher in the quality of the wine</a:t>
            </a:r>
          </a:p>
        </p:txBody>
      </p:sp>
      <p:pic>
        <p:nvPicPr>
          <p:cNvPr id="4" name="Picture 3"/>
          <p:cNvPicPr>
            <a:picLocks noChangeAspect="1"/>
          </p:cNvPicPr>
          <p:nvPr/>
        </p:nvPicPr>
        <p:blipFill>
          <a:blip r:embed="rId2"/>
          <a:stretch>
            <a:fillRect/>
          </a:stretch>
        </p:blipFill>
        <p:spPr>
          <a:xfrm>
            <a:off x="774256" y="207773"/>
            <a:ext cx="1981200" cy="619125"/>
          </a:xfrm>
          <a:prstGeom prst="rect">
            <a:avLst/>
          </a:prstGeom>
        </p:spPr>
      </p:pic>
      <p:pic>
        <p:nvPicPr>
          <p:cNvPr id="5" name="Picture 4"/>
          <p:cNvPicPr>
            <a:picLocks noChangeAspect="1"/>
          </p:cNvPicPr>
          <p:nvPr/>
        </p:nvPicPr>
        <p:blipFill>
          <a:blip r:embed="rId3"/>
          <a:stretch>
            <a:fillRect/>
          </a:stretch>
        </p:blipFill>
        <p:spPr>
          <a:xfrm>
            <a:off x="685800" y="719666"/>
            <a:ext cx="3448035" cy="2565094"/>
          </a:xfrm>
          <a:prstGeom prst="rect">
            <a:avLst/>
          </a:prstGeom>
        </p:spPr>
      </p:pic>
      <p:pic>
        <p:nvPicPr>
          <p:cNvPr id="6" name="Picture 5"/>
          <p:cNvPicPr>
            <a:picLocks noChangeAspect="1"/>
          </p:cNvPicPr>
          <p:nvPr/>
        </p:nvPicPr>
        <p:blipFill>
          <a:blip r:embed="rId4"/>
          <a:stretch>
            <a:fillRect/>
          </a:stretch>
        </p:blipFill>
        <p:spPr>
          <a:xfrm>
            <a:off x="390517" y="3716490"/>
            <a:ext cx="3952883" cy="2316689"/>
          </a:xfrm>
          <a:prstGeom prst="rect">
            <a:avLst/>
          </a:prstGeom>
        </p:spPr>
      </p:pic>
    </p:spTree>
    <p:extLst>
      <p:ext uri="{BB962C8B-B14F-4D97-AF65-F5344CB8AC3E}">
        <p14:creationId xmlns:p14="http://schemas.microsoft.com/office/powerpoint/2010/main" val="16116483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9030</TotalTime>
  <Words>951</Words>
  <Application>Microsoft Office PowerPoint</Application>
  <PresentationFormat>On-screen Show (4:3)</PresentationFormat>
  <Paragraphs>55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345</cp:revision>
  <dcterms:created xsi:type="dcterms:W3CDTF">2017-03-30T12:09:41Z</dcterms:created>
  <dcterms:modified xsi:type="dcterms:W3CDTF">2020-07-21T05:25:18Z</dcterms:modified>
</cp:coreProperties>
</file>