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5984" y="-103037"/>
            <a:ext cx="8372475" cy="132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1" i="0">
                <a:solidFill>
                  <a:srgbClr val="3783F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4376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rgbClr val="3783F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4376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rgbClr val="3783F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83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038225" y="8585633"/>
            <a:ext cx="5932170" cy="0"/>
          </a:xfrm>
          <a:custGeom>
            <a:avLst/>
            <a:gdLst/>
            <a:ahLst/>
            <a:cxnLst/>
            <a:rect l="l" t="t" r="r" b="b"/>
            <a:pathLst>
              <a:path w="5932170" h="0">
                <a:moveTo>
                  <a:pt x="0" y="0"/>
                </a:moveTo>
                <a:lnTo>
                  <a:pt x="5931639" y="0"/>
                </a:lnTo>
              </a:path>
            </a:pathLst>
          </a:custGeom>
          <a:ln w="19049">
            <a:solidFill>
              <a:srgbClr val="24376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0798" y="3745048"/>
            <a:ext cx="3216039" cy="506287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4866516" y="7679988"/>
            <a:ext cx="1569720" cy="1278255"/>
          </a:xfrm>
          <a:custGeom>
            <a:avLst/>
            <a:gdLst/>
            <a:ahLst/>
            <a:cxnLst/>
            <a:rect l="l" t="t" r="r" b="b"/>
            <a:pathLst>
              <a:path w="1569720" h="1278254">
                <a:moveTo>
                  <a:pt x="116290" y="1106068"/>
                </a:moveTo>
                <a:lnTo>
                  <a:pt x="0" y="192856"/>
                </a:lnTo>
                <a:lnTo>
                  <a:pt x="3870" y="170372"/>
                </a:lnTo>
                <a:lnTo>
                  <a:pt x="15212" y="148647"/>
                </a:lnTo>
                <a:lnTo>
                  <a:pt x="58707" y="108058"/>
                </a:lnTo>
                <a:lnTo>
                  <a:pt x="127271" y="72249"/>
                </a:lnTo>
                <a:lnTo>
                  <a:pt x="169950" y="56499"/>
                </a:lnTo>
                <a:lnTo>
                  <a:pt x="217691" y="42379"/>
                </a:lnTo>
                <a:lnTo>
                  <a:pt x="270093" y="30034"/>
                </a:lnTo>
                <a:lnTo>
                  <a:pt x="326754" y="19608"/>
                </a:lnTo>
                <a:lnTo>
                  <a:pt x="387272" y="11247"/>
                </a:lnTo>
                <a:lnTo>
                  <a:pt x="451246" y="5095"/>
                </a:lnTo>
                <a:lnTo>
                  <a:pt x="518274" y="1297"/>
                </a:lnTo>
                <a:lnTo>
                  <a:pt x="587954" y="0"/>
                </a:lnTo>
                <a:lnTo>
                  <a:pt x="657895" y="1064"/>
                </a:lnTo>
                <a:lnTo>
                  <a:pt x="725770" y="4209"/>
                </a:lnTo>
                <a:lnTo>
                  <a:pt x="791081" y="9357"/>
                </a:lnTo>
                <a:lnTo>
                  <a:pt x="853328" y="16436"/>
                </a:lnTo>
                <a:lnTo>
                  <a:pt x="912014" y="25369"/>
                </a:lnTo>
                <a:lnTo>
                  <a:pt x="966640" y="36082"/>
                </a:lnTo>
                <a:lnTo>
                  <a:pt x="1016707" y="48499"/>
                </a:lnTo>
                <a:lnTo>
                  <a:pt x="1061716" y="62546"/>
                </a:lnTo>
                <a:lnTo>
                  <a:pt x="1101168" y="78147"/>
                </a:lnTo>
                <a:lnTo>
                  <a:pt x="1161410" y="113714"/>
                </a:lnTo>
                <a:lnTo>
                  <a:pt x="1193442" y="154600"/>
                </a:lnTo>
                <a:lnTo>
                  <a:pt x="1197633" y="176850"/>
                </a:lnTo>
                <a:lnTo>
                  <a:pt x="1187967" y="271171"/>
                </a:lnTo>
                <a:lnTo>
                  <a:pt x="1232677" y="273318"/>
                </a:lnTo>
                <a:lnTo>
                  <a:pt x="1276803" y="280988"/>
                </a:lnTo>
                <a:lnTo>
                  <a:pt x="1319958" y="294142"/>
                </a:lnTo>
                <a:lnTo>
                  <a:pt x="1361755" y="312743"/>
                </a:lnTo>
                <a:lnTo>
                  <a:pt x="1401808" y="336752"/>
                </a:lnTo>
                <a:lnTo>
                  <a:pt x="1439130" y="365626"/>
                </a:lnTo>
                <a:lnTo>
                  <a:pt x="1472244" y="398295"/>
                </a:lnTo>
                <a:lnTo>
                  <a:pt x="1476709" y="403904"/>
                </a:lnTo>
                <a:lnTo>
                  <a:pt x="1174368" y="403904"/>
                </a:lnTo>
                <a:lnTo>
                  <a:pt x="1116156" y="972186"/>
                </a:lnTo>
                <a:lnTo>
                  <a:pt x="1453399" y="972186"/>
                </a:lnTo>
                <a:lnTo>
                  <a:pt x="1452553" y="973111"/>
                </a:lnTo>
                <a:lnTo>
                  <a:pt x="1420754" y="1000446"/>
                </a:lnTo>
                <a:lnTo>
                  <a:pt x="1386282" y="1023950"/>
                </a:lnTo>
                <a:lnTo>
                  <a:pt x="1349506" y="1043929"/>
                </a:lnTo>
                <a:lnTo>
                  <a:pt x="1310796" y="1060686"/>
                </a:lnTo>
                <a:lnTo>
                  <a:pt x="1270520" y="1074524"/>
                </a:lnTo>
                <a:lnTo>
                  <a:pt x="1231890" y="1084980"/>
                </a:lnTo>
                <a:lnTo>
                  <a:pt x="116290" y="1084980"/>
                </a:lnTo>
                <a:lnTo>
                  <a:pt x="116290" y="1106068"/>
                </a:lnTo>
                <a:close/>
              </a:path>
              <a:path w="1569720" h="1278254">
                <a:moveTo>
                  <a:pt x="1453399" y="972186"/>
                </a:moveTo>
                <a:lnTo>
                  <a:pt x="1116156" y="972186"/>
                </a:lnTo>
                <a:lnTo>
                  <a:pt x="1168577" y="964217"/>
                </a:lnTo>
                <a:lnTo>
                  <a:pt x="1216958" y="953503"/>
                </a:lnTo>
                <a:lnTo>
                  <a:pt x="1261099" y="939532"/>
                </a:lnTo>
                <a:lnTo>
                  <a:pt x="1300800" y="921791"/>
                </a:lnTo>
                <a:lnTo>
                  <a:pt x="1335859" y="899768"/>
                </a:lnTo>
                <a:lnTo>
                  <a:pt x="1366076" y="872950"/>
                </a:lnTo>
                <a:lnTo>
                  <a:pt x="1391250" y="840825"/>
                </a:lnTo>
                <a:lnTo>
                  <a:pt x="1411179" y="802880"/>
                </a:lnTo>
                <a:lnTo>
                  <a:pt x="1425664" y="758603"/>
                </a:lnTo>
                <a:lnTo>
                  <a:pt x="1434503" y="707482"/>
                </a:lnTo>
                <a:lnTo>
                  <a:pt x="1437495" y="649003"/>
                </a:lnTo>
                <a:lnTo>
                  <a:pt x="1432676" y="601501"/>
                </a:lnTo>
                <a:lnTo>
                  <a:pt x="1418638" y="556215"/>
                </a:lnTo>
                <a:lnTo>
                  <a:pt x="1396007" y="514332"/>
                </a:lnTo>
                <a:lnTo>
                  <a:pt x="1365412" y="477038"/>
                </a:lnTo>
                <a:lnTo>
                  <a:pt x="1327478" y="445517"/>
                </a:lnTo>
                <a:lnTo>
                  <a:pt x="1291472" y="425076"/>
                </a:lnTo>
                <a:lnTo>
                  <a:pt x="1253506" y="411278"/>
                </a:lnTo>
                <a:lnTo>
                  <a:pt x="1214249" y="404196"/>
                </a:lnTo>
                <a:lnTo>
                  <a:pt x="1174368" y="403904"/>
                </a:lnTo>
                <a:lnTo>
                  <a:pt x="1476709" y="403904"/>
                </a:lnTo>
                <a:lnTo>
                  <a:pt x="1500913" y="434313"/>
                </a:lnTo>
                <a:lnTo>
                  <a:pt x="1524900" y="473234"/>
                </a:lnTo>
                <a:lnTo>
                  <a:pt x="1543968" y="514610"/>
                </a:lnTo>
                <a:lnTo>
                  <a:pt x="1557881" y="557995"/>
                </a:lnTo>
                <a:lnTo>
                  <a:pt x="1566402" y="602942"/>
                </a:lnTo>
                <a:lnTo>
                  <a:pt x="1569296" y="649003"/>
                </a:lnTo>
                <a:lnTo>
                  <a:pt x="1566544" y="711657"/>
                </a:lnTo>
                <a:lnTo>
                  <a:pt x="1558535" y="768353"/>
                </a:lnTo>
                <a:lnTo>
                  <a:pt x="1545638" y="819396"/>
                </a:lnTo>
                <a:lnTo>
                  <a:pt x="1528222" y="865090"/>
                </a:lnTo>
                <a:lnTo>
                  <a:pt x="1506657" y="905737"/>
                </a:lnTo>
                <a:lnTo>
                  <a:pt x="1481311" y="941643"/>
                </a:lnTo>
                <a:lnTo>
                  <a:pt x="1453399" y="972186"/>
                </a:lnTo>
                <a:close/>
              </a:path>
              <a:path w="1569720" h="1278254">
                <a:moveTo>
                  <a:pt x="610479" y="1277785"/>
                </a:moveTo>
                <a:lnTo>
                  <a:pt x="547016" y="1276024"/>
                </a:lnTo>
                <a:lnTo>
                  <a:pt x="485047" y="1270897"/>
                </a:lnTo>
                <a:lnTo>
                  <a:pt x="425339" y="1262631"/>
                </a:lnTo>
                <a:lnTo>
                  <a:pt x="368660" y="1251458"/>
                </a:lnTo>
                <a:lnTo>
                  <a:pt x="315775" y="1237607"/>
                </a:lnTo>
                <a:lnTo>
                  <a:pt x="267453" y="1221308"/>
                </a:lnTo>
                <a:lnTo>
                  <a:pt x="224461" y="1202791"/>
                </a:lnTo>
                <a:lnTo>
                  <a:pt x="187565" y="1182286"/>
                </a:lnTo>
                <a:lnTo>
                  <a:pt x="135131" y="1136230"/>
                </a:lnTo>
                <a:lnTo>
                  <a:pt x="116290" y="1084980"/>
                </a:lnTo>
                <a:lnTo>
                  <a:pt x="1231890" y="1084980"/>
                </a:lnTo>
                <a:lnTo>
                  <a:pt x="1229049" y="1085749"/>
                </a:lnTo>
                <a:lnTo>
                  <a:pt x="1186750" y="1094664"/>
                </a:lnTo>
                <a:lnTo>
                  <a:pt x="1143994" y="1101572"/>
                </a:lnTo>
                <a:lnTo>
                  <a:pt x="1101150" y="1106779"/>
                </a:lnTo>
                <a:lnTo>
                  <a:pt x="1088379" y="1132445"/>
                </a:lnTo>
                <a:lnTo>
                  <a:pt x="1037316" y="1179632"/>
                </a:lnTo>
                <a:lnTo>
                  <a:pt x="1000627" y="1200670"/>
                </a:lnTo>
                <a:lnTo>
                  <a:pt x="957572" y="1219685"/>
                </a:lnTo>
                <a:lnTo>
                  <a:pt x="908952" y="1236434"/>
                </a:lnTo>
                <a:lnTo>
                  <a:pt x="855570" y="1250679"/>
                </a:lnTo>
                <a:lnTo>
                  <a:pt x="798229" y="1262176"/>
                </a:lnTo>
                <a:lnTo>
                  <a:pt x="737732" y="1270687"/>
                </a:lnTo>
                <a:lnTo>
                  <a:pt x="674881" y="1275970"/>
                </a:lnTo>
                <a:lnTo>
                  <a:pt x="610479" y="1277785"/>
                </a:lnTo>
                <a:close/>
              </a:path>
            </a:pathLst>
          </a:custGeom>
          <a:solidFill>
            <a:srgbClr val="2437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975237" y="7813025"/>
            <a:ext cx="980440" cy="212090"/>
          </a:xfrm>
          <a:custGeom>
            <a:avLst/>
            <a:gdLst/>
            <a:ahLst/>
            <a:cxnLst/>
            <a:rect l="l" t="t" r="r" b="b"/>
            <a:pathLst>
              <a:path w="980439" h="212090">
                <a:moveTo>
                  <a:pt x="490048" y="211751"/>
                </a:moveTo>
                <a:lnTo>
                  <a:pt x="430253" y="210819"/>
                </a:lnTo>
                <a:lnTo>
                  <a:pt x="372145" y="208082"/>
                </a:lnTo>
                <a:lnTo>
                  <a:pt x="315990" y="203629"/>
                </a:lnTo>
                <a:lnTo>
                  <a:pt x="262056" y="197548"/>
                </a:lnTo>
                <a:lnTo>
                  <a:pt x="210609" y="189927"/>
                </a:lnTo>
                <a:lnTo>
                  <a:pt x="161915" y="180857"/>
                </a:lnTo>
                <a:lnTo>
                  <a:pt x="116240" y="170425"/>
                </a:lnTo>
                <a:lnTo>
                  <a:pt x="73852" y="158719"/>
                </a:lnTo>
                <a:lnTo>
                  <a:pt x="35016" y="145830"/>
                </a:lnTo>
                <a:lnTo>
                  <a:pt x="0" y="131844"/>
                </a:lnTo>
                <a:lnTo>
                  <a:pt x="26916" y="109376"/>
                </a:lnTo>
                <a:lnTo>
                  <a:pt x="60004" y="88461"/>
                </a:lnTo>
                <a:lnTo>
                  <a:pt x="98790" y="69290"/>
                </a:lnTo>
                <a:lnTo>
                  <a:pt x="142801" y="52054"/>
                </a:lnTo>
                <a:lnTo>
                  <a:pt x="191563" y="36946"/>
                </a:lnTo>
                <a:lnTo>
                  <a:pt x="244601" y="24155"/>
                </a:lnTo>
                <a:lnTo>
                  <a:pt x="301443" y="13874"/>
                </a:lnTo>
                <a:lnTo>
                  <a:pt x="361614" y="6293"/>
                </a:lnTo>
                <a:lnTo>
                  <a:pt x="424640" y="1605"/>
                </a:lnTo>
                <a:lnTo>
                  <a:pt x="490048" y="0"/>
                </a:lnTo>
                <a:lnTo>
                  <a:pt x="555545" y="1605"/>
                </a:lnTo>
                <a:lnTo>
                  <a:pt x="618629" y="6293"/>
                </a:lnTo>
                <a:lnTo>
                  <a:pt x="678831" y="13874"/>
                </a:lnTo>
                <a:lnTo>
                  <a:pt x="735683" y="24155"/>
                </a:lnTo>
                <a:lnTo>
                  <a:pt x="788716" y="36946"/>
                </a:lnTo>
                <a:lnTo>
                  <a:pt x="837462" y="52054"/>
                </a:lnTo>
                <a:lnTo>
                  <a:pt x="881451" y="69290"/>
                </a:lnTo>
                <a:lnTo>
                  <a:pt x="920217" y="88461"/>
                </a:lnTo>
                <a:lnTo>
                  <a:pt x="953289" y="109376"/>
                </a:lnTo>
                <a:lnTo>
                  <a:pt x="980200" y="131844"/>
                </a:lnTo>
                <a:lnTo>
                  <a:pt x="945190" y="145830"/>
                </a:lnTo>
                <a:lnTo>
                  <a:pt x="906351" y="158719"/>
                </a:lnTo>
                <a:lnTo>
                  <a:pt x="863954" y="170425"/>
                </a:lnTo>
                <a:lnTo>
                  <a:pt x="818265" y="180857"/>
                </a:lnTo>
                <a:lnTo>
                  <a:pt x="769553" y="189927"/>
                </a:lnTo>
                <a:lnTo>
                  <a:pt x="718087" y="197548"/>
                </a:lnTo>
                <a:lnTo>
                  <a:pt x="664135" y="203629"/>
                </a:lnTo>
                <a:lnTo>
                  <a:pt x="607966" y="208082"/>
                </a:lnTo>
                <a:lnTo>
                  <a:pt x="549847" y="210819"/>
                </a:lnTo>
                <a:lnTo>
                  <a:pt x="490048" y="211751"/>
                </a:lnTo>
                <a:close/>
              </a:path>
            </a:pathLst>
          </a:custGeom>
          <a:solidFill>
            <a:srgbClr val="F9A1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rgbClr val="3783F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832" y="-103037"/>
            <a:ext cx="17966334" cy="2589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1" i="0">
                <a:solidFill>
                  <a:srgbClr val="3783F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02556" y="2680052"/>
            <a:ext cx="8161019" cy="5983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4376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jpg"/><Relationship Id="rId4" Type="http://schemas.openxmlformats.org/officeDocument/2006/relationships/image" Target="../media/image29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Relationship Id="rId4" Type="http://schemas.openxmlformats.org/officeDocument/2006/relationships/image" Target="../media/image17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Relationship Id="rId4" Type="http://schemas.openxmlformats.org/officeDocument/2006/relationships/image" Target="../media/image20.png"/><Relationship Id="rId5" Type="http://schemas.openxmlformats.org/officeDocument/2006/relationships/image" Target="../media/image21.jpg"/><Relationship Id="rId6" Type="http://schemas.openxmlformats.org/officeDocument/2006/relationships/image" Target="../media/image22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599513" y="7471682"/>
            <a:ext cx="6322060" cy="0"/>
          </a:xfrm>
          <a:custGeom>
            <a:avLst/>
            <a:gdLst/>
            <a:ahLst/>
            <a:cxnLst/>
            <a:rect l="l" t="t" r="r" b="b"/>
            <a:pathLst>
              <a:path w="6322059" h="0">
                <a:moveTo>
                  <a:pt x="0" y="0"/>
                </a:moveTo>
                <a:lnTo>
                  <a:pt x="6321944" y="0"/>
                </a:lnTo>
              </a:path>
            </a:pathLst>
          </a:custGeom>
          <a:ln w="19049">
            <a:solidFill>
              <a:srgbClr val="24376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0067" y="1359435"/>
            <a:ext cx="5880031" cy="567833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0404" y="2131840"/>
            <a:ext cx="7405370" cy="5313045"/>
          </a:xfrm>
          <a:prstGeom prst="rect"/>
        </p:spPr>
        <p:txBody>
          <a:bodyPr wrap="square" lIns="0" tIns="185420" rIns="0" bIns="0" rtlCol="0" vert="horz">
            <a:spAutoFit/>
          </a:bodyPr>
          <a:lstStyle/>
          <a:p>
            <a:pPr algn="just" marL="12700" marR="5080">
              <a:lnSpc>
                <a:spcPts val="12300"/>
              </a:lnSpc>
              <a:spcBef>
                <a:spcPts val="1460"/>
              </a:spcBef>
            </a:pPr>
            <a:r>
              <a:rPr dirty="0" sz="11200" spc="434"/>
              <a:t>Credit</a:t>
            </a:r>
            <a:r>
              <a:rPr dirty="0" sz="11200" spc="285"/>
              <a:t> </a:t>
            </a:r>
            <a:r>
              <a:rPr dirty="0" sz="11200" spc="665"/>
              <a:t>Card </a:t>
            </a:r>
            <a:r>
              <a:rPr dirty="0" sz="11200" spc="345"/>
              <a:t>Prediction</a:t>
            </a:r>
            <a:endParaRPr sz="11200"/>
          </a:p>
          <a:p>
            <a:pPr algn="just" marL="12700" marR="7620">
              <a:lnSpc>
                <a:spcPct val="115199"/>
              </a:lnSpc>
              <a:spcBef>
                <a:spcPts val="2395"/>
              </a:spcBef>
            </a:pPr>
            <a:r>
              <a:rPr dirty="0" sz="3200" spc="70" b="0">
                <a:solidFill>
                  <a:srgbClr val="243761"/>
                </a:solidFill>
                <a:latin typeface="Trebuchet MS"/>
                <a:cs typeface="Trebuchet MS"/>
              </a:rPr>
              <a:t>Analysing</a:t>
            </a:r>
            <a:r>
              <a:rPr dirty="0" sz="3200" spc="-145" b="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-35" b="0">
                <a:solidFill>
                  <a:srgbClr val="243761"/>
                </a:solidFill>
                <a:latin typeface="Trebuchet MS"/>
                <a:cs typeface="Trebuchet MS"/>
              </a:rPr>
              <a:t>Credit</a:t>
            </a:r>
            <a:r>
              <a:rPr dirty="0" sz="3200" spc="-140" b="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b="0">
                <a:solidFill>
                  <a:srgbClr val="243761"/>
                </a:solidFill>
                <a:latin typeface="Trebuchet MS"/>
                <a:cs typeface="Trebuchet MS"/>
              </a:rPr>
              <a:t>Card</a:t>
            </a:r>
            <a:r>
              <a:rPr dirty="0" sz="3200" spc="-145" b="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b="0">
                <a:solidFill>
                  <a:srgbClr val="243761"/>
                </a:solidFill>
                <a:latin typeface="Trebuchet MS"/>
                <a:cs typeface="Trebuchet MS"/>
              </a:rPr>
              <a:t>Details</a:t>
            </a:r>
            <a:r>
              <a:rPr dirty="0" sz="3200" spc="-140" b="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b="0">
                <a:solidFill>
                  <a:srgbClr val="243761"/>
                </a:solidFill>
                <a:latin typeface="Trebuchet MS"/>
                <a:cs typeface="Trebuchet MS"/>
              </a:rPr>
              <a:t>of</a:t>
            </a:r>
            <a:r>
              <a:rPr dirty="0" sz="3200" spc="-145" b="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-60" b="0">
                <a:solidFill>
                  <a:srgbClr val="243761"/>
                </a:solidFill>
                <a:latin typeface="Trebuchet MS"/>
                <a:cs typeface="Trebuchet MS"/>
              </a:rPr>
              <a:t>the</a:t>
            </a:r>
            <a:r>
              <a:rPr dirty="0" sz="3200" spc="-140" b="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-20" b="0">
                <a:solidFill>
                  <a:srgbClr val="243761"/>
                </a:solidFill>
                <a:latin typeface="Trebuchet MS"/>
                <a:cs typeface="Trebuchet MS"/>
              </a:rPr>
              <a:t>user </a:t>
            </a:r>
            <a:r>
              <a:rPr dirty="0" sz="3200" spc="-50" b="0">
                <a:solidFill>
                  <a:srgbClr val="243761"/>
                </a:solidFill>
                <a:latin typeface="Trebuchet MS"/>
                <a:cs typeface="Trebuchet MS"/>
              </a:rPr>
              <a:t>to</a:t>
            </a:r>
            <a:r>
              <a:rPr dirty="0" sz="3200" spc="-170" b="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-25" b="0">
                <a:solidFill>
                  <a:srgbClr val="243761"/>
                </a:solidFill>
                <a:latin typeface="Trebuchet MS"/>
                <a:cs typeface="Trebuchet MS"/>
              </a:rPr>
              <a:t>check</a:t>
            </a:r>
            <a:r>
              <a:rPr dirty="0" sz="3200" spc="-170" b="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b="0">
                <a:solidFill>
                  <a:srgbClr val="243761"/>
                </a:solidFill>
                <a:latin typeface="Trebuchet MS"/>
                <a:cs typeface="Trebuchet MS"/>
              </a:rPr>
              <a:t>whether</a:t>
            </a:r>
            <a:r>
              <a:rPr dirty="0" sz="3200" spc="-170" b="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-60" b="0">
                <a:solidFill>
                  <a:srgbClr val="243761"/>
                </a:solidFill>
                <a:latin typeface="Trebuchet MS"/>
                <a:cs typeface="Trebuchet MS"/>
              </a:rPr>
              <a:t>the</a:t>
            </a:r>
            <a:r>
              <a:rPr dirty="0" sz="3200" spc="-170" b="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-25" b="0">
                <a:solidFill>
                  <a:srgbClr val="243761"/>
                </a:solidFill>
                <a:latin typeface="Trebuchet MS"/>
                <a:cs typeface="Trebuchet MS"/>
              </a:rPr>
              <a:t>account</a:t>
            </a:r>
            <a:r>
              <a:rPr dirty="0" sz="3200" spc="-170" b="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b="0">
                <a:solidFill>
                  <a:srgbClr val="243761"/>
                </a:solidFill>
                <a:latin typeface="Trebuchet MS"/>
                <a:cs typeface="Trebuchet MS"/>
              </a:rPr>
              <a:t>is</a:t>
            </a:r>
            <a:r>
              <a:rPr dirty="0" sz="3200" spc="-170" b="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80" b="0">
                <a:solidFill>
                  <a:srgbClr val="243761"/>
                </a:solidFill>
                <a:latin typeface="Trebuchet MS"/>
                <a:cs typeface="Trebuchet MS"/>
              </a:rPr>
              <a:t>Risky</a:t>
            </a:r>
            <a:r>
              <a:rPr dirty="0" sz="3200" spc="-170" b="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-25" b="0">
                <a:solidFill>
                  <a:srgbClr val="243761"/>
                </a:solidFill>
                <a:latin typeface="Trebuchet MS"/>
                <a:cs typeface="Trebuchet MS"/>
              </a:rPr>
              <a:t>or </a:t>
            </a:r>
            <a:r>
              <a:rPr dirty="0" sz="3200" spc="-20" b="0">
                <a:solidFill>
                  <a:srgbClr val="243761"/>
                </a:solidFill>
                <a:latin typeface="Trebuchet MS"/>
                <a:cs typeface="Trebuchet MS"/>
              </a:rPr>
              <a:t>not.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577288" y="8064885"/>
            <a:ext cx="5921375" cy="135890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3545"/>
              </a:lnSpc>
              <a:spcBef>
                <a:spcPts val="120"/>
              </a:spcBef>
            </a:pPr>
            <a:r>
              <a:rPr dirty="0" sz="3100" spc="260" b="1">
                <a:solidFill>
                  <a:srgbClr val="4A5353"/>
                </a:solidFill>
                <a:latin typeface="Calibri"/>
                <a:cs typeface="Calibri"/>
              </a:rPr>
              <a:t>By</a:t>
            </a:r>
            <a:r>
              <a:rPr dirty="0" sz="3100" spc="80" b="1">
                <a:solidFill>
                  <a:srgbClr val="4A5353"/>
                </a:solidFill>
                <a:latin typeface="Calibri"/>
                <a:cs typeface="Calibri"/>
              </a:rPr>
              <a:t> </a:t>
            </a:r>
            <a:r>
              <a:rPr dirty="0" sz="3100" spc="395" b="1">
                <a:solidFill>
                  <a:srgbClr val="4A5353"/>
                </a:solidFill>
                <a:latin typeface="Calibri"/>
                <a:cs typeface="Calibri"/>
              </a:rPr>
              <a:t>-</a:t>
            </a:r>
            <a:r>
              <a:rPr dirty="0" sz="3100" spc="85" b="1">
                <a:solidFill>
                  <a:srgbClr val="4A5353"/>
                </a:solidFill>
                <a:latin typeface="Calibri"/>
                <a:cs typeface="Calibri"/>
              </a:rPr>
              <a:t> </a:t>
            </a:r>
            <a:r>
              <a:rPr dirty="0" sz="3100" spc="160" b="1">
                <a:solidFill>
                  <a:srgbClr val="4A5353"/>
                </a:solidFill>
                <a:latin typeface="Calibri"/>
                <a:cs typeface="Calibri"/>
              </a:rPr>
              <a:t>Diwakar</a:t>
            </a:r>
            <a:r>
              <a:rPr dirty="0" sz="3100" spc="80" b="1">
                <a:solidFill>
                  <a:srgbClr val="4A5353"/>
                </a:solidFill>
                <a:latin typeface="Calibri"/>
                <a:cs typeface="Calibri"/>
              </a:rPr>
              <a:t> </a:t>
            </a:r>
            <a:r>
              <a:rPr dirty="0" sz="3100" spc="200" b="1">
                <a:solidFill>
                  <a:srgbClr val="4A5353"/>
                </a:solidFill>
                <a:latin typeface="Calibri"/>
                <a:cs typeface="Calibri"/>
              </a:rPr>
              <a:t>Singh</a:t>
            </a:r>
            <a:endParaRPr sz="3100">
              <a:latin typeface="Calibri"/>
              <a:cs typeface="Calibri"/>
            </a:endParaRPr>
          </a:p>
          <a:p>
            <a:pPr marL="12700" marR="5080">
              <a:lnSpc>
                <a:spcPts val="3379"/>
              </a:lnSpc>
              <a:spcBef>
                <a:spcPts val="225"/>
              </a:spcBef>
            </a:pPr>
            <a:r>
              <a:rPr dirty="0" sz="3100" spc="95" b="1">
                <a:solidFill>
                  <a:srgbClr val="4A5353"/>
                </a:solidFill>
                <a:latin typeface="Calibri"/>
                <a:cs typeface="Calibri"/>
              </a:rPr>
              <a:t>Profile</a:t>
            </a:r>
            <a:r>
              <a:rPr dirty="0" sz="3100" spc="90" b="1">
                <a:solidFill>
                  <a:srgbClr val="4A5353"/>
                </a:solidFill>
                <a:latin typeface="Calibri"/>
                <a:cs typeface="Calibri"/>
              </a:rPr>
              <a:t> </a:t>
            </a:r>
            <a:r>
              <a:rPr dirty="0" sz="3100" b="1">
                <a:solidFill>
                  <a:srgbClr val="4A5353"/>
                </a:solidFill>
                <a:latin typeface="Calibri"/>
                <a:cs typeface="Calibri"/>
              </a:rPr>
              <a:t>–</a:t>
            </a:r>
            <a:r>
              <a:rPr dirty="0" sz="3100" spc="90" b="1">
                <a:solidFill>
                  <a:srgbClr val="4A5353"/>
                </a:solidFill>
                <a:latin typeface="Calibri"/>
                <a:cs typeface="Calibri"/>
              </a:rPr>
              <a:t> </a:t>
            </a:r>
            <a:r>
              <a:rPr dirty="0" sz="3100" spc="65" b="1">
                <a:solidFill>
                  <a:srgbClr val="4A5353"/>
                </a:solidFill>
                <a:latin typeface="Calibri"/>
                <a:cs typeface="Calibri"/>
              </a:rPr>
              <a:t>Machine</a:t>
            </a:r>
            <a:r>
              <a:rPr dirty="0" sz="3100" spc="95" b="1">
                <a:solidFill>
                  <a:srgbClr val="4A5353"/>
                </a:solidFill>
                <a:latin typeface="Calibri"/>
                <a:cs typeface="Calibri"/>
              </a:rPr>
              <a:t> </a:t>
            </a:r>
            <a:r>
              <a:rPr dirty="0" sz="3100" spc="150" b="1">
                <a:solidFill>
                  <a:srgbClr val="4A5353"/>
                </a:solidFill>
                <a:latin typeface="Calibri"/>
                <a:cs typeface="Calibri"/>
              </a:rPr>
              <a:t>Learning</a:t>
            </a:r>
            <a:r>
              <a:rPr dirty="0" sz="3100" spc="90" b="1">
                <a:solidFill>
                  <a:srgbClr val="4A5353"/>
                </a:solidFill>
                <a:latin typeface="Calibri"/>
                <a:cs typeface="Calibri"/>
              </a:rPr>
              <a:t> </a:t>
            </a:r>
            <a:r>
              <a:rPr dirty="0" sz="3100" spc="60" b="1">
                <a:solidFill>
                  <a:srgbClr val="4A5353"/>
                </a:solidFill>
                <a:latin typeface="Calibri"/>
                <a:cs typeface="Calibri"/>
              </a:rPr>
              <a:t>Intern </a:t>
            </a:r>
            <a:r>
              <a:rPr dirty="0" sz="3100" spc="165" b="1">
                <a:solidFill>
                  <a:srgbClr val="4A5353"/>
                </a:solidFill>
                <a:latin typeface="Calibri"/>
                <a:cs typeface="Calibri"/>
              </a:rPr>
              <a:t>Batch</a:t>
            </a:r>
            <a:r>
              <a:rPr dirty="0" sz="3100" spc="105" b="1">
                <a:solidFill>
                  <a:srgbClr val="4A5353"/>
                </a:solidFill>
                <a:latin typeface="Calibri"/>
                <a:cs typeface="Calibri"/>
              </a:rPr>
              <a:t> </a:t>
            </a:r>
            <a:r>
              <a:rPr dirty="0" sz="3100" spc="95" b="1">
                <a:solidFill>
                  <a:srgbClr val="4A5353"/>
                </a:solidFill>
                <a:latin typeface="Calibri"/>
                <a:cs typeface="Calibri"/>
              </a:rPr>
              <a:t>Name:</a:t>
            </a:r>
            <a:r>
              <a:rPr dirty="0" sz="3100" spc="110" b="1">
                <a:solidFill>
                  <a:srgbClr val="4A5353"/>
                </a:solidFill>
                <a:latin typeface="Calibri"/>
                <a:cs typeface="Calibri"/>
              </a:rPr>
              <a:t> </a:t>
            </a:r>
            <a:r>
              <a:rPr dirty="0" sz="3100" spc="145" b="1">
                <a:solidFill>
                  <a:srgbClr val="4A5353"/>
                </a:solidFill>
                <a:latin typeface="Calibri"/>
                <a:cs typeface="Calibri"/>
              </a:rPr>
              <a:t>MIP-</a:t>
            </a:r>
            <a:r>
              <a:rPr dirty="0" sz="3100" spc="195" b="1">
                <a:solidFill>
                  <a:srgbClr val="4A5353"/>
                </a:solidFill>
                <a:latin typeface="Calibri"/>
                <a:cs typeface="Calibri"/>
              </a:rPr>
              <a:t>ML-</a:t>
            </a:r>
            <a:r>
              <a:rPr dirty="0" sz="3100" spc="240" b="1">
                <a:solidFill>
                  <a:srgbClr val="4A5353"/>
                </a:solidFill>
                <a:latin typeface="Calibri"/>
                <a:cs typeface="Calibri"/>
              </a:rPr>
              <a:t>09</a:t>
            </a:r>
            <a:endParaRPr sz="3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961563"/>
            <a:ext cx="18157825" cy="9325610"/>
            <a:chOff x="0" y="961563"/>
            <a:chExt cx="18157825" cy="932561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71335"/>
              <a:ext cx="8029772" cy="458152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6605" y="6153904"/>
              <a:ext cx="5257799" cy="413309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86372" y="961563"/>
              <a:ext cx="13471179" cy="8662831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11235358" y="3211984"/>
            <a:ext cx="5788660" cy="191262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 marR="5080">
              <a:lnSpc>
                <a:spcPts val="3620"/>
              </a:lnSpc>
              <a:spcBef>
                <a:spcPts val="530"/>
              </a:spcBef>
            </a:pPr>
            <a:r>
              <a:rPr dirty="0" sz="3300" spc="-20" b="1">
                <a:solidFill>
                  <a:srgbClr val="4A5353"/>
                </a:solidFill>
                <a:latin typeface="Trebuchet MS"/>
                <a:cs typeface="Trebuchet MS"/>
              </a:rPr>
              <a:t>Creating</a:t>
            </a:r>
            <a:r>
              <a:rPr dirty="0" sz="3300" spc="-130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300" b="1">
                <a:solidFill>
                  <a:srgbClr val="4A5353"/>
                </a:solidFill>
                <a:latin typeface="Trebuchet MS"/>
                <a:cs typeface="Trebuchet MS"/>
              </a:rPr>
              <a:t>a</a:t>
            </a:r>
            <a:r>
              <a:rPr dirty="0" sz="3300" spc="-130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300" spc="-100" b="1">
                <a:solidFill>
                  <a:srgbClr val="4A5353"/>
                </a:solidFill>
                <a:latin typeface="Trebuchet MS"/>
                <a:cs typeface="Trebuchet MS"/>
              </a:rPr>
              <a:t>Streamlit,</a:t>
            </a:r>
            <a:r>
              <a:rPr dirty="0" sz="3300" spc="-130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300" spc="-25" b="1">
                <a:solidFill>
                  <a:srgbClr val="4A5353"/>
                </a:solidFill>
                <a:latin typeface="Trebuchet MS"/>
                <a:cs typeface="Trebuchet MS"/>
              </a:rPr>
              <a:t>web </a:t>
            </a:r>
            <a:r>
              <a:rPr dirty="0" sz="3300" spc="-65" b="1">
                <a:solidFill>
                  <a:srgbClr val="4A5353"/>
                </a:solidFill>
                <a:latin typeface="Trebuchet MS"/>
                <a:cs typeface="Trebuchet MS"/>
              </a:rPr>
              <a:t>application</a:t>
            </a:r>
            <a:r>
              <a:rPr dirty="0" sz="3300" spc="-185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300" b="1">
                <a:solidFill>
                  <a:srgbClr val="4A5353"/>
                </a:solidFill>
                <a:latin typeface="Trebuchet MS"/>
                <a:cs typeface="Trebuchet MS"/>
              </a:rPr>
              <a:t>to</a:t>
            </a:r>
            <a:r>
              <a:rPr dirty="0" sz="3300" spc="-210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300" spc="85" b="1">
                <a:solidFill>
                  <a:srgbClr val="4A5353"/>
                </a:solidFill>
                <a:latin typeface="Trebuchet MS"/>
                <a:cs typeface="Trebuchet MS"/>
              </a:rPr>
              <a:t>show</a:t>
            </a:r>
            <a:r>
              <a:rPr dirty="0" sz="3300" spc="-185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300" spc="-105" b="1">
                <a:solidFill>
                  <a:srgbClr val="4A5353"/>
                </a:solidFill>
                <a:latin typeface="Trebuchet MS"/>
                <a:cs typeface="Trebuchet MS"/>
              </a:rPr>
              <a:t>the</a:t>
            </a:r>
            <a:r>
              <a:rPr dirty="0" sz="3300" spc="-160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300" spc="-10" b="1">
                <a:solidFill>
                  <a:srgbClr val="4A5353"/>
                </a:solidFill>
                <a:latin typeface="Trebuchet MS"/>
                <a:cs typeface="Trebuchet MS"/>
              </a:rPr>
              <a:t>model </a:t>
            </a:r>
            <a:r>
              <a:rPr dirty="0" sz="3300" spc="-75" b="1">
                <a:solidFill>
                  <a:srgbClr val="4A5353"/>
                </a:solidFill>
                <a:latin typeface="Trebuchet MS"/>
                <a:cs typeface="Trebuchet MS"/>
              </a:rPr>
              <a:t>performance</a:t>
            </a:r>
            <a:r>
              <a:rPr dirty="0" sz="3300" spc="-165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300" b="1">
                <a:solidFill>
                  <a:srgbClr val="4A5353"/>
                </a:solidFill>
                <a:latin typeface="Trebuchet MS"/>
                <a:cs typeface="Trebuchet MS"/>
              </a:rPr>
              <a:t>and</a:t>
            </a:r>
            <a:r>
              <a:rPr dirty="0" sz="3300" spc="-160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300" spc="-55" b="1">
                <a:solidFill>
                  <a:srgbClr val="4A5353"/>
                </a:solidFill>
                <a:latin typeface="Trebuchet MS"/>
                <a:cs typeface="Trebuchet MS"/>
              </a:rPr>
              <a:t>test</a:t>
            </a:r>
            <a:r>
              <a:rPr dirty="0" sz="3300" spc="-160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300" b="1">
                <a:solidFill>
                  <a:srgbClr val="4A5353"/>
                </a:solidFill>
                <a:latin typeface="Trebuchet MS"/>
                <a:cs typeface="Trebuchet MS"/>
              </a:rPr>
              <a:t>is</a:t>
            </a:r>
            <a:r>
              <a:rPr dirty="0" sz="3300" spc="-160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300" spc="-10" b="1">
                <a:solidFill>
                  <a:srgbClr val="4A5353"/>
                </a:solidFill>
                <a:latin typeface="Trebuchet MS"/>
                <a:cs typeface="Trebuchet MS"/>
              </a:rPr>
              <a:t>using </a:t>
            </a:r>
            <a:r>
              <a:rPr dirty="0" sz="3300" b="1">
                <a:solidFill>
                  <a:srgbClr val="4A5353"/>
                </a:solidFill>
                <a:latin typeface="Trebuchet MS"/>
                <a:cs typeface="Trebuchet MS"/>
              </a:rPr>
              <a:t>an</a:t>
            </a:r>
            <a:r>
              <a:rPr dirty="0" sz="3300" spc="-130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300" spc="-110" b="1">
                <a:solidFill>
                  <a:srgbClr val="4A5353"/>
                </a:solidFill>
                <a:latin typeface="Trebuchet MS"/>
                <a:cs typeface="Trebuchet MS"/>
              </a:rPr>
              <a:t>Interactive</a:t>
            </a:r>
            <a:r>
              <a:rPr dirty="0" sz="3300" spc="-125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300" spc="-25" b="1">
                <a:solidFill>
                  <a:srgbClr val="4A5353"/>
                </a:solidFill>
                <a:latin typeface="Trebuchet MS"/>
                <a:cs typeface="Trebuchet MS"/>
              </a:rPr>
              <a:t>UI.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0" spc="-125">
                <a:latin typeface="Trebuchet MS"/>
                <a:cs typeface="Trebuchet MS"/>
              </a:rPr>
              <a:t>Predicting</a:t>
            </a:r>
            <a:r>
              <a:rPr dirty="0" sz="8500" spc="-434">
                <a:latin typeface="Trebuchet MS"/>
                <a:cs typeface="Trebuchet MS"/>
              </a:rPr>
              <a:t> </a:t>
            </a:r>
            <a:r>
              <a:rPr dirty="0" sz="8500" spc="-204">
                <a:latin typeface="Trebuchet MS"/>
                <a:cs typeface="Trebuchet MS"/>
              </a:rPr>
              <a:t>Credit</a:t>
            </a:r>
            <a:r>
              <a:rPr dirty="0" sz="8500" spc="-430">
                <a:latin typeface="Trebuchet MS"/>
                <a:cs typeface="Trebuchet MS"/>
              </a:rPr>
              <a:t> </a:t>
            </a:r>
            <a:r>
              <a:rPr dirty="0" sz="8500">
                <a:latin typeface="Trebuchet MS"/>
                <a:cs typeface="Trebuchet MS"/>
              </a:rPr>
              <a:t>Card</a:t>
            </a:r>
            <a:r>
              <a:rPr dirty="0" sz="8500" spc="-430">
                <a:latin typeface="Trebuchet MS"/>
                <a:cs typeface="Trebuchet MS"/>
              </a:rPr>
              <a:t> </a:t>
            </a:r>
            <a:r>
              <a:rPr dirty="0" sz="8500" spc="60">
                <a:latin typeface="Trebuchet MS"/>
                <a:cs typeface="Trebuchet MS"/>
              </a:rPr>
              <a:t>Risk</a:t>
            </a:r>
            <a:endParaRPr sz="85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235358" y="7459799"/>
            <a:ext cx="5457190" cy="145288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 marR="5080">
              <a:lnSpc>
                <a:spcPts val="3620"/>
              </a:lnSpc>
              <a:spcBef>
                <a:spcPts val="530"/>
              </a:spcBef>
            </a:pPr>
            <a:r>
              <a:rPr dirty="0" sz="3300" spc="-35" b="1">
                <a:solidFill>
                  <a:srgbClr val="4A5353"/>
                </a:solidFill>
                <a:latin typeface="Trebuchet MS"/>
                <a:cs typeface="Trebuchet MS"/>
              </a:rPr>
              <a:t>Predicting</a:t>
            </a:r>
            <a:r>
              <a:rPr dirty="0" sz="3300" spc="-200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300" spc="-105" b="1">
                <a:solidFill>
                  <a:srgbClr val="4A5353"/>
                </a:solidFill>
                <a:latin typeface="Trebuchet MS"/>
                <a:cs typeface="Trebuchet MS"/>
              </a:rPr>
              <a:t>the</a:t>
            </a:r>
            <a:r>
              <a:rPr dirty="0" sz="3300" spc="-160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300" spc="-40" b="1">
                <a:solidFill>
                  <a:srgbClr val="4A5353"/>
                </a:solidFill>
                <a:latin typeface="Trebuchet MS"/>
                <a:cs typeface="Trebuchet MS"/>
              </a:rPr>
              <a:t>Risk,</a:t>
            </a:r>
            <a:r>
              <a:rPr dirty="0" sz="3300" spc="-175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300" spc="-140" b="1">
                <a:solidFill>
                  <a:srgbClr val="4A5353"/>
                </a:solidFill>
                <a:latin typeface="Trebuchet MS"/>
                <a:cs typeface="Trebuchet MS"/>
              </a:rPr>
              <a:t>here</a:t>
            </a:r>
            <a:r>
              <a:rPr dirty="0" sz="3300" spc="-160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300" spc="5" b="1">
                <a:solidFill>
                  <a:srgbClr val="4A5353"/>
                </a:solidFill>
                <a:latin typeface="Trebuchet MS"/>
                <a:cs typeface="Trebuchet MS"/>
              </a:rPr>
              <a:t>1 </a:t>
            </a:r>
            <a:r>
              <a:rPr dirty="0" sz="3300" b="1">
                <a:solidFill>
                  <a:srgbClr val="4A5353"/>
                </a:solidFill>
                <a:latin typeface="Trebuchet MS"/>
                <a:cs typeface="Trebuchet MS"/>
              </a:rPr>
              <a:t>means</a:t>
            </a:r>
            <a:r>
              <a:rPr dirty="0" sz="3300" spc="-165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300" spc="-105" b="1">
                <a:solidFill>
                  <a:srgbClr val="4A5353"/>
                </a:solidFill>
                <a:latin typeface="Trebuchet MS"/>
                <a:cs typeface="Trebuchet MS"/>
              </a:rPr>
              <a:t>the</a:t>
            </a:r>
            <a:r>
              <a:rPr dirty="0" sz="3300" spc="-160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300" spc="-55" b="1">
                <a:solidFill>
                  <a:srgbClr val="4A5353"/>
                </a:solidFill>
                <a:latin typeface="Trebuchet MS"/>
                <a:cs typeface="Trebuchet MS"/>
              </a:rPr>
              <a:t>risk</a:t>
            </a:r>
            <a:r>
              <a:rPr dirty="0" sz="3300" spc="-160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300" b="1">
                <a:solidFill>
                  <a:srgbClr val="4A5353"/>
                </a:solidFill>
                <a:latin typeface="Trebuchet MS"/>
                <a:cs typeface="Trebuchet MS"/>
              </a:rPr>
              <a:t>is</a:t>
            </a:r>
            <a:r>
              <a:rPr dirty="0" sz="3300" spc="-160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300" spc="-75" b="1">
                <a:solidFill>
                  <a:srgbClr val="4A5353"/>
                </a:solidFill>
                <a:latin typeface="Trebuchet MS"/>
                <a:cs typeface="Trebuchet MS"/>
              </a:rPr>
              <a:t>high,</a:t>
            </a:r>
            <a:r>
              <a:rPr dirty="0" sz="3300" spc="-165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300" b="1">
                <a:solidFill>
                  <a:srgbClr val="4A5353"/>
                </a:solidFill>
                <a:latin typeface="Trebuchet MS"/>
                <a:cs typeface="Trebuchet MS"/>
              </a:rPr>
              <a:t>and</a:t>
            </a:r>
            <a:r>
              <a:rPr dirty="0" sz="3300" spc="-160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300" spc="5" b="1">
                <a:solidFill>
                  <a:srgbClr val="4A5353"/>
                </a:solidFill>
                <a:latin typeface="Trebuchet MS"/>
                <a:cs typeface="Trebuchet MS"/>
              </a:rPr>
              <a:t>0 </a:t>
            </a:r>
            <a:r>
              <a:rPr dirty="0" sz="3300" b="1">
                <a:solidFill>
                  <a:srgbClr val="4A5353"/>
                </a:solidFill>
                <a:latin typeface="Trebuchet MS"/>
                <a:cs typeface="Trebuchet MS"/>
              </a:rPr>
              <a:t>means</a:t>
            </a:r>
            <a:r>
              <a:rPr dirty="0" sz="3300" spc="-165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300" spc="140" b="1">
                <a:solidFill>
                  <a:srgbClr val="4A5353"/>
                </a:solidFill>
                <a:latin typeface="Trebuchet MS"/>
                <a:cs typeface="Trebuchet MS"/>
              </a:rPr>
              <a:t>No</a:t>
            </a:r>
            <a:r>
              <a:rPr dirty="0" sz="3300" spc="-165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300" spc="-20" b="1">
                <a:solidFill>
                  <a:srgbClr val="4A5353"/>
                </a:solidFill>
                <a:latin typeface="Trebuchet MS"/>
                <a:cs typeface="Trebuchet MS"/>
              </a:rPr>
              <a:t>Risk.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43792" y="1230156"/>
            <a:ext cx="13195935" cy="25400"/>
          </a:xfrm>
          <a:custGeom>
            <a:avLst/>
            <a:gdLst/>
            <a:ahLst/>
            <a:cxnLst/>
            <a:rect l="l" t="t" r="r" b="b"/>
            <a:pathLst>
              <a:path w="13195935" h="25400">
                <a:moveTo>
                  <a:pt x="0" y="25115"/>
                </a:moveTo>
                <a:lnTo>
                  <a:pt x="13195597" y="0"/>
                </a:lnTo>
              </a:path>
            </a:pathLst>
          </a:custGeom>
          <a:ln w="19049">
            <a:solidFill>
              <a:srgbClr val="243761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93345" y="3846316"/>
            <a:ext cx="6896734" cy="151130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3200" spc="-10" b="1">
                <a:solidFill>
                  <a:srgbClr val="3783FD"/>
                </a:solidFill>
                <a:latin typeface="Trebuchet MS"/>
                <a:cs typeface="Trebuchet MS"/>
              </a:rPr>
              <a:t>Targeted</a:t>
            </a:r>
            <a:r>
              <a:rPr dirty="0" sz="3200" spc="-229" b="1">
                <a:solidFill>
                  <a:srgbClr val="3783FD"/>
                </a:solidFill>
                <a:latin typeface="Trebuchet MS"/>
                <a:cs typeface="Trebuchet MS"/>
              </a:rPr>
              <a:t> </a:t>
            </a:r>
            <a:r>
              <a:rPr dirty="0" sz="3200" spc="-10" b="1">
                <a:solidFill>
                  <a:srgbClr val="3783FD"/>
                </a:solidFill>
                <a:latin typeface="Trebuchet MS"/>
                <a:cs typeface="Trebuchet MS"/>
              </a:rPr>
              <a:t>Monitoring</a:t>
            </a: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  <a:spcBef>
                <a:spcPts val="295"/>
              </a:spcBef>
            </a:pPr>
            <a:r>
              <a:rPr dirty="0" sz="2400">
                <a:solidFill>
                  <a:srgbClr val="243761"/>
                </a:solidFill>
                <a:latin typeface="Trebuchet MS"/>
                <a:cs typeface="Trebuchet MS"/>
              </a:rPr>
              <a:t>Focus</a:t>
            </a:r>
            <a:r>
              <a:rPr dirty="0" sz="2400" spc="-45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43761"/>
                </a:solidFill>
                <a:latin typeface="Trebuchet MS"/>
                <a:cs typeface="Trebuchet MS"/>
              </a:rPr>
              <a:t>resources</a:t>
            </a:r>
            <a:r>
              <a:rPr dirty="0" sz="2400" spc="-4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43761"/>
                </a:solidFill>
                <a:latin typeface="Trebuchet MS"/>
                <a:cs typeface="Trebuchet MS"/>
              </a:rPr>
              <a:t>on</a:t>
            </a:r>
            <a:r>
              <a:rPr dirty="0" sz="2400" spc="-4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243761"/>
                </a:solidFill>
                <a:latin typeface="Trebuchet MS"/>
                <a:cs typeface="Trebuchet MS"/>
              </a:rPr>
              <a:t>applications</a:t>
            </a:r>
            <a:r>
              <a:rPr dirty="0" sz="2400" spc="-4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 spc="-45">
                <a:solidFill>
                  <a:srgbClr val="243761"/>
                </a:solidFill>
                <a:latin typeface="Trebuchet MS"/>
                <a:cs typeface="Trebuchet MS"/>
              </a:rPr>
              <a:t>predicted</a:t>
            </a:r>
            <a:r>
              <a:rPr dirty="0" sz="2400" spc="-4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 spc="85">
                <a:solidFill>
                  <a:srgbClr val="243761"/>
                </a:solidFill>
                <a:latin typeface="Trebuchet MS"/>
                <a:cs typeface="Trebuchet MS"/>
              </a:rPr>
              <a:t>as</a:t>
            </a:r>
            <a:r>
              <a:rPr dirty="0" sz="2400" spc="-4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43761"/>
                </a:solidFill>
                <a:latin typeface="Trebuchet MS"/>
                <a:cs typeface="Trebuchet MS"/>
              </a:rPr>
              <a:t>high- risk</a:t>
            </a:r>
            <a:r>
              <a:rPr dirty="0" sz="2400" spc="-8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43761"/>
                </a:solidFill>
                <a:latin typeface="Trebuchet MS"/>
                <a:cs typeface="Trebuchet MS"/>
              </a:rPr>
              <a:t>(class</a:t>
            </a:r>
            <a:r>
              <a:rPr dirty="0" sz="2400" spc="-8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43761"/>
                </a:solidFill>
                <a:latin typeface="Trebuchet MS"/>
                <a:cs typeface="Trebuchet MS"/>
              </a:rPr>
              <a:t>1)</a:t>
            </a:r>
            <a:r>
              <a:rPr dirty="0" sz="2400" spc="-75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43761"/>
                </a:solidFill>
                <a:latin typeface="Trebuchet MS"/>
                <a:cs typeface="Trebuchet MS"/>
              </a:rPr>
              <a:t>by</a:t>
            </a:r>
            <a:r>
              <a:rPr dirty="0" sz="2400" spc="-8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 spc="-20" b="1">
                <a:solidFill>
                  <a:srgbClr val="243761"/>
                </a:solidFill>
                <a:latin typeface="Trebuchet MS"/>
                <a:cs typeface="Trebuchet MS"/>
              </a:rPr>
              <a:t>Credit-</a:t>
            </a:r>
            <a:r>
              <a:rPr dirty="0" sz="2400" b="1">
                <a:solidFill>
                  <a:srgbClr val="243761"/>
                </a:solidFill>
                <a:latin typeface="Trebuchet MS"/>
                <a:cs typeface="Trebuchet MS"/>
              </a:rPr>
              <a:t>Card</a:t>
            </a:r>
            <a:r>
              <a:rPr dirty="0" sz="2400" spc="-45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 spc="-40" b="1">
                <a:solidFill>
                  <a:srgbClr val="243761"/>
                </a:solidFill>
                <a:latin typeface="Trebuchet MS"/>
                <a:cs typeface="Trebuchet MS"/>
              </a:rPr>
              <a:t>Predictor</a:t>
            </a:r>
            <a:r>
              <a:rPr dirty="0" sz="2400" spc="-50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43761"/>
                </a:solidFill>
                <a:latin typeface="Trebuchet MS"/>
                <a:cs typeface="Trebuchet MS"/>
              </a:rPr>
              <a:t>model.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269322" y="3846316"/>
            <a:ext cx="6413500" cy="151130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3200" spc="-60" b="1">
                <a:solidFill>
                  <a:srgbClr val="3783FD"/>
                </a:solidFill>
                <a:latin typeface="Trebuchet MS"/>
                <a:cs typeface="Trebuchet MS"/>
              </a:rPr>
              <a:t>Tailored</a:t>
            </a:r>
            <a:r>
              <a:rPr dirty="0" sz="3200" spc="-185" b="1">
                <a:solidFill>
                  <a:srgbClr val="3783FD"/>
                </a:solidFill>
                <a:latin typeface="Trebuchet MS"/>
                <a:cs typeface="Trebuchet MS"/>
              </a:rPr>
              <a:t> </a:t>
            </a:r>
            <a:r>
              <a:rPr dirty="0" sz="3200" spc="-35" b="1">
                <a:solidFill>
                  <a:srgbClr val="3783FD"/>
                </a:solidFill>
                <a:latin typeface="Trebuchet MS"/>
                <a:cs typeface="Trebuchet MS"/>
              </a:rPr>
              <a:t>Credit</a:t>
            </a:r>
            <a:r>
              <a:rPr dirty="0" sz="3200" spc="-185" b="1">
                <a:solidFill>
                  <a:srgbClr val="3783FD"/>
                </a:solidFill>
                <a:latin typeface="Trebuchet MS"/>
                <a:cs typeface="Trebuchet MS"/>
              </a:rPr>
              <a:t> </a:t>
            </a:r>
            <a:r>
              <a:rPr dirty="0" sz="3200" spc="-10" b="1">
                <a:solidFill>
                  <a:srgbClr val="3783FD"/>
                </a:solidFill>
                <a:latin typeface="Trebuchet MS"/>
                <a:cs typeface="Trebuchet MS"/>
              </a:rPr>
              <a:t>Limits</a:t>
            </a: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  <a:spcBef>
                <a:spcPts val="295"/>
              </a:spcBef>
            </a:pPr>
            <a:r>
              <a:rPr dirty="0" sz="2400">
                <a:solidFill>
                  <a:srgbClr val="243761"/>
                </a:solidFill>
                <a:latin typeface="Trebuchet MS"/>
                <a:cs typeface="Trebuchet MS"/>
              </a:rPr>
              <a:t>For</a:t>
            </a:r>
            <a:r>
              <a:rPr dirty="0" sz="2400" spc="-75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43761"/>
                </a:solidFill>
                <a:latin typeface="Trebuchet MS"/>
                <a:cs typeface="Trebuchet MS"/>
              </a:rPr>
              <a:t>high-</a:t>
            </a:r>
            <a:r>
              <a:rPr dirty="0" sz="2400" spc="-10">
                <a:solidFill>
                  <a:srgbClr val="243761"/>
                </a:solidFill>
                <a:latin typeface="Trebuchet MS"/>
                <a:cs typeface="Trebuchet MS"/>
              </a:rPr>
              <a:t>risk</a:t>
            </a:r>
            <a:r>
              <a:rPr dirty="0" sz="2400" spc="-7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43761"/>
                </a:solidFill>
                <a:latin typeface="Trebuchet MS"/>
                <a:cs typeface="Trebuchet MS"/>
              </a:rPr>
              <a:t>but</a:t>
            </a:r>
            <a:r>
              <a:rPr dirty="0" sz="2400" spc="-7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43761"/>
                </a:solidFill>
                <a:latin typeface="Trebuchet MS"/>
                <a:cs typeface="Trebuchet MS"/>
              </a:rPr>
              <a:t>approved</a:t>
            </a:r>
            <a:r>
              <a:rPr dirty="0" sz="2400" spc="-7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 spc="-50">
                <a:solidFill>
                  <a:srgbClr val="243761"/>
                </a:solidFill>
                <a:latin typeface="Trebuchet MS"/>
                <a:cs typeface="Trebuchet MS"/>
              </a:rPr>
              <a:t>applicants,</a:t>
            </a:r>
            <a:r>
              <a:rPr dirty="0" sz="2400" spc="-7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43761"/>
                </a:solidFill>
                <a:latin typeface="Trebuchet MS"/>
                <a:cs typeface="Trebuchet MS"/>
              </a:rPr>
              <a:t>consider </a:t>
            </a:r>
            <a:r>
              <a:rPr dirty="0" sz="2400" spc="-30">
                <a:solidFill>
                  <a:srgbClr val="243761"/>
                </a:solidFill>
                <a:latin typeface="Trebuchet MS"/>
                <a:cs typeface="Trebuchet MS"/>
              </a:rPr>
              <a:t>offering</a:t>
            </a:r>
            <a:r>
              <a:rPr dirty="0" sz="2400" spc="-95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43761"/>
                </a:solidFill>
                <a:latin typeface="Trebuchet MS"/>
                <a:cs typeface="Trebuchet MS"/>
              </a:rPr>
              <a:t>lower</a:t>
            </a:r>
            <a:r>
              <a:rPr dirty="0" sz="2400" spc="-95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 spc="-110">
                <a:solidFill>
                  <a:srgbClr val="243761"/>
                </a:solidFill>
                <a:latin typeface="Trebuchet MS"/>
                <a:cs typeface="Trebuchet MS"/>
              </a:rPr>
              <a:t>initial</a:t>
            </a:r>
            <a:r>
              <a:rPr dirty="0" sz="2400" spc="-95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 spc="-80">
                <a:solidFill>
                  <a:srgbClr val="243761"/>
                </a:solidFill>
                <a:latin typeface="Trebuchet MS"/>
                <a:cs typeface="Trebuchet MS"/>
              </a:rPr>
              <a:t>credit</a:t>
            </a:r>
            <a:r>
              <a:rPr dirty="0" sz="2400" spc="-95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43761"/>
                </a:solidFill>
                <a:latin typeface="Trebuchet MS"/>
                <a:cs typeface="Trebuchet MS"/>
              </a:rPr>
              <a:t>limits.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93345" y="7078439"/>
            <a:ext cx="7019925" cy="1943735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dirty="0" sz="3200" spc="-55" b="1">
                <a:solidFill>
                  <a:srgbClr val="3783FD"/>
                </a:solidFill>
                <a:latin typeface="Trebuchet MS"/>
                <a:cs typeface="Trebuchet MS"/>
              </a:rPr>
              <a:t>Alternative</a:t>
            </a:r>
            <a:r>
              <a:rPr dirty="0" sz="3200" spc="-155" b="1">
                <a:solidFill>
                  <a:srgbClr val="3783FD"/>
                </a:solidFill>
                <a:latin typeface="Trebuchet MS"/>
                <a:cs typeface="Trebuchet MS"/>
              </a:rPr>
              <a:t> </a:t>
            </a:r>
            <a:r>
              <a:rPr dirty="0" sz="3200" spc="-10" b="1">
                <a:solidFill>
                  <a:srgbClr val="3783FD"/>
                </a:solidFill>
                <a:latin typeface="Trebuchet MS"/>
                <a:cs typeface="Trebuchet MS"/>
              </a:rPr>
              <a:t>Products</a:t>
            </a: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  <a:spcBef>
                <a:spcPts val="345"/>
              </a:spcBef>
            </a:pPr>
            <a:r>
              <a:rPr dirty="0" sz="2400">
                <a:solidFill>
                  <a:srgbClr val="243761"/>
                </a:solidFill>
                <a:latin typeface="Trebuchet MS"/>
                <a:cs typeface="Trebuchet MS"/>
              </a:rPr>
              <a:t>For</a:t>
            </a:r>
            <a:r>
              <a:rPr dirty="0" sz="2400" spc="-12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243761"/>
                </a:solidFill>
                <a:latin typeface="Trebuchet MS"/>
                <a:cs typeface="Trebuchet MS"/>
              </a:rPr>
              <a:t>high-</a:t>
            </a:r>
            <a:r>
              <a:rPr dirty="0" sz="2400" spc="-10">
                <a:solidFill>
                  <a:srgbClr val="243761"/>
                </a:solidFill>
                <a:latin typeface="Trebuchet MS"/>
                <a:cs typeface="Trebuchet MS"/>
              </a:rPr>
              <a:t>risk</a:t>
            </a:r>
            <a:r>
              <a:rPr dirty="0" sz="2400" spc="-114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 spc="-45">
                <a:solidFill>
                  <a:srgbClr val="243761"/>
                </a:solidFill>
                <a:latin typeface="Trebuchet MS"/>
                <a:cs typeface="Trebuchet MS"/>
              </a:rPr>
              <a:t>applicants,</a:t>
            </a:r>
            <a:r>
              <a:rPr dirty="0" sz="2400" spc="-114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243761"/>
                </a:solidFill>
                <a:latin typeface="Trebuchet MS"/>
                <a:cs typeface="Trebuchet MS"/>
              </a:rPr>
              <a:t>explore</a:t>
            </a:r>
            <a:r>
              <a:rPr dirty="0" sz="2400" spc="-12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243761"/>
                </a:solidFill>
                <a:latin typeface="Trebuchet MS"/>
                <a:cs typeface="Trebuchet MS"/>
              </a:rPr>
              <a:t>offering</a:t>
            </a:r>
            <a:r>
              <a:rPr dirty="0" sz="2400" spc="-114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 spc="-45">
                <a:solidFill>
                  <a:srgbClr val="243761"/>
                </a:solidFill>
                <a:latin typeface="Trebuchet MS"/>
                <a:cs typeface="Trebuchet MS"/>
              </a:rPr>
              <a:t>alternative </a:t>
            </a:r>
            <a:r>
              <a:rPr dirty="0" sz="2400" spc="-75">
                <a:solidFill>
                  <a:srgbClr val="243761"/>
                </a:solidFill>
                <a:latin typeface="Trebuchet MS"/>
                <a:cs typeface="Trebuchet MS"/>
              </a:rPr>
              <a:t>credit</a:t>
            </a:r>
            <a:r>
              <a:rPr dirty="0" sz="2400" spc="-10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43761"/>
                </a:solidFill>
                <a:latin typeface="Trebuchet MS"/>
                <a:cs typeface="Trebuchet MS"/>
              </a:rPr>
              <a:t>products</a:t>
            </a:r>
            <a:r>
              <a:rPr dirty="0" sz="2400" spc="-10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43761"/>
                </a:solidFill>
                <a:latin typeface="Trebuchet MS"/>
                <a:cs typeface="Trebuchet MS"/>
              </a:rPr>
              <a:t>with</a:t>
            </a:r>
            <a:r>
              <a:rPr dirty="0" sz="2400" spc="-10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43761"/>
                </a:solidFill>
                <a:latin typeface="Trebuchet MS"/>
                <a:cs typeface="Trebuchet MS"/>
              </a:rPr>
              <a:t>lower</a:t>
            </a:r>
            <a:r>
              <a:rPr dirty="0" sz="2400" spc="-10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 spc="-65">
                <a:solidFill>
                  <a:srgbClr val="243761"/>
                </a:solidFill>
                <a:latin typeface="Trebuchet MS"/>
                <a:cs typeface="Trebuchet MS"/>
              </a:rPr>
              <a:t>limits</a:t>
            </a:r>
            <a:r>
              <a:rPr dirty="0" sz="2400" spc="-10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43761"/>
                </a:solidFill>
                <a:latin typeface="Trebuchet MS"/>
                <a:cs typeface="Trebuchet MS"/>
              </a:rPr>
              <a:t>or</a:t>
            </a:r>
            <a:r>
              <a:rPr dirty="0" sz="2400" spc="-10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43761"/>
                </a:solidFill>
                <a:latin typeface="Trebuchet MS"/>
                <a:cs typeface="Trebuchet MS"/>
              </a:rPr>
              <a:t>secured</a:t>
            </a:r>
            <a:r>
              <a:rPr dirty="0" sz="2400" spc="-10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243761"/>
                </a:solidFill>
                <a:latin typeface="Trebuchet MS"/>
                <a:cs typeface="Trebuchet MS"/>
              </a:rPr>
              <a:t>by </a:t>
            </a:r>
            <a:r>
              <a:rPr dirty="0" sz="2400" spc="-85">
                <a:solidFill>
                  <a:srgbClr val="243761"/>
                </a:solidFill>
                <a:latin typeface="Trebuchet MS"/>
                <a:cs typeface="Trebuchet MS"/>
              </a:rPr>
              <a:t>collateral</a:t>
            </a:r>
            <a:r>
              <a:rPr dirty="0" sz="2400" spc="-2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243761"/>
                </a:solidFill>
                <a:latin typeface="Trebuchet MS"/>
                <a:cs typeface="Trebuchet MS"/>
              </a:rPr>
              <a:t>to</a:t>
            </a:r>
            <a:r>
              <a:rPr dirty="0" sz="2400" spc="-15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43761"/>
                </a:solidFill>
                <a:latin typeface="Trebuchet MS"/>
                <a:cs typeface="Trebuchet MS"/>
              </a:rPr>
              <a:t>manage</a:t>
            </a:r>
            <a:r>
              <a:rPr dirty="0" sz="2400" spc="-15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243761"/>
                </a:solidFill>
                <a:latin typeface="Trebuchet MS"/>
                <a:cs typeface="Trebuchet MS"/>
              </a:rPr>
              <a:t>risk.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269322" y="7078439"/>
            <a:ext cx="6569709" cy="1943735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dirty="0" sz="3200" spc="-10" b="1">
                <a:solidFill>
                  <a:srgbClr val="3783FD"/>
                </a:solidFill>
                <a:latin typeface="Trebuchet MS"/>
                <a:cs typeface="Trebuchet MS"/>
              </a:rPr>
              <a:t>Targeted</a:t>
            </a:r>
            <a:r>
              <a:rPr dirty="0" sz="3200" spc="-229" b="1">
                <a:solidFill>
                  <a:srgbClr val="3783FD"/>
                </a:solidFill>
                <a:latin typeface="Trebuchet MS"/>
                <a:cs typeface="Trebuchet MS"/>
              </a:rPr>
              <a:t> </a:t>
            </a:r>
            <a:r>
              <a:rPr dirty="0" sz="3200" spc="-10" b="1">
                <a:solidFill>
                  <a:srgbClr val="3783FD"/>
                </a:solidFill>
                <a:latin typeface="Trebuchet MS"/>
                <a:cs typeface="Trebuchet MS"/>
              </a:rPr>
              <a:t>Communication</a:t>
            </a: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  <a:spcBef>
                <a:spcPts val="345"/>
              </a:spcBef>
            </a:pPr>
            <a:r>
              <a:rPr dirty="0" sz="2400">
                <a:solidFill>
                  <a:srgbClr val="243761"/>
                </a:solidFill>
                <a:latin typeface="Trebuchet MS"/>
                <a:cs typeface="Trebuchet MS"/>
              </a:rPr>
              <a:t>For</a:t>
            </a:r>
            <a:r>
              <a:rPr dirty="0" sz="2400" spc="-12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43761"/>
                </a:solidFill>
                <a:latin typeface="Trebuchet MS"/>
                <a:cs typeface="Trebuchet MS"/>
              </a:rPr>
              <a:t>applicants</a:t>
            </a:r>
            <a:r>
              <a:rPr dirty="0" sz="2400" spc="-114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 spc="-40">
                <a:solidFill>
                  <a:srgbClr val="243761"/>
                </a:solidFill>
                <a:latin typeface="Trebuchet MS"/>
                <a:cs typeface="Trebuchet MS"/>
              </a:rPr>
              <a:t>predicted</a:t>
            </a:r>
            <a:r>
              <a:rPr dirty="0" sz="2400" spc="-12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 spc="85">
                <a:solidFill>
                  <a:srgbClr val="243761"/>
                </a:solidFill>
                <a:latin typeface="Trebuchet MS"/>
                <a:cs typeface="Trebuchet MS"/>
              </a:rPr>
              <a:t>as</a:t>
            </a:r>
            <a:r>
              <a:rPr dirty="0" sz="2400" spc="-114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243761"/>
                </a:solidFill>
                <a:latin typeface="Trebuchet MS"/>
                <a:cs typeface="Trebuchet MS"/>
              </a:rPr>
              <a:t>high-</a:t>
            </a:r>
            <a:r>
              <a:rPr dirty="0" sz="2400" spc="-10">
                <a:solidFill>
                  <a:srgbClr val="243761"/>
                </a:solidFill>
                <a:latin typeface="Trebuchet MS"/>
                <a:cs typeface="Trebuchet MS"/>
              </a:rPr>
              <a:t>risk</a:t>
            </a:r>
            <a:r>
              <a:rPr dirty="0" sz="2400" spc="-114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43761"/>
                </a:solidFill>
                <a:latin typeface="Trebuchet MS"/>
                <a:cs typeface="Trebuchet MS"/>
              </a:rPr>
              <a:t>(class</a:t>
            </a:r>
            <a:r>
              <a:rPr dirty="0" sz="2400" spc="-12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243761"/>
                </a:solidFill>
                <a:latin typeface="Trebuchet MS"/>
                <a:cs typeface="Trebuchet MS"/>
              </a:rPr>
              <a:t>1), </a:t>
            </a:r>
            <a:r>
              <a:rPr dirty="0" sz="2400">
                <a:solidFill>
                  <a:srgbClr val="243761"/>
                </a:solidFill>
                <a:latin typeface="Trebuchet MS"/>
                <a:cs typeface="Trebuchet MS"/>
              </a:rPr>
              <a:t>consider</a:t>
            </a:r>
            <a:r>
              <a:rPr dirty="0" sz="2400" spc="-13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 spc="-35">
                <a:solidFill>
                  <a:srgbClr val="243761"/>
                </a:solidFill>
                <a:latin typeface="Trebuchet MS"/>
                <a:cs typeface="Trebuchet MS"/>
              </a:rPr>
              <a:t>proactive</a:t>
            </a:r>
            <a:r>
              <a:rPr dirty="0" sz="2400" spc="-125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243761"/>
                </a:solidFill>
                <a:latin typeface="Trebuchet MS"/>
                <a:cs typeface="Trebuchet MS"/>
              </a:rPr>
              <a:t>outreach</a:t>
            </a:r>
            <a:r>
              <a:rPr dirty="0" sz="2400" spc="-125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43761"/>
                </a:solidFill>
                <a:latin typeface="Trebuchet MS"/>
                <a:cs typeface="Trebuchet MS"/>
              </a:rPr>
              <a:t>with</a:t>
            </a:r>
            <a:r>
              <a:rPr dirty="0" sz="2400" spc="-125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43761"/>
                </a:solidFill>
                <a:latin typeface="Trebuchet MS"/>
                <a:cs typeface="Trebuchet MS"/>
              </a:rPr>
              <a:t>personalized </a:t>
            </a:r>
            <a:r>
              <a:rPr dirty="0" sz="2400" spc="-55">
                <a:solidFill>
                  <a:srgbClr val="243761"/>
                </a:solidFill>
                <a:latin typeface="Trebuchet MS"/>
                <a:cs typeface="Trebuchet MS"/>
              </a:rPr>
              <a:t>financial</a:t>
            </a:r>
            <a:r>
              <a:rPr dirty="0" sz="2400" spc="-95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243761"/>
                </a:solidFill>
                <a:latin typeface="Trebuchet MS"/>
                <a:cs typeface="Trebuchet MS"/>
              </a:rPr>
              <a:t>advice</a:t>
            </a:r>
            <a:r>
              <a:rPr dirty="0" sz="2400" spc="-95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43761"/>
                </a:solidFill>
                <a:latin typeface="Trebuchet MS"/>
                <a:cs typeface="Trebuchet MS"/>
              </a:rPr>
              <a:t>or</a:t>
            </a:r>
            <a:r>
              <a:rPr dirty="0" sz="2400" spc="-9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 spc="-75">
                <a:solidFill>
                  <a:srgbClr val="243761"/>
                </a:solidFill>
                <a:latin typeface="Trebuchet MS"/>
                <a:cs typeface="Trebuchet MS"/>
              </a:rPr>
              <a:t>credit</a:t>
            </a:r>
            <a:r>
              <a:rPr dirty="0" sz="2400" spc="-95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43761"/>
                </a:solidFill>
                <a:latin typeface="Trebuchet MS"/>
                <a:cs typeface="Trebuchet MS"/>
              </a:rPr>
              <a:t>management</a:t>
            </a:r>
            <a:r>
              <a:rPr dirty="0" sz="2400" spc="-9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243761"/>
                </a:solidFill>
                <a:latin typeface="Trebuchet MS"/>
                <a:cs typeface="Trebuchet MS"/>
              </a:rPr>
              <a:t>resources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800100" y="2208268"/>
            <a:ext cx="16464280" cy="7452359"/>
            <a:chOff x="800100" y="2208268"/>
            <a:chExt cx="16464280" cy="7452359"/>
          </a:xfrm>
        </p:grpSpPr>
        <p:sp>
          <p:nvSpPr>
            <p:cNvPr id="7" name="object 7" descr=""/>
            <p:cNvSpPr/>
            <p:nvPr/>
          </p:nvSpPr>
          <p:spPr>
            <a:xfrm>
              <a:off x="804863" y="2213031"/>
              <a:ext cx="16454755" cy="7442834"/>
            </a:xfrm>
            <a:custGeom>
              <a:avLst/>
              <a:gdLst/>
              <a:ahLst/>
              <a:cxnLst/>
              <a:rect l="l" t="t" r="r" b="b"/>
              <a:pathLst>
                <a:path w="16454755" h="7442834">
                  <a:moveTo>
                    <a:pt x="8339136" y="0"/>
                  </a:moveTo>
                  <a:lnTo>
                    <a:pt x="8339136" y="7442636"/>
                  </a:lnTo>
                </a:path>
                <a:path w="16454755" h="7442834">
                  <a:moveTo>
                    <a:pt x="0" y="3587127"/>
                  </a:moveTo>
                  <a:lnTo>
                    <a:pt x="16454435" y="358712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867399" y="2213031"/>
              <a:ext cx="915669" cy="915669"/>
            </a:xfrm>
            <a:custGeom>
              <a:avLst/>
              <a:gdLst/>
              <a:ahLst/>
              <a:cxnLst/>
              <a:rect l="l" t="t" r="r" b="b"/>
              <a:pathLst>
                <a:path w="915669" h="915669">
                  <a:moveTo>
                    <a:pt x="457698" y="915398"/>
                  </a:moveTo>
                  <a:lnTo>
                    <a:pt x="410901" y="913035"/>
                  </a:lnTo>
                  <a:lnTo>
                    <a:pt x="365456" y="906099"/>
                  </a:lnTo>
                  <a:lnTo>
                    <a:pt x="321593" y="894821"/>
                  </a:lnTo>
                  <a:lnTo>
                    <a:pt x="279541" y="879429"/>
                  </a:lnTo>
                  <a:lnTo>
                    <a:pt x="239532" y="860156"/>
                  </a:lnTo>
                  <a:lnTo>
                    <a:pt x="201795" y="837230"/>
                  </a:lnTo>
                  <a:lnTo>
                    <a:pt x="166559" y="810882"/>
                  </a:lnTo>
                  <a:lnTo>
                    <a:pt x="134056" y="781341"/>
                  </a:lnTo>
                  <a:lnTo>
                    <a:pt x="104516" y="748838"/>
                  </a:lnTo>
                  <a:lnTo>
                    <a:pt x="78167" y="713603"/>
                  </a:lnTo>
                  <a:lnTo>
                    <a:pt x="55241" y="675865"/>
                  </a:lnTo>
                  <a:lnTo>
                    <a:pt x="35968" y="635856"/>
                  </a:lnTo>
                  <a:lnTo>
                    <a:pt x="20577" y="593804"/>
                  </a:lnTo>
                  <a:lnTo>
                    <a:pt x="9298" y="549941"/>
                  </a:lnTo>
                  <a:lnTo>
                    <a:pt x="2362" y="504496"/>
                  </a:lnTo>
                  <a:lnTo>
                    <a:pt x="0" y="457696"/>
                  </a:lnTo>
                  <a:lnTo>
                    <a:pt x="2362" y="410902"/>
                  </a:lnTo>
                  <a:lnTo>
                    <a:pt x="9298" y="365456"/>
                  </a:lnTo>
                  <a:lnTo>
                    <a:pt x="20577" y="321593"/>
                  </a:lnTo>
                  <a:lnTo>
                    <a:pt x="35968" y="279541"/>
                  </a:lnTo>
                  <a:lnTo>
                    <a:pt x="55241" y="239532"/>
                  </a:lnTo>
                  <a:lnTo>
                    <a:pt x="78167" y="201795"/>
                  </a:lnTo>
                  <a:lnTo>
                    <a:pt x="104516" y="166559"/>
                  </a:lnTo>
                  <a:lnTo>
                    <a:pt x="134056" y="134056"/>
                  </a:lnTo>
                  <a:lnTo>
                    <a:pt x="166559" y="104516"/>
                  </a:lnTo>
                  <a:lnTo>
                    <a:pt x="201795" y="78167"/>
                  </a:lnTo>
                  <a:lnTo>
                    <a:pt x="239532" y="55241"/>
                  </a:lnTo>
                  <a:lnTo>
                    <a:pt x="279541" y="35968"/>
                  </a:lnTo>
                  <a:lnTo>
                    <a:pt x="321593" y="20577"/>
                  </a:lnTo>
                  <a:lnTo>
                    <a:pt x="365456" y="9298"/>
                  </a:lnTo>
                  <a:lnTo>
                    <a:pt x="410901" y="2363"/>
                  </a:lnTo>
                  <a:lnTo>
                    <a:pt x="457698" y="0"/>
                  </a:lnTo>
                  <a:lnTo>
                    <a:pt x="504496" y="2363"/>
                  </a:lnTo>
                  <a:lnTo>
                    <a:pt x="549941" y="9298"/>
                  </a:lnTo>
                  <a:lnTo>
                    <a:pt x="593804" y="20577"/>
                  </a:lnTo>
                  <a:lnTo>
                    <a:pt x="635856" y="35968"/>
                  </a:lnTo>
                  <a:lnTo>
                    <a:pt x="675865" y="55241"/>
                  </a:lnTo>
                  <a:lnTo>
                    <a:pt x="713602" y="78167"/>
                  </a:lnTo>
                  <a:lnTo>
                    <a:pt x="748838" y="104516"/>
                  </a:lnTo>
                  <a:lnTo>
                    <a:pt x="781341" y="134056"/>
                  </a:lnTo>
                  <a:lnTo>
                    <a:pt x="810881" y="166559"/>
                  </a:lnTo>
                  <a:lnTo>
                    <a:pt x="837230" y="201795"/>
                  </a:lnTo>
                  <a:lnTo>
                    <a:pt x="860156" y="239532"/>
                  </a:lnTo>
                  <a:lnTo>
                    <a:pt x="879429" y="279541"/>
                  </a:lnTo>
                  <a:lnTo>
                    <a:pt x="894821" y="321593"/>
                  </a:lnTo>
                  <a:lnTo>
                    <a:pt x="906099" y="365456"/>
                  </a:lnTo>
                  <a:lnTo>
                    <a:pt x="913035" y="410902"/>
                  </a:lnTo>
                  <a:lnTo>
                    <a:pt x="915397" y="457699"/>
                  </a:lnTo>
                  <a:lnTo>
                    <a:pt x="913035" y="504496"/>
                  </a:lnTo>
                  <a:lnTo>
                    <a:pt x="906099" y="549941"/>
                  </a:lnTo>
                  <a:lnTo>
                    <a:pt x="894821" y="593804"/>
                  </a:lnTo>
                  <a:lnTo>
                    <a:pt x="879429" y="635856"/>
                  </a:lnTo>
                  <a:lnTo>
                    <a:pt x="860156" y="675865"/>
                  </a:lnTo>
                  <a:lnTo>
                    <a:pt x="837230" y="713603"/>
                  </a:lnTo>
                  <a:lnTo>
                    <a:pt x="810881" y="748838"/>
                  </a:lnTo>
                  <a:lnTo>
                    <a:pt x="781341" y="781341"/>
                  </a:lnTo>
                  <a:lnTo>
                    <a:pt x="748838" y="810882"/>
                  </a:lnTo>
                  <a:lnTo>
                    <a:pt x="713602" y="837230"/>
                  </a:lnTo>
                  <a:lnTo>
                    <a:pt x="675865" y="860156"/>
                  </a:lnTo>
                  <a:lnTo>
                    <a:pt x="635856" y="879429"/>
                  </a:lnTo>
                  <a:lnTo>
                    <a:pt x="593804" y="894821"/>
                  </a:lnTo>
                  <a:lnTo>
                    <a:pt x="549941" y="906099"/>
                  </a:lnTo>
                  <a:lnTo>
                    <a:pt x="504496" y="913035"/>
                  </a:lnTo>
                  <a:lnTo>
                    <a:pt x="457698" y="915398"/>
                  </a:lnTo>
                  <a:close/>
                </a:path>
              </a:pathLst>
            </a:custGeom>
            <a:solidFill>
              <a:srgbClr val="3783F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2083729" y="2391330"/>
            <a:ext cx="4826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5" b="1">
                <a:solidFill>
                  <a:srgbClr val="FFFFFF"/>
                </a:solidFill>
                <a:latin typeface="Trebuchet MS"/>
                <a:cs typeface="Trebuchet MS"/>
              </a:rPr>
              <a:t>01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10022596" y="2213031"/>
            <a:ext cx="915669" cy="915669"/>
          </a:xfrm>
          <a:custGeom>
            <a:avLst/>
            <a:gdLst/>
            <a:ahLst/>
            <a:cxnLst/>
            <a:rect l="l" t="t" r="r" b="b"/>
            <a:pathLst>
              <a:path w="915670" h="915669">
                <a:moveTo>
                  <a:pt x="457698" y="915398"/>
                </a:moveTo>
                <a:lnTo>
                  <a:pt x="410901" y="913035"/>
                </a:lnTo>
                <a:lnTo>
                  <a:pt x="365456" y="906099"/>
                </a:lnTo>
                <a:lnTo>
                  <a:pt x="321592" y="894821"/>
                </a:lnTo>
                <a:lnTo>
                  <a:pt x="279541" y="879429"/>
                </a:lnTo>
                <a:lnTo>
                  <a:pt x="239532" y="860156"/>
                </a:lnTo>
                <a:lnTo>
                  <a:pt x="201794" y="837230"/>
                </a:lnTo>
                <a:lnTo>
                  <a:pt x="166559" y="810882"/>
                </a:lnTo>
                <a:lnTo>
                  <a:pt x="134056" y="781341"/>
                </a:lnTo>
                <a:lnTo>
                  <a:pt x="104515" y="748838"/>
                </a:lnTo>
                <a:lnTo>
                  <a:pt x="78167" y="713603"/>
                </a:lnTo>
                <a:lnTo>
                  <a:pt x="55241" y="675865"/>
                </a:lnTo>
                <a:lnTo>
                  <a:pt x="35967" y="635856"/>
                </a:lnTo>
                <a:lnTo>
                  <a:pt x="20576" y="593804"/>
                </a:lnTo>
                <a:lnTo>
                  <a:pt x="9298" y="549941"/>
                </a:lnTo>
                <a:lnTo>
                  <a:pt x="2362" y="504496"/>
                </a:lnTo>
                <a:lnTo>
                  <a:pt x="0" y="457685"/>
                </a:lnTo>
                <a:lnTo>
                  <a:pt x="2362" y="410902"/>
                </a:lnTo>
                <a:lnTo>
                  <a:pt x="9298" y="365456"/>
                </a:lnTo>
                <a:lnTo>
                  <a:pt x="20576" y="321593"/>
                </a:lnTo>
                <a:lnTo>
                  <a:pt x="35967" y="279541"/>
                </a:lnTo>
                <a:lnTo>
                  <a:pt x="55241" y="239532"/>
                </a:lnTo>
                <a:lnTo>
                  <a:pt x="78167" y="201795"/>
                </a:lnTo>
                <a:lnTo>
                  <a:pt x="104515" y="166559"/>
                </a:lnTo>
                <a:lnTo>
                  <a:pt x="134056" y="134056"/>
                </a:lnTo>
                <a:lnTo>
                  <a:pt x="166559" y="104516"/>
                </a:lnTo>
                <a:lnTo>
                  <a:pt x="201794" y="78167"/>
                </a:lnTo>
                <a:lnTo>
                  <a:pt x="239532" y="55241"/>
                </a:lnTo>
                <a:lnTo>
                  <a:pt x="279541" y="35968"/>
                </a:lnTo>
                <a:lnTo>
                  <a:pt x="321592" y="20577"/>
                </a:lnTo>
                <a:lnTo>
                  <a:pt x="365456" y="9298"/>
                </a:lnTo>
                <a:lnTo>
                  <a:pt x="410901" y="2363"/>
                </a:lnTo>
                <a:lnTo>
                  <a:pt x="457698" y="0"/>
                </a:lnTo>
                <a:lnTo>
                  <a:pt x="504495" y="2363"/>
                </a:lnTo>
                <a:lnTo>
                  <a:pt x="549940" y="9298"/>
                </a:lnTo>
                <a:lnTo>
                  <a:pt x="593804" y="20577"/>
                </a:lnTo>
                <a:lnTo>
                  <a:pt x="635855" y="35968"/>
                </a:lnTo>
                <a:lnTo>
                  <a:pt x="675865" y="55241"/>
                </a:lnTo>
                <a:lnTo>
                  <a:pt x="713602" y="78167"/>
                </a:lnTo>
                <a:lnTo>
                  <a:pt x="748837" y="104516"/>
                </a:lnTo>
                <a:lnTo>
                  <a:pt x="781340" y="134056"/>
                </a:lnTo>
                <a:lnTo>
                  <a:pt x="810881" y="166559"/>
                </a:lnTo>
                <a:lnTo>
                  <a:pt x="837230" y="201795"/>
                </a:lnTo>
                <a:lnTo>
                  <a:pt x="860156" y="239532"/>
                </a:lnTo>
                <a:lnTo>
                  <a:pt x="879429" y="279541"/>
                </a:lnTo>
                <a:lnTo>
                  <a:pt x="894820" y="321593"/>
                </a:lnTo>
                <a:lnTo>
                  <a:pt x="906099" y="365456"/>
                </a:lnTo>
                <a:lnTo>
                  <a:pt x="913035" y="410902"/>
                </a:lnTo>
                <a:lnTo>
                  <a:pt x="915396" y="457699"/>
                </a:lnTo>
                <a:lnTo>
                  <a:pt x="913035" y="504496"/>
                </a:lnTo>
                <a:lnTo>
                  <a:pt x="906099" y="549941"/>
                </a:lnTo>
                <a:lnTo>
                  <a:pt x="894820" y="593804"/>
                </a:lnTo>
                <a:lnTo>
                  <a:pt x="879429" y="635856"/>
                </a:lnTo>
                <a:lnTo>
                  <a:pt x="860156" y="675865"/>
                </a:lnTo>
                <a:lnTo>
                  <a:pt x="837230" y="713603"/>
                </a:lnTo>
                <a:lnTo>
                  <a:pt x="810881" y="748838"/>
                </a:lnTo>
                <a:lnTo>
                  <a:pt x="781340" y="781341"/>
                </a:lnTo>
                <a:lnTo>
                  <a:pt x="748837" y="810882"/>
                </a:lnTo>
                <a:lnTo>
                  <a:pt x="713602" y="837230"/>
                </a:lnTo>
                <a:lnTo>
                  <a:pt x="675865" y="860156"/>
                </a:lnTo>
                <a:lnTo>
                  <a:pt x="635855" y="879429"/>
                </a:lnTo>
                <a:lnTo>
                  <a:pt x="593804" y="894821"/>
                </a:lnTo>
                <a:lnTo>
                  <a:pt x="549940" y="906099"/>
                </a:lnTo>
                <a:lnTo>
                  <a:pt x="504495" y="913035"/>
                </a:lnTo>
                <a:lnTo>
                  <a:pt x="457698" y="915398"/>
                </a:lnTo>
                <a:close/>
              </a:path>
            </a:pathLst>
          </a:custGeom>
          <a:solidFill>
            <a:srgbClr val="3783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0238628" y="2391330"/>
            <a:ext cx="483234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5" b="1">
                <a:solidFill>
                  <a:srgbClr val="FFFFFF"/>
                </a:solidFill>
                <a:latin typeface="Trebuchet MS"/>
                <a:cs typeface="Trebuchet MS"/>
              </a:rPr>
              <a:t>02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1867399" y="6050735"/>
            <a:ext cx="915669" cy="915669"/>
          </a:xfrm>
          <a:custGeom>
            <a:avLst/>
            <a:gdLst/>
            <a:ahLst/>
            <a:cxnLst/>
            <a:rect l="l" t="t" r="r" b="b"/>
            <a:pathLst>
              <a:path w="915669" h="915670">
                <a:moveTo>
                  <a:pt x="457705" y="915398"/>
                </a:moveTo>
                <a:lnTo>
                  <a:pt x="410901" y="913035"/>
                </a:lnTo>
                <a:lnTo>
                  <a:pt x="365456" y="906099"/>
                </a:lnTo>
                <a:lnTo>
                  <a:pt x="321593" y="894821"/>
                </a:lnTo>
                <a:lnTo>
                  <a:pt x="279541" y="879430"/>
                </a:lnTo>
                <a:lnTo>
                  <a:pt x="239532" y="860156"/>
                </a:lnTo>
                <a:lnTo>
                  <a:pt x="201795" y="837230"/>
                </a:lnTo>
                <a:lnTo>
                  <a:pt x="166559" y="810882"/>
                </a:lnTo>
                <a:lnTo>
                  <a:pt x="134056" y="781341"/>
                </a:lnTo>
                <a:lnTo>
                  <a:pt x="104516" y="748838"/>
                </a:lnTo>
                <a:lnTo>
                  <a:pt x="78167" y="713603"/>
                </a:lnTo>
                <a:lnTo>
                  <a:pt x="55241" y="675865"/>
                </a:lnTo>
                <a:lnTo>
                  <a:pt x="35968" y="635856"/>
                </a:lnTo>
                <a:lnTo>
                  <a:pt x="20577" y="593804"/>
                </a:lnTo>
                <a:lnTo>
                  <a:pt x="9298" y="549941"/>
                </a:lnTo>
                <a:lnTo>
                  <a:pt x="2362" y="504496"/>
                </a:lnTo>
                <a:lnTo>
                  <a:pt x="0" y="457695"/>
                </a:lnTo>
                <a:lnTo>
                  <a:pt x="2362" y="410901"/>
                </a:lnTo>
                <a:lnTo>
                  <a:pt x="9298" y="365456"/>
                </a:lnTo>
                <a:lnTo>
                  <a:pt x="20577" y="321593"/>
                </a:lnTo>
                <a:lnTo>
                  <a:pt x="35968" y="279541"/>
                </a:lnTo>
                <a:lnTo>
                  <a:pt x="55241" y="239532"/>
                </a:lnTo>
                <a:lnTo>
                  <a:pt x="78167" y="201795"/>
                </a:lnTo>
                <a:lnTo>
                  <a:pt x="104516" y="166559"/>
                </a:lnTo>
                <a:lnTo>
                  <a:pt x="134056" y="134056"/>
                </a:lnTo>
                <a:lnTo>
                  <a:pt x="166559" y="104516"/>
                </a:lnTo>
                <a:lnTo>
                  <a:pt x="201795" y="78167"/>
                </a:lnTo>
                <a:lnTo>
                  <a:pt x="239532" y="55241"/>
                </a:lnTo>
                <a:lnTo>
                  <a:pt x="279541" y="35968"/>
                </a:lnTo>
                <a:lnTo>
                  <a:pt x="321593" y="20577"/>
                </a:lnTo>
                <a:lnTo>
                  <a:pt x="365456" y="9298"/>
                </a:lnTo>
                <a:lnTo>
                  <a:pt x="410901" y="2363"/>
                </a:lnTo>
                <a:lnTo>
                  <a:pt x="457698" y="0"/>
                </a:lnTo>
                <a:lnTo>
                  <a:pt x="504496" y="2363"/>
                </a:lnTo>
                <a:lnTo>
                  <a:pt x="549941" y="9298"/>
                </a:lnTo>
                <a:lnTo>
                  <a:pt x="593804" y="20577"/>
                </a:lnTo>
                <a:lnTo>
                  <a:pt x="635856" y="35968"/>
                </a:lnTo>
                <a:lnTo>
                  <a:pt x="675865" y="55241"/>
                </a:lnTo>
                <a:lnTo>
                  <a:pt x="713602" y="78167"/>
                </a:lnTo>
                <a:lnTo>
                  <a:pt x="748838" y="104516"/>
                </a:lnTo>
                <a:lnTo>
                  <a:pt x="781341" y="134056"/>
                </a:lnTo>
                <a:lnTo>
                  <a:pt x="810881" y="166559"/>
                </a:lnTo>
                <a:lnTo>
                  <a:pt x="837230" y="201795"/>
                </a:lnTo>
                <a:lnTo>
                  <a:pt x="860156" y="239532"/>
                </a:lnTo>
                <a:lnTo>
                  <a:pt x="879429" y="279541"/>
                </a:lnTo>
                <a:lnTo>
                  <a:pt x="894821" y="321593"/>
                </a:lnTo>
                <a:lnTo>
                  <a:pt x="906099" y="365456"/>
                </a:lnTo>
                <a:lnTo>
                  <a:pt x="913035" y="410901"/>
                </a:lnTo>
                <a:lnTo>
                  <a:pt x="915397" y="457698"/>
                </a:lnTo>
                <a:lnTo>
                  <a:pt x="913035" y="504496"/>
                </a:lnTo>
                <a:lnTo>
                  <a:pt x="906099" y="549941"/>
                </a:lnTo>
                <a:lnTo>
                  <a:pt x="894821" y="593804"/>
                </a:lnTo>
                <a:lnTo>
                  <a:pt x="879429" y="635856"/>
                </a:lnTo>
                <a:lnTo>
                  <a:pt x="860156" y="675865"/>
                </a:lnTo>
                <a:lnTo>
                  <a:pt x="837230" y="713603"/>
                </a:lnTo>
                <a:lnTo>
                  <a:pt x="810881" y="748838"/>
                </a:lnTo>
                <a:lnTo>
                  <a:pt x="781341" y="781341"/>
                </a:lnTo>
                <a:lnTo>
                  <a:pt x="748838" y="810882"/>
                </a:lnTo>
                <a:lnTo>
                  <a:pt x="713602" y="837230"/>
                </a:lnTo>
                <a:lnTo>
                  <a:pt x="675865" y="860156"/>
                </a:lnTo>
                <a:lnTo>
                  <a:pt x="635856" y="879430"/>
                </a:lnTo>
                <a:lnTo>
                  <a:pt x="593804" y="894821"/>
                </a:lnTo>
                <a:lnTo>
                  <a:pt x="549941" y="906099"/>
                </a:lnTo>
                <a:lnTo>
                  <a:pt x="504496" y="913035"/>
                </a:lnTo>
                <a:lnTo>
                  <a:pt x="457705" y="915398"/>
                </a:lnTo>
                <a:close/>
              </a:path>
            </a:pathLst>
          </a:custGeom>
          <a:solidFill>
            <a:srgbClr val="3783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2083729" y="6229035"/>
            <a:ext cx="4826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5" b="1">
                <a:solidFill>
                  <a:srgbClr val="FFFFFF"/>
                </a:solidFill>
                <a:latin typeface="Trebuchet MS"/>
                <a:cs typeface="Trebuchet MS"/>
              </a:rPr>
              <a:t>03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0022596" y="6050735"/>
            <a:ext cx="915669" cy="915669"/>
          </a:xfrm>
          <a:custGeom>
            <a:avLst/>
            <a:gdLst/>
            <a:ahLst/>
            <a:cxnLst/>
            <a:rect l="l" t="t" r="r" b="b"/>
            <a:pathLst>
              <a:path w="915670" h="915670">
                <a:moveTo>
                  <a:pt x="457705" y="915398"/>
                </a:moveTo>
                <a:lnTo>
                  <a:pt x="410901" y="913035"/>
                </a:lnTo>
                <a:lnTo>
                  <a:pt x="365456" y="906099"/>
                </a:lnTo>
                <a:lnTo>
                  <a:pt x="321592" y="894821"/>
                </a:lnTo>
                <a:lnTo>
                  <a:pt x="279541" y="879430"/>
                </a:lnTo>
                <a:lnTo>
                  <a:pt x="239532" y="860156"/>
                </a:lnTo>
                <a:lnTo>
                  <a:pt x="201794" y="837230"/>
                </a:lnTo>
                <a:lnTo>
                  <a:pt x="166559" y="810882"/>
                </a:lnTo>
                <a:lnTo>
                  <a:pt x="134056" y="781341"/>
                </a:lnTo>
                <a:lnTo>
                  <a:pt x="104515" y="748838"/>
                </a:lnTo>
                <a:lnTo>
                  <a:pt x="78167" y="713603"/>
                </a:lnTo>
                <a:lnTo>
                  <a:pt x="55241" y="675865"/>
                </a:lnTo>
                <a:lnTo>
                  <a:pt x="35967" y="635856"/>
                </a:lnTo>
                <a:lnTo>
                  <a:pt x="20576" y="593804"/>
                </a:lnTo>
                <a:lnTo>
                  <a:pt x="9298" y="549941"/>
                </a:lnTo>
                <a:lnTo>
                  <a:pt x="2362" y="504496"/>
                </a:lnTo>
                <a:lnTo>
                  <a:pt x="0" y="457684"/>
                </a:lnTo>
                <a:lnTo>
                  <a:pt x="2362" y="410901"/>
                </a:lnTo>
                <a:lnTo>
                  <a:pt x="9298" y="365456"/>
                </a:lnTo>
                <a:lnTo>
                  <a:pt x="20576" y="321593"/>
                </a:lnTo>
                <a:lnTo>
                  <a:pt x="35967" y="279541"/>
                </a:lnTo>
                <a:lnTo>
                  <a:pt x="55241" y="239532"/>
                </a:lnTo>
                <a:lnTo>
                  <a:pt x="78167" y="201795"/>
                </a:lnTo>
                <a:lnTo>
                  <a:pt x="104515" y="166559"/>
                </a:lnTo>
                <a:lnTo>
                  <a:pt x="134056" y="134056"/>
                </a:lnTo>
                <a:lnTo>
                  <a:pt x="166559" y="104516"/>
                </a:lnTo>
                <a:lnTo>
                  <a:pt x="201794" y="78167"/>
                </a:lnTo>
                <a:lnTo>
                  <a:pt x="239532" y="55241"/>
                </a:lnTo>
                <a:lnTo>
                  <a:pt x="279541" y="35968"/>
                </a:lnTo>
                <a:lnTo>
                  <a:pt x="321592" y="20577"/>
                </a:lnTo>
                <a:lnTo>
                  <a:pt x="365456" y="9298"/>
                </a:lnTo>
                <a:lnTo>
                  <a:pt x="410901" y="2363"/>
                </a:lnTo>
                <a:lnTo>
                  <a:pt x="457698" y="0"/>
                </a:lnTo>
                <a:lnTo>
                  <a:pt x="504495" y="2363"/>
                </a:lnTo>
                <a:lnTo>
                  <a:pt x="549940" y="9298"/>
                </a:lnTo>
                <a:lnTo>
                  <a:pt x="593804" y="20577"/>
                </a:lnTo>
                <a:lnTo>
                  <a:pt x="635855" y="35968"/>
                </a:lnTo>
                <a:lnTo>
                  <a:pt x="675865" y="55241"/>
                </a:lnTo>
                <a:lnTo>
                  <a:pt x="713602" y="78167"/>
                </a:lnTo>
                <a:lnTo>
                  <a:pt x="748837" y="104516"/>
                </a:lnTo>
                <a:lnTo>
                  <a:pt x="781340" y="134056"/>
                </a:lnTo>
                <a:lnTo>
                  <a:pt x="810881" y="166559"/>
                </a:lnTo>
                <a:lnTo>
                  <a:pt x="837230" y="201795"/>
                </a:lnTo>
                <a:lnTo>
                  <a:pt x="860156" y="239532"/>
                </a:lnTo>
                <a:lnTo>
                  <a:pt x="879429" y="279541"/>
                </a:lnTo>
                <a:lnTo>
                  <a:pt x="894820" y="321593"/>
                </a:lnTo>
                <a:lnTo>
                  <a:pt x="906099" y="365456"/>
                </a:lnTo>
                <a:lnTo>
                  <a:pt x="913035" y="410901"/>
                </a:lnTo>
                <a:lnTo>
                  <a:pt x="915396" y="457698"/>
                </a:lnTo>
                <a:lnTo>
                  <a:pt x="913035" y="504496"/>
                </a:lnTo>
                <a:lnTo>
                  <a:pt x="906099" y="549941"/>
                </a:lnTo>
                <a:lnTo>
                  <a:pt x="894820" y="593804"/>
                </a:lnTo>
                <a:lnTo>
                  <a:pt x="879429" y="635856"/>
                </a:lnTo>
                <a:lnTo>
                  <a:pt x="860156" y="675865"/>
                </a:lnTo>
                <a:lnTo>
                  <a:pt x="837230" y="713603"/>
                </a:lnTo>
                <a:lnTo>
                  <a:pt x="810881" y="748838"/>
                </a:lnTo>
                <a:lnTo>
                  <a:pt x="781340" y="781341"/>
                </a:lnTo>
                <a:lnTo>
                  <a:pt x="748837" y="810882"/>
                </a:lnTo>
                <a:lnTo>
                  <a:pt x="713602" y="837230"/>
                </a:lnTo>
                <a:lnTo>
                  <a:pt x="675865" y="860156"/>
                </a:lnTo>
                <a:lnTo>
                  <a:pt x="635855" y="879430"/>
                </a:lnTo>
                <a:lnTo>
                  <a:pt x="593804" y="894821"/>
                </a:lnTo>
                <a:lnTo>
                  <a:pt x="549940" y="906099"/>
                </a:lnTo>
                <a:lnTo>
                  <a:pt x="504495" y="913035"/>
                </a:lnTo>
                <a:lnTo>
                  <a:pt x="457705" y="915398"/>
                </a:lnTo>
                <a:close/>
              </a:path>
            </a:pathLst>
          </a:custGeom>
          <a:solidFill>
            <a:srgbClr val="3783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10238926" y="6229035"/>
            <a:ext cx="4826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5" b="1">
                <a:solidFill>
                  <a:srgbClr val="FFFFFF"/>
                </a:solidFill>
                <a:latin typeface="Trebuchet MS"/>
                <a:cs typeface="Trebuchet MS"/>
              </a:rPr>
              <a:t>04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10602" y="279431"/>
            <a:ext cx="9114790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8500" spc="-75">
                <a:uFill>
                  <a:solidFill>
                    <a:srgbClr val="243761"/>
                  </a:solidFill>
                </a:uFill>
                <a:latin typeface="Trebuchet MS"/>
                <a:cs typeface="Trebuchet MS"/>
              </a:rPr>
              <a:t>Recommendations</a:t>
            </a:r>
            <a:endParaRPr sz="8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801232" y="9248775"/>
            <a:ext cx="7687309" cy="0"/>
          </a:xfrm>
          <a:custGeom>
            <a:avLst/>
            <a:gdLst/>
            <a:ahLst/>
            <a:cxnLst/>
            <a:rect l="l" t="t" r="r" b="b"/>
            <a:pathLst>
              <a:path w="7687309" h="0">
                <a:moveTo>
                  <a:pt x="0" y="0"/>
                </a:moveTo>
                <a:lnTo>
                  <a:pt x="7687314" y="0"/>
                </a:lnTo>
              </a:path>
            </a:pathLst>
          </a:custGeom>
          <a:ln w="19049">
            <a:solidFill>
              <a:srgbClr val="24376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7760" y="2896490"/>
            <a:ext cx="7125776" cy="579469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47562" rIns="0" bIns="0" rtlCol="0" vert="horz">
            <a:spAutoFit/>
          </a:bodyPr>
          <a:lstStyle/>
          <a:p>
            <a:pPr marL="9554210">
              <a:lnSpc>
                <a:spcPct val="100000"/>
              </a:lnSpc>
              <a:spcBef>
                <a:spcPts val="100"/>
              </a:spcBef>
            </a:pPr>
            <a:r>
              <a:rPr dirty="0" spc="495"/>
              <a:t>Conclusion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00"/>
              </a:spcBef>
            </a:pPr>
            <a:r>
              <a:rPr dirty="0" spc="300"/>
              <a:t>By</a:t>
            </a:r>
            <a:r>
              <a:rPr dirty="0" spc="-225"/>
              <a:t> </a:t>
            </a:r>
            <a:r>
              <a:rPr dirty="0"/>
              <a:t>leveraging</a:t>
            </a:r>
            <a:r>
              <a:rPr dirty="0" spc="-220"/>
              <a:t> </a:t>
            </a:r>
            <a:r>
              <a:rPr dirty="0" spc="220" b="1">
                <a:latin typeface="Calibri"/>
                <a:cs typeface="Calibri"/>
              </a:rPr>
              <a:t>Credit</a:t>
            </a:r>
            <a:r>
              <a:rPr dirty="0" spc="195" b="1">
                <a:latin typeface="Calibri"/>
                <a:cs typeface="Calibri"/>
              </a:rPr>
              <a:t> </a:t>
            </a:r>
            <a:r>
              <a:rPr dirty="0" spc="300" b="1">
                <a:latin typeface="Calibri"/>
                <a:cs typeface="Calibri"/>
              </a:rPr>
              <a:t>Card </a:t>
            </a:r>
            <a:r>
              <a:rPr dirty="0" spc="70" b="1">
                <a:latin typeface="Calibri"/>
                <a:cs typeface="Calibri"/>
              </a:rPr>
              <a:t>Model</a:t>
            </a:r>
            <a:r>
              <a:rPr dirty="0" spc="170" b="1">
                <a:latin typeface="Calibri"/>
                <a:cs typeface="Calibri"/>
              </a:rPr>
              <a:t> </a:t>
            </a:r>
            <a:r>
              <a:rPr dirty="0" spc="-105"/>
              <a:t>predictions,</a:t>
            </a:r>
            <a:r>
              <a:rPr dirty="0" spc="-190"/>
              <a:t> </a:t>
            </a:r>
            <a:r>
              <a:rPr dirty="0" spc="155"/>
              <a:t>we</a:t>
            </a:r>
            <a:r>
              <a:rPr dirty="0" spc="-185"/>
              <a:t> </a:t>
            </a:r>
            <a:r>
              <a:rPr dirty="0" spc="-25"/>
              <a:t>can </a:t>
            </a:r>
            <a:r>
              <a:rPr dirty="0"/>
              <a:t>make</a:t>
            </a:r>
            <a:r>
              <a:rPr dirty="0" spc="-270"/>
              <a:t> </a:t>
            </a:r>
            <a:r>
              <a:rPr dirty="0" spc="-55"/>
              <a:t>informed</a:t>
            </a:r>
            <a:r>
              <a:rPr dirty="0" spc="-270"/>
              <a:t> </a:t>
            </a:r>
            <a:r>
              <a:rPr dirty="0" spc="-10"/>
              <a:t>decisions </a:t>
            </a:r>
            <a:r>
              <a:rPr dirty="0"/>
              <a:t>about</a:t>
            </a:r>
            <a:r>
              <a:rPr dirty="0" spc="-315"/>
              <a:t> </a:t>
            </a:r>
            <a:r>
              <a:rPr dirty="0" spc="-145"/>
              <a:t>credit</a:t>
            </a:r>
            <a:r>
              <a:rPr dirty="0" spc="-220"/>
              <a:t> </a:t>
            </a:r>
            <a:r>
              <a:rPr dirty="0" spc="-20"/>
              <a:t>card</a:t>
            </a:r>
            <a:r>
              <a:rPr dirty="0" spc="-270"/>
              <a:t> </a:t>
            </a:r>
            <a:r>
              <a:rPr dirty="0" spc="-75"/>
              <a:t>applications, </a:t>
            </a:r>
            <a:r>
              <a:rPr dirty="0" spc="-114"/>
              <a:t>potentially</a:t>
            </a:r>
            <a:r>
              <a:rPr dirty="0" spc="-250"/>
              <a:t> </a:t>
            </a:r>
            <a:r>
              <a:rPr dirty="0"/>
              <a:t>reducing</a:t>
            </a:r>
            <a:r>
              <a:rPr dirty="0" spc="-300"/>
              <a:t> </a:t>
            </a:r>
            <a:r>
              <a:rPr dirty="0" spc="-10"/>
              <a:t>risk</a:t>
            </a:r>
            <a:r>
              <a:rPr dirty="0" spc="-270"/>
              <a:t> </a:t>
            </a:r>
            <a:r>
              <a:rPr dirty="0" spc="30"/>
              <a:t>and </a:t>
            </a:r>
            <a:r>
              <a:rPr dirty="0"/>
              <a:t>improving</a:t>
            </a:r>
            <a:r>
              <a:rPr dirty="0" spc="-215"/>
              <a:t> </a:t>
            </a:r>
            <a:r>
              <a:rPr dirty="0" spc="-90"/>
              <a:t>the</a:t>
            </a:r>
            <a:r>
              <a:rPr dirty="0" spc="-204"/>
              <a:t> </a:t>
            </a:r>
            <a:r>
              <a:rPr dirty="0" spc="-10"/>
              <a:t>overall </a:t>
            </a:r>
            <a:r>
              <a:rPr dirty="0"/>
              <a:t>approval</a:t>
            </a:r>
            <a:r>
              <a:rPr dirty="0" spc="-360"/>
              <a:t> </a:t>
            </a:r>
            <a:r>
              <a:rPr dirty="0" spc="-10"/>
              <a:t>process.</a:t>
            </a:r>
          </a:p>
        </p:txBody>
      </p:sp>
      <p:sp>
        <p:nvSpPr>
          <p:cNvPr id="6" name="object 6" descr=""/>
          <p:cNvSpPr/>
          <p:nvPr/>
        </p:nvSpPr>
        <p:spPr>
          <a:xfrm>
            <a:off x="9562459" y="2578099"/>
            <a:ext cx="7687309" cy="0"/>
          </a:xfrm>
          <a:custGeom>
            <a:avLst/>
            <a:gdLst/>
            <a:ahLst/>
            <a:cxnLst/>
            <a:rect l="l" t="t" r="r" b="b"/>
            <a:pathLst>
              <a:path w="7687309" h="0">
                <a:moveTo>
                  <a:pt x="0" y="0"/>
                </a:moveTo>
                <a:lnTo>
                  <a:pt x="7687314" y="0"/>
                </a:lnTo>
              </a:path>
            </a:pathLst>
          </a:custGeom>
          <a:ln w="19049">
            <a:solidFill>
              <a:srgbClr val="243761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9456" y="3114873"/>
            <a:ext cx="11145520" cy="23260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100" spc="805">
                <a:solidFill>
                  <a:srgbClr val="FFFFFF"/>
                </a:solidFill>
              </a:rPr>
              <a:t>Thank</a:t>
            </a:r>
            <a:r>
              <a:rPr dirty="0" sz="15100" spc="370">
                <a:solidFill>
                  <a:srgbClr val="FFFFFF"/>
                </a:solidFill>
              </a:rPr>
              <a:t> </a:t>
            </a:r>
            <a:r>
              <a:rPr dirty="0" sz="15100" spc="745">
                <a:solidFill>
                  <a:srgbClr val="FFFFFF"/>
                </a:solidFill>
              </a:rPr>
              <a:t>You</a:t>
            </a:r>
            <a:r>
              <a:rPr dirty="0" sz="15100" spc="370">
                <a:solidFill>
                  <a:srgbClr val="FFFFFF"/>
                </a:solidFill>
              </a:rPr>
              <a:t> </a:t>
            </a:r>
            <a:r>
              <a:rPr dirty="0" sz="15100" spc="-1310">
                <a:solidFill>
                  <a:srgbClr val="FFFFFF"/>
                </a:solidFill>
              </a:rPr>
              <a:t>!!!</a:t>
            </a:r>
            <a:endParaRPr sz="15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4625" y="936688"/>
            <a:ext cx="944118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340"/>
              <a:t>Problems</a:t>
            </a:r>
            <a:r>
              <a:rPr dirty="0" sz="8000" spc="215"/>
              <a:t> </a:t>
            </a:r>
            <a:r>
              <a:rPr dirty="0" sz="8000" spc="290"/>
              <a:t>Statement</a:t>
            </a:r>
            <a:endParaRPr sz="8000"/>
          </a:p>
        </p:txBody>
      </p:sp>
      <p:sp>
        <p:nvSpPr>
          <p:cNvPr id="3" name="object 3" descr=""/>
          <p:cNvSpPr txBox="1"/>
          <p:nvPr/>
        </p:nvSpPr>
        <p:spPr>
          <a:xfrm>
            <a:off x="8304625" y="2346150"/>
            <a:ext cx="8581390" cy="7226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4500" spc="280" b="1">
                <a:solidFill>
                  <a:srgbClr val="243761"/>
                </a:solidFill>
                <a:latin typeface="Calibri"/>
                <a:cs typeface="Calibri"/>
              </a:rPr>
              <a:t>The</a:t>
            </a:r>
            <a:r>
              <a:rPr dirty="0" sz="4500" spc="210" b="1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4500" spc="170" b="1">
                <a:solidFill>
                  <a:srgbClr val="243761"/>
                </a:solidFill>
                <a:latin typeface="Calibri"/>
                <a:cs typeface="Calibri"/>
              </a:rPr>
              <a:t>primary</a:t>
            </a:r>
            <a:r>
              <a:rPr dirty="0" sz="4500" spc="210" b="1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4500" spc="145" b="1">
                <a:solidFill>
                  <a:srgbClr val="243761"/>
                </a:solidFill>
                <a:latin typeface="Calibri"/>
                <a:cs typeface="Calibri"/>
              </a:rPr>
              <a:t>objective</a:t>
            </a:r>
            <a:r>
              <a:rPr dirty="0" sz="4500" spc="210" b="1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4500" spc="170" b="1">
                <a:solidFill>
                  <a:srgbClr val="243761"/>
                </a:solidFill>
                <a:latin typeface="Calibri"/>
                <a:cs typeface="Calibri"/>
              </a:rPr>
              <a:t>of</a:t>
            </a:r>
            <a:r>
              <a:rPr dirty="0" sz="4500" spc="210" b="1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4500" spc="160" b="1">
                <a:solidFill>
                  <a:srgbClr val="243761"/>
                </a:solidFill>
                <a:latin typeface="Calibri"/>
                <a:cs typeface="Calibri"/>
              </a:rPr>
              <a:t>this </a:t>
            </a:r>
            <a:r>
              <a:rPr dirty="0" sz="4500" spc="145" b="1">
                <a:solidFill>
                  <a:srgbClr val="243761"/>
                </a:solidFill>
                <a:latin typeface="Calibri"/>
                <a:cs typeface="Calibri"/>
              </a:rPr>
              <a:t>project</a:t>
            </a:r>
            <a:r>
              <a:rPr dirty="0" sz="4500" spc="210" b="1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4500" spc="204" b="1">
                <a:solidFill>
                  <a:srgbClr val="243761"/>
                </a:solidFill>
                <a:latin typeface="Calibri"/>
                <a:cs typeface="Calibri"/>
              </a:rPr>
              <a:t>is</a:t>
            </a:r>
            <a:r>
              <a:rPr dirty="0" sz="4500" spc="215" b="1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4500" spc="114" b="1">
                <a:solidFill>
                  <a:srgbClr val="243761"/>
                </a:solidFill>
                <a:latin typeface="Calibri"/>
                <a:cs typeface="Calibri"/>
              </a:rPr>
              <a:t>to</a:t>
            </a:r>
            <a:r>
              <a:rPr dirty="0" sz="4500" spc="215" b="1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4500" spc="170" b="1">
                <a:solidFill>
                  <a:srgbClr val="243761"/>
                </a:solidFill>
                <a:latin typeface="Calibri"/>
                <a:cs typeface="Calibri"/>
              </a:rPr>
              <a:t>predict</a:t>
            </a:r>
            <a:r>
              <a:rPr dirty="0" sz="4500" spc="215" b="1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4500" spc="140" b="1">
                <a:solidFill>
                  <a:srgbClr val="243761"/>
                </a:solidFill>
                <a:latin typeface="Calibri"/>
                <a:cs typeface="Calibri"/>
              </a:rPr>
              <a:t>the</a:t>
            </a:r>
            <a:r>
              <a:rPr dirty="0" sz="4500" spc="215" b="1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4500" spc="175" b="1">
                <a:solidFill>
                  <a:srgbClr val="243761"/>
                </a:solidFill>
                <a:latin typeface="Calibri"/>
                <a:cs typeface="Calibri"/>
              </a:rPr>
              <a:t>approval </a:t>
            </a:r>
            <a:r>
              <a:rPr dirty="0" sz="4500" spc="125" b="1">
                <a:solidFill>
                  <a:srgbClr val="243761"/>
                </a:solidFill>
                <a:latin typeface="Calibri"/>
                <a:cs typeface="Calibri"/>
              </a:rPr>
              <a:t>or</a:t>
            </a:r>
            <a:r>
              <a:rPr dirty="0" sz="4500" spc="210" b="1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4500" spc="120" b="1">
                <a:solidFill>
                  <a:srgbClr val="243761"/>
                </a:solidFill>
                <a:latin typeface="Calibri"/>
                <a:cs typeface="Calibri"/>
              </a:rPr>
              <a:t>rejection</a:t>
            </a:r>
            <a:r>
              <a:rPr dirty="0" sz="4500" spc="215" b="1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4500" spc="165" b="1">
                <a:solidFill>
                  <a:srgbClr val="243761"/>
                </a:solidFill>
                <a:latin typeface="Calibri"/>
                <a:cs typeface="Calibri"/>
              </a:rPr>
              <a:t>of</a:t>
            </a:r>
            <a:r>
              <a:rPr dirty="0" sz="4500" spc="215" b="1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4500" spc="155" b="1">
                <a:solidFill>
                  <a:srgbClr val="243761"/>
                </a:solidFill>
                <a:latin typeface="Calibri"/>
                <a:cs typeface="Calibri"/>
              </a:rPr>
              <a:t>credit</a:t>
            </a:r>
            <a:r>
              <a:rPr dirty="0" sz="4500" spc="210" b="1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4500" spc="204" b="1">
                <a:solidFill>
                  <a:srgbClr val="243761"/>
                </a:solidFill>
                <a:latin typeface="Calibri"/>
                <a:cs typeface="Calibri"/>
              </a:rPr>
              <a:t>card </a:t>
            </a:r>
            <a:r>
              <a:rPr dirty="0" sz="4500" spc="160" b="1">
                <a:solidFill>
                  <a:srgbClr val="243761"/>
                </a:solidFill>
                <a:latin typeface="Calibri"/>
                <a:cs typeface="Calibri"/>
              </a:rPr>
              <a:t>applications.</a:t>
            </a:r>
            <a:r>
              <a:rPr dirty="0" sz="4500" spc="215" b="1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4500" spc="280" b="1">
                <a:solidFill>
                  <a:srgbClr val="243761"/>
                </a:solidFill>
                <a:latin typeface="Calibri"/>
                <a:cs typeface="Calibri"/>
              </a:rPr>
              <a:t>The</a:t>
            </a:r>
            <a:r>
              <a:rPr dirty="0" sz="4500" spc="220" b="1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4500" spc="200" b="1">
                <a:solidFill>
                  <a:srgbClr val="243761"/>
                </a:solidFill>
                <a:latin typeface="Calibri"/>
                <a:cs typeface="Calibri"/>
              </a:rPr>
              <a:t>challenge</a:t>
            </a:r>
            <a:r>
              <a:rPr dirty="0" sz="4500" spc="220" b="1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4500" spc="114" b="1">
                <a:solidFill>
                  <a:srgbClr val="243761"/>
                </a:solidFill>
                <a:latin typeface="Calibri"/>
                <a:cs typeface="Calibri"/>
              </a:rPr>
              <a:t>lies </a:t>
            </a:r>
            <a:r>
              <a:rPr dirty="0" sz="4500" spc="125" b="1">
                <a:solidFill>
                  <a:srgbClr val="243761"/>
                </a:solidFill>
                <a:latin typeface="Calibri"/>
                <a:cs typeface="Calibri"/>
              </a:rPr>
              <a:t>in</a:t>
            </a:r>
            <a:r>
              <a:rPr dirty="0" sz="4500" spc="200" b="1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4500" spc="225" b="1">
                <a:solidFill>
                  <a:srgbClr val="243761"/>
                </a:solidFill>
                <a:latin typeface="Calibri"/>
                <a:cs typeface="Calibri"/>
              </a:rPr>
              <a:t>understanding</a:t>
            </a:r>
            <a:r>
              <a:rPr dirty="0" sz="4500" spc="204" b="1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4500" spc="140" b="1">
                <a:solidFill>
                  <a:srgbClr val="243761"/>
                </a:solidFill>
                <a:latin typeface="Calibri"/>
                <a:cs typeface="Calibri"/>
              </a:rPr>
              <a:t>the</a:t>
            </a:r>
            <a:r>
              <a:rPr dirty="0" sz="4500" spc="204" b="1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4500" spc="185" b="1">
                <a:solidFill>
                  <a:srgbClr val="243761"/>
                </a:solidFill>
                <a:latin typeface="Calibri"/>
                <a:cs typeface="Calibri"/>
              </a:rPr>
              <a:t>key</a:t>
            </a:r>
            <a:r>
              <a:rPr dirty="0" sz="4500" spc="204" b="1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4500" spc="195" b="1">
                <a:solidFill>
                  <a:srgbClr val="243761"/>
                </a:solidFill>
                <a:latin typeface="Calibri"/>
                <a:cs typeface="Calibri"/>
              </a:rPr>
              <a:t>factors </a:t>
            </a:r>
            <a:r>
              <a:rPr dirty="0" sz="4500" spc="190" b="1">
                <a:solidFill>
                  <a:srgbClr val="243761"/>
                </a:solidFill>
                <a:latin typeface="Calibri"/>
                <a:cs typeface="Calibri"/>
              </a:rPr>
              <a:t>influencing</a:t>
            </a:r>
            <a:r>
              <a:rPr dirty="0" sz="4500" spc="215" b="1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4500" spc="155" b="1">
                <a:solidFill>
                  <a:srgbClr val="243761"/>
                </a:solidFill>
                <a:latin typeface="Calibri"/>
                <a:cs typeface="Calibri"/>
              </a:rPr>
              <a:t>credit</a:t>
            </a:r>
            <a:r>
              <a:rPr dirty="0" sz="4500" spc="215" b="1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4500" spc="225" b="1">
                <a:solidFill>
                  <a:srgbClr val="243761"/>
                </a:solidFill>
                <a:latin typeface="Calibri"/>
                <a:cs typeface="Calibri"/>
              </a:rPr>
              <a:t>card</a:t>
            </a:r>
            <a:r>
              <a:rPr dirty="0" sz="4500" spc="215" b="1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4500" spc="175" b="1">
                <a:solidFill>
                  <a:srgbClr val="243761"/>
                </a:solidFill>
                <a:latin typeface="Calibri"/>
                <a:cs typeface="Calibri"/>
              </a:rPr>
              <a:t>approval </a:t>
            </a:r>
            <a:r>
              <a:rPr dirty="0" sz="4500" spc="204" b="1">
                <a:solidFill>
                  <a:srgbClr val="243761"/>
                </a:solidFill>
                <a:latin typeface="Calibri"/>
                <a:cs typeface="Calibri"/>
              </a:rPr>
              <a:t>decisions</a:t>
            </a:r>
            <a:r>
              <a:rPr dirty="0" sz="4500" spc="210" b="1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4500" spc="235" b="1">
                <a:solidFill>
                  <a:srgbClr val="243761"/>
                </a:solidFill>
                <a:latin typeface="Calibri"/>
                <a:cs typeface="Calibri"/>
              </a:rPr>
              <a:t>and</a:t>
            </a:r>
            <a:r>
              <a:rPr dirty="0" sz="4500" spc="220" b="1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4500" spc="204" b="1">
                <a:solidFill>
                  <a:srgbClr val="243761"/>
                </a:solidFill>
                <a:latin typeface="Calibri"/>
                <a:cs typeface="Calibri"/>
              </a:rPr>
              <a:t>building</a:t>
            </a:r>
            <a:r>
              <a:rPr dirty="0" sz="4500" spc="225" b="1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4500" spc="150" b="1">
                <a:solidFill>
                  <a:srgbClr val="243761"/>
                </a:solidFill>
                <a:latin typeface="Calibri"/>
                <a:cs typeface="Calibri"/>
              </a:rPr>
              <a:t>a </a:t>
            </a:r>
            <a:r>
              <a:rPr dirty="0" sz="4500" spc="160" b="1">
                <a:solidFill>
                  <a:srgbClr val="243761"/>
                </a:solidFill>
                <a:latin typeface="Calibri"/>
                <a:cs typeface="Calibri"/>
              </a:rPr>
              <a:t>predictive</a:t>
            </a:r>
            <a:r>
              <a:rPr dirty="0" sz="4500" spc="210" b="1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4500" spc="165" b="1">
                <a:solidFill>
                  <a:srgbClr val="243761"/>
                </a:solidFill>
                <a:latin typeface="Calibri"/>
                <a:cs typeface="Calibri"/>
              </a:rPr>
              <a:t>model</a:t>
            </a:r>
            <a:r>
              <a:rPr dirty="0" sz="4500" spc="210" b="1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4500" spc="114" b="1">
                <a:solidFill>
                  <a:srgbClr val="243761"/>
                </a:solidFill>
                <a:latin typeface="Calibri"/>
                <a:cs typeface="Calibri"/>
              </a:rPr>
              <a:t>to</a:t>
            </a:r>
            <a:r>
              <a:rPr dirty="0" sz="4500" spc="210" b="1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4500" spc="240" b="1">
                <a:solidFill>
                  <a:srgbClr val="243761"/>
                </a:solidFill>
                <a:latin typeface="Calibri"/>
                <a:cs typeface="Calibri"/>
              </a:rPr>
              <a:t>assist</a:t>
            </a:r>
            <a:r>
              <a:rPr dirty="0" sz="4500" spc="210" b="1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4500" spc="125" b="1">
                <a:solidFill>
                  <a:srgbClr val="243761"/>
                </a:solidFill>
                <a:latin typeface="Calibri"/>
                <a:cs typeface="Calibri"/>
              </a:rPr>
              <a:t>in</a:t>
            </a:r>
            <a:r>
              <a:rPr dirty="0" sz="4500" spc="215" b="1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4500" spc="114" b="1">
                <a:solidFill>
                  <a:srgbClr val="243761"/>
                </a:solidFill>
                <a:latin typeface="Calibri"/>
                <a:cs typeface="Calibri"/>
              </a:rPr>
              <a:t>the </a:t>
            </a:r>
            <a:r>
              <a:rPr dirty="0" sz="4500" spc="229" b="1">
                <a:solidFill>
                  <a:srgbClr val="243761"/>
                </a:solidFill>
                <a:latin typeface="Calibri"/>
                <a:cs typeface="Calibri"/>
              </a:rPr>
              <a:t>decision-</a:t>
            </a:r>
            <a:r>
              <a:rPr dirty="0" sz="4500" spc="250" b="1">
                <a:solidFill>
                  <a:srgbClr val="243761"/>
                </a:solidFill>
                <a:latin typeface="Calibri"/>
                <a:cs typeface="Calibri"/>
              </a:rPr>
              <a:t>making</a:t>
            </a:r>
            <a:r>
              <a:rPr dirty="0" sz="4500" spc="240" b="1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4500" spc="225" b="1">
                <a:solidFill>
                  <a:srgbClr val="243761"/>
                </a:solidFill>
                <a:latin typeface="Calibri"/>
                <a:cs typeface="Calibri"/>
              </a:rPr>
              <a:t>procsss.</a:t>
            </a:r>
            <a:endParaRPr sz="45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511" y="2245755"/>
            <a:ext cx="6595077" cy="6902146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8326850" y="2241591"/>
            <a:ext cx="9384030" cy="9525"/>
          </a:xfrm>
          <a:custGeom>
            <a:avLst/>
            <a:gdLst/>
            <a:ahLst/>
            <a:cxnLst/>
            <a:rect l="l" t="t" r="r" b="b"/>
            <a:pathLst>
              <a:path w="9384030" h="9525">
                <a:moveTo>
                  <a:pt x="0" y="0"/>
                </a:moveTo>
                <a:lnTo>
                  <a:pt x="9383723" y="9505"/>
                </a:lnTo>
              </a:path>
            </a:pathLst>
          </a:custGeom>
          <a:ln w="19049">
            <a:solidFill>
              <a:srgbClr val="243761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2124439" y="1786962"/>
            <a:ext cx="978535" cy="8500110"/>
            <a:chOff x="12124439" y="1786962"/>
            <a:chExt cx="978535" cy="8500110"/>
          </a:xfrm>
        </p:grpSpPr>
        <p:sp>
          <p:nvSpPr>
            <p:cNvPr id="3" name="object 3" descr=""/>
            <p:cNvSpPr/>
            <p:nvPr/>
          </p:nvSpPr>
          <p:spPr>
            <a:xfrm>
              <a:off x="12618314" y="1819807"/>
              <a:ext cx="0" cy="8467725"/>
            </a:xfrm>
            <a:custGeom>
              <a:avLst/>
              <a:gdLst/>
              <a:ahLst/>
              <a:cxnLst/>
              <a:rect l="l" t="t" r="r" b="b"/>
              <a:pathLst>
                <a:path w="0" h="8467725">
                  <a:moveTo>
                    <a:pt x="0" y="8467171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24376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2608812" y="1825062"/>
              <a:ext cx="408305" cy="0"/>
            </a:xfrm>
            <a:custGeom>
              <a:avLst/>
              <a:gdLst/>
              <a:ahLst/>
              <a:cxnLst/>
              <a:rect l="l" t="t" r="r" b="b"/>
              <a:pathLst>
                <a:path w="408305" h="0">
                  <a:moveTo>
                    <a:pt x="0" y="0"/>
                  </a:moveTo>
                  <a:lnTo>
                    <a:pt x="408172" y="0"/>
                  </a:lnTo>
                </a:path>
              </a:pathLst>
            </a:custGeom>
            <a:ln w="19049">
              <a:solidFill>
                <a:srgbClr val="24376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16984" y="1786962"/>
              <a:ext cx="76199" cy="7619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2200639" y="3145212"/>
              <a:ext cx="408305" cy="0"/>
            </a:xfrm>
            <a:custGeom>
              <a:avLst/>
              <a:gdLst/>
              <a:ahLst/>
              <a:cxnLst/>
              <a:rect l="l" t="t" r="r" b="b"/>
              <a:pathLst>
                <a:path w="408304" h="0">
                  <a:moveTo>
                    <a:pt x="0" y="0"/>
                  </a:moveTo>
                  <a:lnTo>
                    <a:pt x="408172" y="0"/>
                  </a:lnTo>
                </a:path>
              </a:pathLst>
            </a:custGeom>
            <a:ln w="19049">
              <a:solidFill>
                <a:srgbClr val="24376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24439" y="3107112"/>
              <a:ext cx="76199" cy="76199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2627862" y="4333950"/>
              <a:ext cx="398780" cy="0"/>
            </a:xfrm>
            <a:custGeom>
              <a:avLst/>
              <a:gdLst/>
              <a:ahLst/>
              <a:cxnLst/>
              <a:rect l="l" t="t" r="r" b="b"/>
              <a:pathLst>
                <a:path w="398780" h="0">
                  <a:moveTo>
                    <a:pt x="0" y="0"/>
                  </a:moveTo>
                  <a:lnTo>
                    <a:pt x="398647" y="0"/>
                  </a:lnTo>
                </a:path>
              </a:pathLst>
            </a:custGeom>
            <a:ln w="19049">
              <a:solidFill>
                <a:srgbClr val="24376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26509" y="4295850"/>
              <a:ext cx="76199" cy="76199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2200639" y="5560582"/>
              <a:ext cx="408305" cy="0"/>
            </a:xfrm>
            <a:custGeom>
              <a:avLst/>
              <a:gdLst/>
              <a:ahLst/>
              <a:cxnLst/>
              <a:rect l="l" t="t" r="r" b="b"/>
              <a:pathLst>
                <a:path w="408304" h="0">
                  <a:moveTo>
                    <a:pt x="0" y="0"/>
                  </a:moveTo>
                  <a:lnTo>
                    <a:pt x="408172" y="0"/>
                  </a:lnTo>
                </a:path>
              </a:pathLst>
            </a:custGeom>
            <a:ln w="19049">
              <a:solidFill>
                <a:srgbClr val="24376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24439" y="5522482"/>
              <a:ext cx="76199" cy="76199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2627862" y="6728479"/>
              <a:ext cx="398780" cy="0"/>
            </a:xfrm>
            <a:custGeom>
              <a:avLst/>
              <a:gdLst/>
              <a:ahLst/>
              <a:cxnLst/>
              <a:rect l="l" t="t" r="r" b="b"/>
              <a:pathLst>
                <a:path w="398780" h="0">
                  <a:moveTo>
                    <a:pt x="0" y="0"/>
                  </a:moveTo>
                  <a:lnTo>
                    <a:pt x="398647" y="0"/>
                  </a:lnTo>
                </a:path>
              </a:pathLst>
            </a:custGeom>
            <a:ln w="19049">
              <a:solidFill>
                <a:srgbClr val="24376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26509" y="6690379"/>
              <a:ext cx="76199" cy="76199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2219689" y="7997019"/>
              <a:ext cx="408305" cy="0"/>
            </a:xfrm>
            <a:custGeom>
              <a:avLst/>
              <a:gdLst/>
              <a:ahLst/>
              <a:cxnLst/>
              <a:rect l="l" t="t" r="r" b="b"/>
              <a:pathLst>
                <a:path w="408304" h="0">
                  <a:moveTo>
                    <a:pt x="0" y="0"/>
                  </a:moveTo>
                  <a:lnTo>
                    <a:pt x="408172" y="0"/>
                  </a:lnTo>
                </a:path>
              </a:pathLst>
            </a:custGeom>
            <a:ln w="19049">
              <a:solidFill>
                <a:srgbClr val="24376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43489" y="7958919"/>
              <a:ext cx="76199" cy="76199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12627862" y="9258299"/>
              <a:ext cx="398780" cy="0"/>
            </a:xfrm>
            <a:custGeom>
              <a:avLst/>
              <a:gdLst/>
              <a:ahLst/>
              <a:cxnLst/>
              <a:rect l="l" t="t" r="r" b="b"/>
              <a:pathLst>
                <a:path w="398780" h="0">
                  <a:moveTo>
                    <a:pt x="0" y="0"/>
                  </a:moveTo>
                  <a:lnTo>
                    <a:pt x="398647" y="0"/>
                  </a:lnTo>
                </a:path>
              </a:pathLst>
            </a:custGeom>
            <a:ln w="19049">
              <a:solidFill>
                <a:srgbClr val="24376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26509" y="9220199"/>
              <a:ext cx="76199" cy="76199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9314511" y="5029181"/>
            <a:ext cx="2516505" cy="99695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5080" indent="674370">
              <a:lnSpc>
                <a:spcPts val="3810"/>
              </a:lnSpc>
              <a:spcBef>
                <a:spcPts val="229"/>
              </a:spcBef>
            </a:pPr>
            <a:r>
              <a:rPr dirty="0" sz="3200" spc="140" b="1">
                <a:solidFill>
                  <a:srgbClr val="243761"/>
                </a:solidFill>
                <a:latin typeface="Trebuchet MS"/>
                <a:cs typeface="Trebuchet MS"/>
              </a:rPr>
              <a:t>ML</a:t>
            </a:r>
            <a:r>
              <a:rPr dirty="0" sz="3200" spc="-100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-10" b="1">
                <a:solidFill>
                  <a:srgbClr val="243761"/>
                </a:solidFill>
                <a:latin typeface="Trebuchet MS"/>
                <a:cs typeface="Trebuchet MS"/>
              </a:rPr>
              <a:t>Model </a:t>
            </a:r>
            <a:r>
              <a:rPr dirty="0" sz="3200" spc="-30" b="1">
                <a:solidFill>
                  <a:srgbClr val="243761"/>
                </a:solidFill>
                <a:latin typeface="Trebuchet MS"/>
                <a:cs typeface="Trebuchet MS"/>
              </a:rPr>
              <a:t>Development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3380897" y="1549885"/>
            <a:ext cx="3195955" cy="996950"/>
          </a:xfrm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12700" marR="5080">
              <a:lnSpc>
                <a:spcPts val="3810"/>
              </a:lnSpc>
              <a:spcBef>
                <a:spcPts val="229"/>
              </a:spcBef>
            </a:pPr>
            <a:r>
              <a:rPr dirty="0" sz="3200" spc="-45">
                <a:solidFill>
                  <a:srgbClr val="243761"/>
                </a:solidFill>
                <a:latin typeface="Trebuchet MS"/>
                <a:cs typeface="Trebuchet MS"/>
              </a:rPr>
              <a:t>Exploratory</a:t>
            </a:r>
            <a:r>
              <a:rPr dirty="0" sz="3200" spc="-145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40">
                <a:solidFill>
                  <a:srgbClr val="243761"/>
                </a:solidFill>
                <a:latin typeface="Trebuchet MS"/>
                <a:cs typeface="Trebuchet MS"/>
              </a:rPr>
              <a:t>Data </a:t>
            </a:r>
            <a:r>
              <a:rPr dirty="0" sz="3200">
                <a:solidFill>
                  <a:srgbClr val="243761"/>
                </a:solidFill>
                <a:latin typeface="Trebuchet MS"/>
                <a:cs typeface="Trebuchet MS"/>
              </a:rPr>
              <a:t>Analysis</a:t>
            </a:r>
            <a:r>
              <a:rPr dirty="0" sz="3200" spc="215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95">
                <a:solidFill>
                  <a:srgbClr val="243761"/>
                </a:solidFill>
                <a:latin typeface="Trebuchet MS"/>
                <a:cs typeface="Trebuchet MS"/>
              </a:rPr>
              <a:t>(EDA)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035755" y="2855691"/>
            <a:ext cx="379539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90" b="1">
                <a:solidFill>
                  <a:srgbClr val="243761"/>
                </a:solidFill>
                <a:latin typeface="Trebuchet MS"/>
                <a:cs typeface="Trebuchet MS"/>
              </a:rPr>
              <a:t>Feature</a:t>
            </a:r>
            <a:r>
              <a:rPr dirty="0" sz="3200" spc="-125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-10" b="1">
                <a:solidFill>
                  <a:srgbClr val="243761"/>
                </a:solidFill>
                <a:latin typeface="Trebuchet MS"/>
                <a:cs typeface="Trebuchet MS"/>
              </a:rPr>
              <a:t>Engineering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3380897" y="4044429"/>
            <a:ext cx="36988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60" b="1">
                <a:solidFill>
                  <a:srgbClr val="243761"/>
                </a:solidFill>
                <a:latin typeface="Trebuchet MS"/>
                <a:cs typeface="Trebuchet MS"/>
              </a:rPr>
              <a:t>Data</a:t>
            </a:r>
            <a:r>
              <a:rPr dirty="0" sz="3200" spc="-95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-10" b="1">
                <a:solidFill>
                  <a:srgbClr val="243761"/>
                </a:solidFill>
                <a:latin typeface="Trebuchet MS"/>
                <a:cs typeface="Trebuchet MS"/>
              </a:rPr>
              <a:t>Preprocessing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016000" y="2722938"/>
            <a:ext cx="490220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0" spc="380" b="1">
                <a:solidFill>
                  <a:srgbClr val="3783FD"/>
                </a:solidFill>
                <a:latin typeface="Calibri"/>
                <a:cs typeface="Calibri"/>
              </a:rPr>
              <a:t>Project</a:t>
            </a:r>
            <a:endParaRPr sz="120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016000" y="4399337"/>
            <a:ext cx="723138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0" spc="415" b="1">
                <a:solidFill>
                  <a:srgbClr val="3783FD"/>
                </a:solidFill>
                <a:latin typeface="Calibri"/>
                <a:cs typeface="Calibri"/>
              </a:rPr>
              <a:t>Objectives</a:t>
            </a:r>
            <a:endParaRPr sz="120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8628963" y="6438957"/>
            <a:ext cx="8256270" cy="3042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4405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243761"/>
                </a:solidFill>
                <a:latin typeface="Trebuchet MS"/>
                <a:cs typeface="Trebuchet MS"/>
              </a:rPr>
              <a:t>Model</a:t>
            </a:r>
            <a:r>
              <a:rPr dirty="0" sz="3200" spc="-50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-10" b="1">
                <a:solidFill>
                  <a:srgbClr val="243761"/>
                </a:solidFill>
                <a:latin typeface="Trebuchet MS"/>
                <a:cs typeface="Trebuchet MS"/>
              </a:rPr>
              <a:t>Evaluation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3200">
              <a:latin typeface="Trebuchet MS"/>
              <a:cs typeface="Trebuchet MS"/>
            </a:endParaRPr>
          </a:p>
          <a:p>
            <a:pPr marL="468630" marR="5058410" indent="-456565">
              <a:lnSpc>
                <a:spcPts val="3810"/>
              </a:lnSpc>
            </a:pPr>
            <a:r>
              <a:rPr dirty="0" sz="3200" spc="-10" b="1">
                <a:solidFill>
                  <a:srgbClr val="243761"/>
                </a:solidFill>
                <a:latin typeface="Trebuchet MS"/>
                <a:cs typeface="Trebuchet MS"/>
              </a:rPr>
              <a:t>Predicting</a:t>
            </a:r>
            <a:r>
              <a:rPr dirty="0" sz="3200" spc="-229" b="1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-35" b="1">
                <a:solidFill>
                  <a:srgbClr val="243761"/>
                </a:solidFill>
                <a:latin typeface="Trebuchet MS"/>
                <a:cs typeface="Trebuchet MS"/>
              </a:rPr>
              <a:t>Credit </a:t>
            </a:r>
            <a:r>
              <a:rPr dirty="0" sz="3200" b="1">
                <a:solidFill>
                  <a:srgbClr val="243761"/>
                </a:solidFill>
                <a:latin typeface="Trebuchet MS"/>
                <a:cs typeface="Trebuchet MS"/>
              </a:rPr>
              <a:t>Card </a:t>
            </a:r>
            <a:r>
              <a:rPr dirty="0" sz="3200" spc="-10" b="1">
                <a:solidFill>
                  <a:srgbClr val="243761"/>
                </a:solidFill>
                <a:latin typeface="Trebuchet MS"/>
                <a:cs typeface="Trebuchet MS"/>
              </a:rPr>
              <a:t>Approval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3200">
              <a:latin typeface="Trebuchet MS"/>
              <a:cs typeface="Trebuchet MS"/>
            </a:endParaRPr>
          </a:p>
          <a:p>
            <a:pPr marL="4764405">
              <a:lnSpc>
                <a:spcPct val="100000"/>
              </a:lnSpc>
            </a:pPr>
            <a:r>
              <a:rPr dirty="0" sz="3200" spc="-10" b="1">
                <a:solidFill>
                  <a:srgbClr val="243761"/>
                </a:solidFill>
                <a:latin typeface="Trebuchet MS"/>
                <a:cs typeface="Trebuchet MS"/>
              </a:rPr>
              <a:t>Recommendations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656" y="279431"/>
            <a:ext cx="8979535" cy="1320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8500" spc="420" b="1">
                <a:solidFill>
                  <a:srgbClr val="3783FD"/>
                </a:solidFill>
                <a:uFill>
                  <a:solidFill>
                    <a:srgbClr val="243761"/>
                  </a:solidFill>
                </a:uFill>
                <a:latin typeface="Calibri"/>
                <a:cs typeface="Calibri"/>
              </a:rPr>
              <a:t>Data</a:t>
            </a:r>
            <a:r>
              <a:rPr dirty="0" u="sng" sz="8500" spc="215" b="1">
                <a:solidFill>
                  <a:srgbClr val="3783FD"/>
                </a:solidFill>
                <a:uFill>
                  <a:solidFill>
                    <a:srgbClr val="243761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8500" spc="130" b="1">
                <a:solidFill>
                  <a:srgbClr val="3783FD"/>
                </a:solidFill>
                <a:uFill>
                  <a:solidFill>
                    <a:srgbClr val="243761"/>
                  </a:solidFill>
                </a:uFill>
                <a:latin typeface="Calibri"/>
                <a:cs typeface="Calibri"/>
              </a:rPr>
              <a:t>Exploration...</a:t>
            </a:r>
            <a:endParaRPr sz="85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47" y="3479640"/>
            <a:ext cx="18215903" cy="648688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62656" y="1917961"/>
            <a:ext cx="17202785" cy="99885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04"/>
              </a:spcBef>
            </a:pPr>
            <a:r>
              <a:rPr dirty="0" sz="3200" spc="-40" b="1">
                <a:solidFill>
                  <a:srgbClr val="4A5353"/>
                </a:solidFill>
                <a:latin typeface="Trebuchet MS"/>
                <a:cs typeface="Trebuchet MS"/>
              </a:rPr>
              <a:t>The</a:t>
            </a:r>
            <a:r>
              <a:rPr dirty="0" sz="3200" spc="-125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200" spc="-75" b="1">
                <a:solidFill>
                  <a:srgbClr val="4A5353"/>
                </a:solidFill>
                <a:latin typeface="Trebuchet MS"/>
                <a:cs typeface="Trebuchet MS"/>
              </a:rPr>
              <a:t>very</a:t>
            </a:r>
            <a:r>
              <a:rPr dirty="0" sz="3200" spc="-130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200" spc="-50" b="1">
                <a:solidFill>
                  <a:srgbClr val="4A5353"/>
                </a:solidFill>
                <a:latin typeface="Trebuchet MS"/>
                <a:cs typeface="Trebuchet MS"/>
              </a:rPr>
              <a:t>First</a:t>
            </a:r>
            <a:r>
              <a:rPr dirty="0" sz="3200" spc="-125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200" b="1">
                <a:solidFill>
                  <a:srgbClr val="4A5353"/>
                </a:solidFill>
                <a:latin typeface="Trebuchet MS"/>
                <a:cs typeface="Trebuchet MS"/>
              </a:rPr>
              <a:t>step</a:t>
            </a:r>
            <a:r>
              <a:rPr dirty="0" sz="3200" spc="-125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200" b="1">
                <a:solidFill>
                  <a:srgbClr val="4A5353"/>
                </a:solidFill>
                <a:latin typeface="Trebuchet MS"/>
                <a:cs typeface="Trebuchet MS"/>
              </a:rPr>
              <a:t>of</a:t>
            </a:r>
            <a:r>
              <a:rPr dirty="0" sz="3200" spc="-125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200" spc="60" b="1">
                <a:solidFill>
                  <a:srgbClr val="4A5353"/>
                </a:solidFill>
                <a:latin typeface="Trebuchet MS"/>
                <a:cs typeface="Trebuchet MS"/>
              </a:rPr>
              <a:t>Data</a:t>
            </a:r>
            <a:r>
              <a:rPr dirty="0" sz="3200" spc="-125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200" b="1">
                <a:solidFill>
                  <a:srgbClr val="4A5353"/>
                </a:solidFill>
                <a:latin typeface="Trebuchet MS"/>
                <a:cs typeface="Trebuchet MS"/>
              </a:rPr>
              <a:t>Analysis:</a:t>
            </a:r>
            <a:r>
              <a:rPr dirty="0" sz="3200" spc="-125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200" spc="45" b="1">
                <a:solidFill>
                  <a:srgbClr val="4A5353"/>
                </a:solidFill>
                <a:latin typeface="Trebuchet MS"/>
                <a:cs typeface="Trebuchet MS"/>
              </a:rPr>
              <a:t>Viewing</a:t>
            </a:r>
            <a:r>
              <a:rPr dirty="0" sz="3200" spc="-125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200" spc="-85" b="1">
                <a:solidFill>
                  <a:srgbClr val="4A5353"/>
                </a:solidFill>
                <a:latin typeface="Trebuchet MS"/>
                <a:cs typeface="Trebuchet MS"/>
              </a:rPr>
              <a:t>the</a:t>
            </a:r>
            <a:r>
              <a:rPr dirty="0" sz="3200" spc="-125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200" b="1">
                <a:solidFill>
                  <a:srgbClr val="4A5353"/>
                </a:solidFill>
                <a:latin typeface="Trebuchet MS"/>
                <a:cs typeface="Trebuchet MS"/>
              </a:rPr>
              <a:t>data</a:t>
            </a:r>
            <a:r>
              <a:rPr dirty="0" sz="3200" spc="-125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200" b="1">
                <a:solidFill>
                  <a:srgbClr val="4A5353"/>
                </a:solidFill>
                <a:latin typeface="Trebuchet MS"/>
                <a:cs typeface="Trebuchet MS"/>
              </a:rPr>
              <a:t>and</a:t>
            </a:r>
            <a:r>
              <a:rPr dirty="0" sz="3200" spc="-125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200" b="1">
                <a:solidFill>
                  <a:srgbClr val="4A5353"/>
                </a:solidFill>
                <a:latin typeface="Trebuchet MS"/>
                <a:cs typeface="Trebuchet MS"/>
              </a:rPr>
              <a:t>finding</a:t>
            </a:r>
            <a:r>
              <a:rPr dirty="0" sz="3200" spc="-125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200" spc="-85" b="1">
                <a:solidFill>
                  <a:srgbClr val="4A5353"/>
                </a:solidFill>
                <a:latin typeface="Trebuchet MS"/>
                <a:cs typeface="Trebuchet MS"/>
              </a:rPr>
              <a:t>the</a:t>
            </a:r>
            <a:r>
              <a:rPr dirty="0" sz="3200" spc="-125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200" b="1">
                <a:solidFill>
                  <a:srgbClr val="4A5353"/>
                </a:solidFill>
                <a:latin typeface="Trebuchet MS"/>
                <a:cs typeface="Trebuchet MS"/>
              </a:rPr>
              <a:t>obvious</a:t>
            </a:r>
            <a:r>
              <a:rPr dirty="0" sz="3200" spc="-125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200" spc="-80" b="1">
                <a:solidFill>
                  <a:srgbClr val="4A5353"/>
                </a:solidFill>
                <a:latin typeface="Trebuchet MS"/>
                <a:cs typeface="Trebuchet MS"/>
              </a:rPr>
              <a:t>patterns,</a:t>
            </a:r>
            <a:r>
              <a:rPr dirty="0" sz="3200" spc="-125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200" spc="-25" b="1">
                <a:solidFill>
                  <a:srgbClr val="4A5353"/>
                </a:solidFill>
                <a:latin typeface="Trebuchet MS"/>
                <a:cs typeface="Trebuchet MS"/>
              </a:rPr>
              <a:t>and </a:t>
            </a:r>
            <a:r>
              <a:rPr dirty="0" sz="3200" spc="-20" b="1">
                <a:solidFill>
                  <a:srgbClr val="4A5353"/>
                </a:solidFill>
                <a:latin typeface="Trebuchet MS"/>
                <a:cs typeface="Trebuchet MS"/>
              </a:rPr>
              <a:t>visualizing</a:t>
            </a:r>
            <a:r>
              <a:rPr dirty="0" sz="3200" spc="-155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200" spc="65" b="1">
                <a:solidFill>
                  <a:srgbClr val="4A5353"/>
                </a:solidFill>
                <a:latin typeface="Trebuchet MS"/>
                <a:cs typeface="Trebuchet MS"/>
              </a:rPr>
              <a:t>how</a:t>
            </a:r>
            <a:r>
              <a:rPr dirty="0" sz="3200" spc="-130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200" b="1">
                <a:solidFill>
                  <a:srgbClr val="4A5353"/>
                </a:solidFill>
                <a:latin typeface="Trebuchet MS"/>
                <a:cs typeface="Trebuchet MS"/>
              </a:rPr>
              <a:t>out</a:t>
            </a:r>
            <a:r>
              <a:rPr dirty="0" sz="3200" spc="-125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200" b="1">
                <a:solidFill>
                  <a:srgbClr val="4A5353"/>
                </a:solidFill>
                <a:latin typeface="Trebuchet MS"/>
                <a:cs typeface="Trebuchet MS"/>
              </a:rPr>
              <a:t>data</a:t>
            </a:r>
            <a:r>
              <a:rPr dirty="0" sz="3200" spc="-130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200" spc="-60" b="1">
                <a:solidFill>
                  <a:srgbClr val="4A5353"/>
                </a:solidFill>
                <a:latin typeface="Trebuchet MS"/>
                <a:cs typeface="Trebuchet MS"/>
              </a:rPr>
              <a:t>actually</a:t>
            </a:r>
            <a:r>
              <a:rPr dirty="0" sz="3200" spc="-125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200" b="1">
                <a:solidFill>
                  <a:srgbClr val="4A5353"/>
                </a:solidFill>
                <a:latin typeface="Trebuchet MS"/>
                <a:cs typeface="Trebuchet MS"/>
              </a:rPr>
              <a:t>looks</a:t>
            </a:r>
            <a:r>
              <a:rPr dirty="0" sz="3200" spc="-130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200" spc="-180" b="1">
                <a:solidFill>
                  <a:srgbClr val="4A5353"/>
                </a:solidFill>
                <a:latin typeface="Trebuchet MS"/>
                <a:cs typeface="Trebuchet MS"/>
              </a:rPr>
              <a:t>like,</a:t>
            </a:r>
            <a:r>
              <a:rPr dirty="0" sz="3200" spc="-100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200" spc="65" b="1">
                <a:solidFill>
                  <a:srgbClr val="4A5353"/>
                </a:solidFill>
                <a:latin typeface="Trebuchet MS"/>
                <a:cs typeface="Trebuchet MS"/>
              </a:rPr>
              <a:t>how</a:t>
            </a:r>
            <a:r>
              <a:rPr dirty="0" sz="3200" spc="-125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200" b="1">
                <a:solidFill>
                  <a:srgbClr val="4A5353"/>
                </a:solidFill>
                <a:latin typeface="Trebuchet MS"/>
                <a:cs typeface="Trebuchet MS"/>
              </a:rPr>
              <a:t>can</a:t>
            </a:r>
            <a:r>
              <a:rPr dirty="0" sz="3200" spc="-130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200" b="1">
                <a:solidFill>
                  <a:srgbClr val="4A5353"/>
                </a:solidFill>
                <a:latin typeface="Trebuchet MS"/>
                <a:cs typeface="Trebuchet MS"/>
              </a:rPr>
              <a:t>use</a:t>
            </a:r>
            <a:r>
              <a:rPr dirty="0" sz="3200" spc="-125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200" spc="-110" b="1">
                <a:solidFill>
                  <a:srgbClr val="4A5353"/>
                </a:solidFill>
                <a:latin typeface="Trebuchet MS"/>
                <a:cs typeface="Trebuchet MS"/>
              </a:rPr>
              <a:t>it</a:t>
            </a:r>
            <a:r>
              <a:rPr dirty="0" sz="3200" spc="-130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200" b="1">
                <a:solidFill>
                  <a:srgbClr val="4A5353"/>
                </a:solidFill>
                <a:latin typeface="Trebuchet MS"/>
                <a:cs typeface="Trebuchet MS"/>
              </a:rPr>
              <a:t>to</a:t>
            </a:r>
            <a:r>
              <a:rPr dirty="0" sz="3200" spc="-125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200" b="1">
                <a:solidFill>
                  <a:srgbClr val="4A5353"/>
                </a:solidFill>
                <a:latin typeface="Trebuchet MS"/>
                <a:cs typeface="Trebuchet MS"/>
              </a:rPr>
              <a:t>get</a:t>
            </a:r>
            <a:r>
              <a:rPr dirty="0" sz="3200" spc="-130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200" spc="95" b="1">
                <a:solidFill>
                  <a:srgbClr val="4A5353"/>
                </a:solidFill>
                <a:latin typeface="Trebuchet MS"/>
                <a:cs typeface="Trebuchet MS"/>
              </a:rPr>
              <a:t>good</a:t>
            </a:r>
            <a:r>
              <a:rPr dirty="0" sz="3200" spc="-125" b="1">
                <a:solidFill>
                  <a:srgbClr val="4A5353"/>
                </a:solidFill>
                <a:latin typeface="Trebuchet MS"/>
                <a:cs typeface="Trebuchet MS"/>
              </a:rPr>
              <a:t> </a:t>
            </a:r>
            <a:r>
              <a:rPr dirty="0" sz="3200" spc="-10" b="1">
                <a:solidFill>
                  <a:srgbClr val="4A5353"/>
                </a:solidFill>
                <a:latin typeface="Trebuchet MS"/>
                <a:cs typeface="Trebuchet MS"/>
              </a:rPr>
              <a:t>results.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25" y="5283427"/>
            <a:ext cx="10956403" cy="4995898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1300826" y="0"/>
            <a:ext cx="6795134" cy="10201275"/>
            <a:chOff x="11300826" y="0"/>
            <a:chExt cx="6795134" cy="10201275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00826" y="5319442"/>
              <a:ext cx="6794562" cy="488158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62018" y="0"/>
              <a:ext cx="5800724" cy="541972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34753" y="194549"/>
            <a:ext cx="8284845" cy="2501900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12700" marR="5080">
              <a:lnSpc>
                <a:spcPts val="9300"/>
              </a:lnSpc>
              <a:spcBef>
                <a:spcPts val="1100"/>
              </a:spcBef>
            </a:pPr>
            <a:r>
              <a:rPr dirty="0" sz="8500" spc="275" b="1">
                <a:solidFill>
                  <a:srgbClr val="3783FD"/>
                </a:solidFill>
                <a:latin typeface="Calibri"/>
                <a:cs typeface="Calibri"/>
              </a:rPr>
              <a:t>Exploratory</a:t>
            </a:r>
            <a:r>
              <a:rPr dirty="0" sz="8500" spc="245" b="1">
                <a:solidFill>
                  <a:srgbClr val="3783FD"/>
                </a:solidFill>
                <a:latin typeface="Calibri"/>
                <a:cs typeface="Calibri"/>
              </a:rPr>
              <a:t> </a:t>
            </a:r>
            <a:r>
              <a:rPr dirty="0" sz="8500" spc="400" b="1">
                <a:solidFill>
                  <a:srgbClr val="3783FD"/>
                </a:solidFill>
                <a:latin typeface="Calibri"/>
                <a:cs typeface="Calibri"/>
              </a:rPr>
              <a:t>Data </a:t>
            </a:r>
            <a:r>
              <a:rPr dirty="0" sz="8500" spc="405" b="1">
                <a:solidFill>
                  <a:srgbClr val="3783FD"/>
                </a:solidFill>
                <a:latin typeface="Calibri"/>
                <a:cs typeface="Calibri"/>
              </a:rPr>
              <a:t>Analysis</a:t>
            </a:r>
            <a:r>
              <a:rPr dirty="0" sz="8500" spc="215" b="1">
                <a:solidFill>
                  <a:srgbClr val="3783FD"/>
                </a:solidFill>
                <a:latin typeface="Calibri"/>
                <a:cs typeface="Calibri"/>
              </a:rPr>
              <a:t> </a:t>
            </a:r>
            <a:r>
              <a:rPr dirty="0" sz="8500" spc="640" b="1">
                <a:solidFill>
                  <a:srgbClr val="3783FD"/>
                </a:solidFill>
                <a:latin typeface="Calibri"/>
                <a:cs typeface="Calibri"/>
              </a:rPr>
              <a:t>(EDA)</a:t>
            </a:r>
            <a:endParaRPr sz="85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34753" y="3014941"/>
            <a:ext cx="8632825" cy="1149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dirty="0" sz="3200" spc="175">
                <a:solidFill>
                  <a:srgbClr val="243761"/>
                </a:solidFill>
                <a:latin typeface="Calibri"/>
                <a:cs typeface="Calibri"/>
              </a:rPr>
              <a:t>Analysis</a:t>
            </a:r>
            <a:r>
              <a:rPr dirty="0" sz="3200" spc="114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3200" spc="70">
                <a:solidFill>
                  <a:srgbClr val="243761"/>
                </a:solidFill>
                <a:latin typeface="Calibri"/>
                <a:cs typeface="Calibri"/>
              </a:rPr>
              <a:t>of</a:t>
            </a:r>
            <a:r>
              <a:rPr dirty="0" sz="3200" spc="120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3200" spc="165">
                <a:solidFill>
                  <a:srgbClr val="243761"/>
                </a:solidFill>
                <a:latin typeface="Calibri"/>
                <a:cs typeface="Calibri"/>
              </a:rPr>
              <a:t>Data</a:t>
            </a:r>
            <a:r>
              <a:rPr dirty="0" sz="3200" spc="120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3200" spc="160">
                <a:solidFill>
                  <a:srgbClr val="243761"/>
                </a:solidFill>
                <a:latin typeface="Calibri"/>
                <a:cs typeface="Calibri"/>
              </a:rPr>
              <a:t>using</a:t>
            </a:r>
            <a:r>
              <a:rPr dirty="0" sz="3200" spc="120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3200" spc="145">
                <a:solidFill>
                  <a:srgbClr val="243761"/>
                </a:solidFill>
                <a:latin typeface="Calibri"/>
                <a:cs typeface="Calibri"/>
              </a:rPr>
              <a:t>Visual</a:t>
            </a:r>
            <a:r>
              <a:rPr dirty="0" sz="3200" spc="120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3200" spc="114">
                <a:solidFill>
                  <a:srgbClr val="243761"/>
                </a:solidFill>
                <a:latin typeface="Calibri"/>
                <a:cs typeface="Calibri"/>
              </a:rPr>
              <a:t>Representation</a:t>
            </a:r>
            <a:r>
              <a:rPr dirty="0" sz="3200" spc="120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3200" spc="45">
                <a:solidFill>
                  <a:srgbClr val="243761"/>
                </a:solidFill>
                <a:latin typeface="Calibri"/>
                <a:cs typeface="Calibri"/>
              </a:rPr>
              <a:t>of </a:t>
            </a:r>
            <a:r>
              <a:rPr dirty="0" sz="3200" spc="125">
                <a:solidFill>
                  <a:srgbClr val="243761"/>
                </a:solidFill>
                <a:latin typeface="Calibri"/>
                <a:cs typeface="Calibri"/>
              </a:rPr>
              <a:t>Graphs,</a:t>
            </a:r>
            <a:r>
              <a:rPr dirty="0" sz="3200" spc="114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3200" spc="110">
                <a:solidFill>
                  <a:srgbClr val="243761"/>
                </a:solidFill>
                <a:latin typeface="Calibri"/>
                <a:cs typeface="Calibri"/>
              </a:rPr>
              <a:t>finding </a:t>
            </a:r>
            <a:r>
              <a:rPr dirty="0" sz="3200" spc="105">
                <a:solidFill>
                  <a:srgbClr val="243761"/>
                </a:solidFill>
                <a:latin typeface="Calibri"/>
                <a:cs typeface="Calibri"/>
              </a:rPr>
              <a:t>trends</a:t>
            </a:r>
            <a:r>
              <a:rPr dirty="0" sz="3200" spc="114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3200" spc="140">
                <a:solidFill>
                  <a:srgbClr val="243761"/>
                </a:solidFill>
                <a:latin typeface="Calibri"/>
                <a:cs typeface="Calibri"/>
              </a:rPr>
              <a:t>and</a:t>
            </a:r>
            <a:r>
              <a:rPr dirty="0" sz="3200" spc="114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3200" spc="100">
                <a:solidFill>
                  <a:srgbClr val="243761"/>
                </a:solidFill>
                <a:latin typeface="Calibri"/>
                <a:cs typeface="Calibri"/>
              </a:rPr>
              <a:t>patterns</a:t>
            </a:r>
            <a:r>
              <a:rPr dirty="0" sz="3200" spc="114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3200" spc="55">
                <a:solidFill>
                  <a:srgbClr val="243761"/>
                </a:solidFill>
                <a:latin typeface="Calibri"/>
                <a:cs typeface="Calibri"/>
              </a:rPr>
              <a:t>in</a:t>
            </a:r>
            <a:r>
              <a:rPr dirty="0" sz="3200" spc="114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3200" spc="70">
                <a:solidFill>
                  <a:srgbClr val="243761"/>
                </a:solidFill>
                <a:latin typeface="Calibri"/>
                <a:cs typeface="Calibri"/>
              </a:rPr>
              <a:t>the</a:t>
            </a:r>
            <a:r>
              <a:rPr dirty="0" sz="3200" spc="114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243761"/>
                </a:solidFill>
                <a:latin typeface="Calibri"/>
                <a:cs typeface="Calibri"/>
              </a:rPr>
              <a:t>data.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957012" y="2865815"/>
            <a:ext cx="8306434" cy="29845"/>
          </a:xfrm>
          <a:custGeom>
            <a:avLst/>
            <a:gdLst/>
            <a:ahLst/>
            <a:cxnLst/>
            <a:rect l="l" t="t" r="r" b="b"/>
            <a:pathLst>
              <a:path w="8306434" h="29844">
                <a:moveTo>
                  <a:pt x="0" y="29554"/>
                </a:moveTo>
                <a:lnTo>
                  <a:pt x="8306189" y="0"/>
                </a:lnTo>
              </a:path>
            </a:pathLst>
          </a:custGeom>
          <a:ln w="19049">
            <a:solidFill>
              <a:srgbClr val="243761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29018" y="2046528"/>
            <a:ext cx="9259548" cy="165530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51260" y="4140061"/>
            <a:ext cx="6160459" cy="612416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73683" y="4053926"/>
            <a:ext cx="7600154" cy="622934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920750" y="1779464"/>
            <a:ext cx="7590790" cy="1825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dirty="0" sz="3200" spc="-45">
                <a:solidFill>
                  <a:srgbClr val="243761"/>
                </a:solidFill>
                <a:latin typeface="Trebuchet MS"/>
                <a:cs typeface="Trebuchet MS"/>
              </a:rPr>
              <a:t>Feature</a:t>
            </a:r>
            <a:r>
              <a:rPr dirty="0" sz="3200" spc="-15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243761"/>
                </a:solidFill>
                <a:latin typeface="Trebuchet MS"/>
                <a:cs typeface="Trebuchet MS"/>
              </a:rPr>
              <a:t>engineering</a:t>
            </a:r>
            <a:r>
              <a:rPr dirty="0" sz="3200" spc="-145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243761"/>
                </a:solidFill>
                <a:latin typeface="Trebuchet MS"/>
                <a:cs typeface="Trebuchet MS"/>
              </a:rPr>
              <a:t>is</a:t>
            </a:r>
            <a:r>
              <a:rPr dirty="0" sz="3200" spc="-145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65">
                <a:solidFill>
                  <a:srgbClr val="243761"/>
                </a:solidFill>
                <a:latin typeface="Trebuchet MS"/>
                <a:cs typeface="Trebuchet MS"/>
              </a:rPr>
              <a:t>shaping</a:t>
            </a:r>
            <a:r>
              <a:rPr dirty="0" sz="3200" spc="-145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50">
                <a:solidFill>
                  <a:srgbClr val="243761"/>
                </a:solidFill>
                <a:latin typeface="Trebuchet MS"/>
                <a:cs typeface="Trebuchet MS"/>
              </a:rPr>
              <a:t>raw</a:t>
            </a:r>
            <a:r>
              <a:rPr dirty="0" sz="3200" spc="-145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-20">
                <a:solidFill>
                  <a:srgbClr val="243761"/>
                </a:solidFill>
                <a:latin typeface="Trebuchet MS"/>
                <a:cs typeface="Trebuchet MS"/>
              </a:rPr>
              <a:t>data </a:t>
            </a:r>
            <a:r>
              <a:rPr dirty="0" sz="3200" spc="-60">
                <a:solidFill>
                  <a:srgbClr val="243761"/>
                </a:solidFill>
                <a:latin typeface="Trebuchet MS"/>
                <a:cs typeface="Trebuchet MS"/>
              </a:rPr>
              <a:t>into</a:t>
            </a:r>
            <a:r>
              <a:rPr dirty="0" sz="3200" spc="-13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-40">
                <a:solidFill>
                  <a:srgbClr val="243761"/>
                </a:solidFill>
                <a:latin typeface="Trebuchet MS"/>
                <a:cs typeface="Trebuchet MS"/>
              </a:rPr>
              <a:t>features</a:t>
            </a:r>
            <a:r>
              <a:rPr dirty="0" sz="3200" spc="-125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-85">
                <a:solidFill>
                  <a:srgbClr val="243761"/>
                </a:solidFill>
                <a:latin typeface="Trebuchet MS"/>
                <a:cs typeface="Trebuchet MS"/>
              </a:rPr>
              <a:t>that</a:t>
            </a:r>
            <a:r>
              <a:rPr dirty="0" sz="3200" spc="-125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243761"/>
                </a:solidFill>
                <a:latin typeface="Trebuchet MS"/>
                <a:cs typeface="Trebuchet MS"/>
              </a:rPr>
              <a:t>power</a:t>
            </a:r>
            <a:r>
              <a:rPr dirty="0" sz="3200" spc="-125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-20">
                <a:solidFill>
                  <a:srgbClr val="243761"/>
                </a:solidFill>
                <a:latin typeface="Trebuchet MS"/>
                <a:cs typeface="Trebuchet MS"/>
              </a:rPr>
              <a:t>machine</a:t>
            </a:r>
            <a:r>
              <a:rPr dirty="0" sz="3200" spc="-125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-10">
                <a:solidFill>
                  <a:srgbClr val="243761"/>
                </a:solidFill>
                <a:latin typeface="Trebuchet MS"/>
                <a:cs typeface="Trebuchet MS"/>
              </a:rPr>
              <a:t>learning models.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0750" y="359926"/>
            <a:ext cx="9843135" cy="1320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0" spc="265" b="1">
                <a:solidFill>
                  <a:srgbClr val="3783FD"/>
                </a:solidFill>
                <a:latin typeface="Calibri"/>
                <a:cs typeface="Calibri"/>
              </a:rPr>
              <a:t>Feature</a:t>
            </a:r>
            <a:r>
              <a:rPr dirty="0" sz="8500" spc="225" b="1">
                <a:solidFill>
                  <a:srgbClr val="3783FD"/>
                </a:solidFill>
                <a:latin typeface="Calibri"/>
                <a:cs typeface="Calibri"/>
              </a:rPr>
              <a:t> </a:t>
            </a:r>
            <a:r>
              <a:rPr dirty="0" sz="8500" spc="350" b="1">
                <a:solidFill>
                  <a:srgbClr val="3783FD"/>
                </a:solidFill>
                <a:latin typeface="Calibri"/>
                <a:cs typeface="Calibri"/>
              </a:rPr>
              <a:t>Engineering</a:t>
            </a:r>
            <a:endParaRPr sz="850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942999" y="1772006"/>
            <a:ext cx="9749790" cy="25400"/>
          </a:xfrm>
          <a:custGeom>
            <a:avLst/>
            <a:gdLst/>
            <a:ahLst/>
            <a:cxnLst/>
            <a:rect l="l" t="t" r="r" b="b"/>
            <a:pathLst>
              <a:path w="9749790" h="25400">
                <a:moveTo>
                  <a:pt x="0" y="25102"/>
                </a:moveTo>
                <a:lnTo>
                  <a:pt x="9749776" y="0"/>
                </a:lnTo>
              </a:path>
            </a:pathLst>
          </a:custGeom>
          <a:ln w="19049">
            <a:solidFill>
              <a:srgbClr val="243761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710749" y="2130865"/>
            <a:ext cx="8577580" cy="8156575"/>
            <a:chOff x="9710749" y="2130865"/>
            <a:chExt cx="8577580" cy="81565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0749" y="4120744"/>
              <a:ext cx="8577250" cy="616608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82820" y="2130865"/>
              <a:ext cx="7705179" cy="1952624"/>
            </a:xfrm>
            <a:prstGeom prst="rect">
              <a:avLst/>
            </a:prstGeom>
          </p:spPr>
        </p:pic>
      </p:grp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13494" y="1706860"/>
            <a:ext cx="2080745" cy="329783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3108460"/>
            <a:ext cx="9220199" cy="298132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45313" y="6172200"/>
            <a:ext cx="5982800" cy="402284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37504" y="134204"/>
            <a:ext cx="10119360" cy="1320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0" spc="420" b="1">
                <a:solidFill>
                  <a:srgbClr val="3783FD"/>
                </a:solidFill>
                <a:latin typeface="Calibri"/>
                <a:cs typeface="Calibri"/>
              </a:rPr>
              <a:t>Data</a:t>
            </a:r>
            <a:r>
              <a:rPr dirty="0" sz="8500" spc="220" b="1">
                <a:solidFill>
                  <a:srgbClr val="3783FD"/>
                </a:solidFill>
                <a:latin typeface="Calibri"/>
                <a:cs typeface="Calibri"/>
              </a:rPr>
              <a:t> </a:t>
            </a:r>
            <a:r>
              <a:rPr dirty="0" sz="8500" spc="540" b="1">
                <a:solidFill>
                  <a:srgbClr val="3783FD"/>
                </a:solidFill>
                <a:latin typeface="Calibri"/>
                <a:cs typeface="Calibri"/>
              </a:rPr>
              <a:t>Pre-</a:t>
            </a:r>
            <a:r>
              <a:rPr dirty="0" sz="8500" spc="430" b="1">
                <a:solidFill>
                  <a:srgbClr val="3783FD"/>
                </a:solidFill>
                <a:latin typeface="Calibri"/>
                <a:cs typeface="Calibri"/>
              </a:rPr>
              <a:t>Processing</a:t>
            </a:r>
            <a:endParaRPr sz="85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37504" y="1636476"/>
            <a:ext cx="9022715" cy="1149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dirty="0" sz="3200">
                <a:solidFill>
                  <a:srgbClr val="243761"/>
                </a:solidFill>
                <a:latin typeface="Trebuchet MS"/>
                <a:cs typeface="Trebuchet MS"/>
              </a:rPr>
              <a:t>Data</a:t>
            </a:r>
            <a:r>
              <a:rPr dirty="0" sz="3200" spc="-55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243761"/>
                </a:solidFill>
                <a:latin typeface="Trebuchet MS"/>
                <a:cs typeface="Trebuchet MS"/>
              </a:rPr>
              <a:t>preprocessing</a:t>
            </a:r>
            <a:r>
              <a:rPr dirty="0" sz="3200" spc="-5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243761"/>
                </a:solidFill>
                <a:latin typeface="Trebuchet MS"/>
                <a:cs typeface="Trebuchet MS"/>
              </a:rPr>
              <a:t>is</a:t>
            </a:r>
            <a:r>
              <a:rPr dirty="0" sz="3200" spc="-5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-20">
                <a:solidFill>
                  <a:srgbClr val="243761"/>
                </a:solidFill>
                <a:latin typeface="Trebuchet MS"/>
                <a:cs typeface="Trebuchet MS"/>
              </a:rPr>
              <a:t>cleaning</a:t>
            </a:r>
            <a:r>
              <a:rPr dirty="0" sz="3200" spc="-5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243761"/>
                </a:solidFill>
                <a:latin typeface="Trebuchet MS"/>
                <a:cs typeface="Trebuchet MS"/>
              </a:rPr>
              <a:t>and</a:t>
            </a:r>
            <a:r>
              <a:rPr dirty="0" sz="3200" spc="-5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243761"/>
                </a:solidFill>
                <a:latin typeface="Trebuchet MS"/>
                <a:cs typeface="Trebuchet MS"/>
              </a:rPr>
              <a:t>preparing</a:t>
            </a:r>
            <a:r>
              <a:rPr dirty="0" sz="3200" spc="-55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25">
                <a:solidFill>
                  <a:srgbClr val="243761"/>
                </a:solidFill>
                <a:latin typeface="Trebuchet MS"/>
                <a:cs typeface="Trebuchet MS"/>
              </a:rPr>
              <a:t>raw </a:t>
            </a:r>
            <a:r>
              <a:rPr dirty="0" sz="3200" spc="-20">
                <a:solidFill>
                  <a:srgbClr val="243761"/>
                </a:solidFill>
                <a:latin typeface="Trebuchet MS"/>
                <a:cs typeface="Trebuchet MS"/>
              </a:rPr>
              <a:t>data</a:t>
            </a:r>
            <a:r>
              <a:rPr dirty="0" sz="3200" spc="-195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-65">
                <a:solidFill>
                  <a:srgbClr val="243761"/>
                </a:solidFill>
                <a:latin typeface="Trebuchet MS"/>
                <a:cs typeface="Trebuchet MS"/>
              </a:rPr>
              <a:t>for</a:t>
            </a:r>
            <a:r>
              <a:rPr dirty="0" sz="3200" spc="-175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-20">
                <a:solidFill>
                  <a:srgbClr val="243761"/>
                </a:solidFill>
                <a:latin typeface="Trebuchet MS"/>
                <a:cs typeface="Trebuchet MS"/>
              </a:rPr>
              <a:t>machine</a:t>
            </a:r>
            <a:r>
              <a:rPr dirty="0" sz="3200" spc="-185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-25">
                <a:solidFill>
                  <a:srgbClr val="243761"/>
                </a:solidFill>
                <a:latin typeface="Trebuchet MS"/>
                <a:cs typeface="Trebuchet MS"/>
              </a:rPr>
              <a:t>learning</a:t>
            </a:r>
            <a:r>
              <a:rPr dirty="0" sz="3200" spc="-180">
                <a:solidFill>
                  <a:srgbClr val="243761"/>
                </a:solidFill>
                <a:latin typeface="Trebuchet MS"/>
                <a:cs typeface="Trebuchet MS"/>
              </a:rPr>
              <a:t> </a:t>
            </a:r>
            <a:r>
              <a:rPr dirty="0" sz="3200" spc="-10">
                <a:solidFill>
                  <a:srgbClr val="243761"/>
                </a:solidFill>
                <a:latin typeface="Trebuchet MS"/>
                <a:cs typeface="Trebuchet MS"/>
              </a:rPr>
              <a:t>algorithms.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59755" y="1559893"/>
            <a:ext cx="10026650" cy="25400"/>
          </a:xfrm>
          <a:custGeom>
            <a:avLst/>
            <a:gdLst/>
            <a:ahLst/>
            <a:cxnLst/>
            <a:rect l="l" t="t" r="r" b="b"/>
            <a:pathLst>
              <a:path w="10026650" h="25400">
                <a:moveTo>
                  <a:pt x="0" y="0"/>
                </a:moveTo>
                <a:lnTo>
                  <a:pt x="10026447" y="25104"/>
                </a:lnTo>
              </a:path>
            </a:pathLst>
          </a:custGeom>
          <a:ln w="19049">
            <a:solidFill>
              <a:srgbClr val="243761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2949" y="3300410"/>
            <a:ext cx="8335050" cy="691818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92924"/>
            <a:ext cx="9829799" cy="70940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6592" y="58748"/>
            <a:ext cx="11551285" cy="1320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0" spc="360" b="1">
                <a:solidFill>
                  <a:srgbClr val="3783FD"/>
                </a:solidFill>
                <a:latin typeface="Calibri"/>
                <a:cs typeface="Calibri"/>
              </a:rPr>
              <a:t>ML</a:t>
            </a:r>
            <a:r>
              <a:rPr dirty="0" sz="8500" spc="220" b="1">
                <a:solidFill>
                  <a:srgbClr val="3783FD"/>
                </a:solidFill>
                <a:latin typeface="Calibri"/>
                <a:cs typeface="Calibri"/>
              </a:rPr>
              <a:t> </a:t>
            </a:r>
            <a:r>
              <a:rPr dirty="0" sz="8500" spc="75" b="1">
                <a:solidFill>
                  <a:srgbClr val="3783FD"/>
                </a:solidFill>
                <a:latin typeface="Calibri"/>
                <a:cs typeface="Calibri"/>
              </a:rPr>
              <a:t>Model</a:t>
            </a:r>
            <a:r>
              <a:rPr dirty="0" sz="8500" spc="225" b="1">
                <a:solidFill>
                  <a:srgbClr val="3783FD"/>
                </a:solidFill>
                <a:latin typeface="Calibri"/>
                <a:cs typeface="Calibri"/>
              </a:rPr>
              <a:t> </a:t>
            </a:r>
            <a:r>
              <a:rPr dirty="0" sz="8500" spc="265" b="1">
                <a:solidFill>
                  <a:srgbClr val="3783FD"/>
                </a:solidFill>
                <a:latin typeface="Calibri"/>
                <a:cs typeface="Calibri"/>
              </a:rPr>
              <a:t>Development</a:t>
            </a:r>
            <a:endParaRPr sz="85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86592" y="1561020"/>
            <a:ext cx="10259060" cy="1149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dirty="0" sz="3200" spc="155">
                <a:solidFill>
                  <a:srgbClr val="243761"/>
                </a:solidFill>
                <a:latin typeface="Calibri"/>
                <a:cs typeface="Calibri"/>
              </a:rPr>
              <a:t>ML</a:t>
            </a:r>
            <a:r>
              <a:rPr dirty="0" sz="3200" spc="140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3200" spc="100">
                <a:solidFill>
                  <a:srgbClr val="243761"/>
                </a:solidFill>
                <a:latin typeface="Calibri"/>
                <a:cs typeface="Calibri"/>
              </a:rPr>
              <a:t>development</a:t>
            </a:r>
            <a:r>
              <a:rPr dirty="0" sz="3200" spc="140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3200" spc="320">
                <a:solidFill>
                  <a:srgbClr val="243761"/>
                </a:solidFill>
                <a:latin typeface="Calibri"/>
                <a:cs typeface="Calibri"/>
              </a:rPr>
              <a:t>=</a:t>
            </a:r>
            <a:r>
              <a:rPr dirty="0" sz="3200" spc="140">
                <a:solidFill>
                  <a:srgbClr val="243761"/>
                </a:solidFill>
                <a:latin typeface="Calibri"/>
                <a:cs typeface="Calibri"/>
              </a:rPr>
              <a:t> Turning </a:t>
            </a:r>
            <a:r>
              <a:rPr dirty="0" sz="3200" spc="114">
                <a:solidFill>
                  <a:srgbClr val="243761"/>
                </a:solidFill>
                <a:latin typeface="Calibri"/>
                <a:cs typeface="Calibri"/>
              </a:rPr>
              <a:t>data</a:t>
            </a:r>
            <a:r>
              <a:rPr dirty="0" sz="3200" spc="140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43761"/>
                </a:solidFill>
                <a:latin typeface="Calibri"/>
                <a:cs typeface="Calibri"/>
              </a:rPr>
              <a:t>into</a:t>
            </a:r>
            <a:r>
              <a:rPr dirty="0" sz="3200" spc="145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3200" spc="155">
                <a:solidFill>
                  <a:srgbClr val="243761"/>
                </a:solidFill>
                <a:latin typeface="Calibri"/>
                <a:cs typeface="Calibri"/>
              </a:rPr>
              <a:t>knowledge</a:t>
            </a:r>
            <a:r>
              <a:rPr dirty="0" sz="3200" spc="140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3200" spc="95">
                <a:solidFill>
                  <a:srgbClr val="243761"/>
                </a:solidFill>
                <a:latin typeface="Calibri"/>
                <a:cs typeface="Calibri"/>
              </a:rPr>
              <a:t>through </a:t>
            </a:r>
            <a:r>
              <a:rPr dirty="0" sz="3200" spc="70">
                <a:solidFill>
                  <a:srgbClr val="243761"/>
                </a:solidFill>
                <a:latin typeface="Calibri"/>
                <a:cs typeface="Calibri"/>
              </a:rPr>
              <a:t>feature</a:t>
            </a:r>
            <a:r>
              <a:rPr dirty="0" sz="3200" spc="110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3200" spc="100">
                <a:solidFill>
                  <a:srgbClr val="243761"/>
                </a:solidFill>
                <a:latin typeface="Calibri"/>
                <a:cs typeface="Calibri"/>
              </a:rPr>
              <a:t>engineering,</a:t>
            </a:r>
            <a:r>
              <a:rPr dirty="0" sz="3200" spc="114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3200" spc="95">
                <a:solidFill>
                  <a:srgbClr val="243761"/>
                </a:solidFill>
                <a:latin typeface="Calibri"/>
                <a:cs typeface="Calibri"/>
              </a:rPr>
              <a:t>model</a:t>
            </a:r>
            <a:r>
              <a:rPr dirty="0" sz="3200" spc="114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3200" spc="70">
                <a:solidFill>
                  <a:srgbClr val="243761"/>
                </a:solidFill>
                <a:latin typeface="Calibri"/>
                <a:cs typeface="Calibri"/>
              </a:rPr>
              <a:t>training,</a:t>
            </a:r>
            <a:r>
              <a:rPr dirty="0" sz="3200" spc="114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3200" spc="140">
                <a:solidFill>
                  <a:srgbClr val="243761"/>
                </a:solidFill>
                <a:latin typeface="Calibri"/>
                <a:cs typeface="Calibri"/>
              </a:rPr>
              <a:t>and</a:t>
            </a:r>
            <a:r>
              <a:rPr dirty="0" sz="3200" spc="114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3200" spc="60">
                <a:solidFill>
                  <a:srgbClr val="243761"/>
                </a:solidFill>
                <a:latin typeface="Calibri"/>
                <a:cs typeface="Calibri"/>
              </a:rPr>
              <a:t>evaluation.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356393" y="1484434"/>
            <a:ext cx="11611610" cy="25400"/>
          </a:xfrm>
          <a:custGeom>
            <a:avLst/>
            <a:gdLst/>
            <a:ahLst/>
            <a:cxnLst/>
            <a:rect l="l" t="t" r="r" b="b"/>
            <a:pathLst>
              <a:path w="11611610" h="25400">
                <a:moveTo>
                  <a:pt x="0" y="0"/>
                </a:moveTo>
                <a:lnTo>
                  <a:pt x="11611022" y="25110"/>
                </a:lnTo>
              </a:path>
            </a:pathLst>
          </a:custGeom>
          <a:ln w="19049">
            <a:solidFill>
              <a:srgbClr val="243761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579" y="3142144"/>
            <a:ext cx="8427519" cy="694699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39839" y="3081528"/>
            <a:ext cx="7747681" cy="720547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0" spc="75"/>
              <a:t>Model</a:t>
            </a:r>
            <a:r>
              <a:rPr dirty="0" sz="8500" spc="229"/>
              <a:t> </a:t>
            </a:r>
            <a:r>
              <a:rPr dirty="0" sz="8500" spc="235"/>
              <a:t>Evaluation</a:t>
            </a:r>
            <a:endParaRPr sz="8500"/>
          </a:p>
        </p:txBody>
      </p:sp>
      <p:sp>
        <p:nvSpPr>
          <p:cNvPr id="5" name="object 5" descr=""/>
          <p:cNvSpPr txBox="1"/>
          <p:nvPr/>
        </p:nvSpPr>
        <p:spPr>
          <a:xfrm>
            <a:off x="185984" y="1399234"/>
            <a:ext cx="8098790" cy="1149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dirty="0" sz="3200" spc="50">
                <a:solidFill>
                  <a:srgbClr val="243761"/>
                </a:solidFill>
                <a:latin typeface="Calibri"/>
                <a:cs typeface="Calibri"/>
              </a:rPr>
              <a:t>Model</a:t>
            </a:r>
            <a:r>
              <a:rPr dirty="0" sz="3200" spc="110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3200" spc="105">
                <a:solidFill>
                  <a:srgbClr val="243761"/>
                </a:solidFill>
                <a:latin typeface="Calibri"/>
                <a:cs typeface="Calibri"/>
              </a:rPr>
              <a:t>Evaluation</a:t>
            </a:r>
            <a:r>
              <a:rPr dirty="0" sz="3200" spc="110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3200" spc="320">
                <a:solidFill>
                  <a:srgbClr val="243761"/>
                </a:solidFill>
                <a:latin typeface="Calibri"/>
                <a:cs typeface="Calibri"/>
              </a:rPr>
              <a:t>=</a:t>
            </a:r>
            <a:r>
              <a:rPr dirty="0" sz="3200" spc="114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3200" spc="229">
                <a:solidFill>
                  <a:srgbClr val="243761"/>
                </a:solidFill>
                <a:latin typeface="Calibri"/>
                <a:cs typeface="Calibri"/>
              </a:rPr>
              <a:t>Assessing</a:t>
            </a:r>
            <a:r>
              <a:rPr dirty="0" sz="3200" spc="110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3200" spc="190">
                <a:solidFill>
                  <a:srgbClr val="243761"/>
                </a:solidFill>
                <a:latin typeface="Calibri"/>
                <a:cs typeface="Calibri"/>
              </a:rPr>
              <a:t>how</a:t>
            </a:r>
            <a:r>
              <a:rPr dirty="0" sz="3200" spc="110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3200" spc="114">
                <a:solidFill>
                  <a:srgbClr val="243761"/>
                </a:solidFill>
                <a:latin typeface="Calibri"/>
                <a:cs typeface="Calibri"/>
              </a:rPr>
              <a:t>well </a:t>
            </a:r>
            <a:r>
              <a:rPr dirty="0" sz="3200" spc="70">
                <a:solidFill>
                  <a:srgbClr val="243761"/>
                </a:solidFill>
                <a:latin typeface="Calibri"/>
                <a:cs typeface="Calibri"/>
              </a:rPr>
              <a:t>your </a:t>
            </a:r>
            <a:r>
              <a:rPr dirty="0" sz="3200" spc="95">
                <a:solidFill>
                  <a:srgbClr val="243761"/>
                </a:solidFill>
                <a:latin typeface="Calibri"/>
                <a:cs typeface="Calibri"/>
              </a:rPr>
              <a:t>model</a:t>
            </a:r>
            <a:r>
              <a:rPr dirty="0" sz="3200" spc="114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3200" spc="100">
                <a:solidFill>
                  <a:srgbClr val="243761"/>
                </a:solidFill>
                <a:latin typeface="Calibri"/>
                <a:cs typeface="Calibri"/>
              </a:rPr>
              <a:t>performs</a:t>
            </a:r>
            <a:r>
              <a:rPr dirty="0" sz="3200" spc="120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3200" spc="95">
                <a:solidFill>
                  <a:srgbClr val="243761"/>
                </a:solidFill>
                <a:latin typeface="Calibri"/>
                <a:cs typeface="Calibri"/>
              </a:rPr>
              <a:t>on</a:t>
            </a:r>
            <a:r>
              <a:rPr dirty="0" sz="3200" spc="120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3200" spc="125">
                <a:solidFill>
                  <a:srgbClr val="243761"/>
                </a:solidFill>
                <a:latin typeface="Calibri"/>
                <a:cs typeface="Calibri"/>
              </a:rPr>
              <a:t>unseen</a:t>
            </a:r>
            <a:r>
              <a:rPr dirty="0" sz="3200" spc="120">
                <a:solidFill>
                  <a:srgbClr val="243761"/>
                </a:solidFill>
                <a:latin typeface="Calibri"/>
                <a:cs typeface="Calibri"/>
              </a:rPr>
              <a:t> </a:t>
            </a:r>
            <a:r>
              <a:rPr dirty="0" sz="3200" spc="65">
                <a:solidFill>
                  <a:srgbClr val="243761"/>
                </a:solidFill>
                <a:latin typeface="Calibri"/>
                <a:cs typeface="Calibri"/>
              </a:rPr>
              <a:t>data.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208236" y="1278436"/>
            <a:ext cx="8587105" cy="9525"/>
          </a:xfrm>
          <a:custGeom>
            <a:avLst/>
            <a:gdLst/>
            <a:ahLst/>
            <a:cxnLst/>
            <a:rect l="l" t="t" r="r" b="b"/>
            <a:pathLst>
              <a:path w="8587105" h="9525">
                <a:moveTo>
                  <a:pt x="0" y="0"/>
                </a:moveTo>
                <a:lnTo>
                  <a:pt x="8586898" y="9503"/>
                </a:lnTo>
              </a:path>
            </a:pathLst>
          </a:custGeom>
          <a:ln w="19049">
            <a:solidFill>
              <a:srgbClr val="243761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Noname</dc:creator>
  <cp:keywords>DAGB1Z1_XHs,BAF_3-H69RQ</cp:keywords>
  <dc:title>Credit Card Prediction</dc:title>
  <dcterms:created xsi:type="dcterms:W3CDTF">2024-04-08T17:47:08Z</dcterms:created>
  <dcterms:modified xsi:type="dcterms:W3CDTF">2024-04-08T17:47:08Z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2024-04-08T00:00:00Z</vt:filetime>
  </property>
  <property fmtid="{D5CDD505-2E9C-101B-9397-08002B2CF9AE}" pid="3" name="Creator">
    <vt:lpwstr>Canva</vt:lpwstr>
  </property>
  <property fmtid="{D5CDD505-2E9C-101B-9397-08002B2CF9AE}" pid="4" name="LastSaved">
    <vt:filetime>2024-04-08T00:00:00Z</vt:filetime>
  </property>
  <property fmtid="{D5CDD505-2E9C-101B-9397-08002B2CF9AE}" pid="5" name="Producer">
    <vt:lpwstr>Canva</vt:lpwstr>
  </property>
</Properties>
</file>