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4" r:id="rId9"/>
    <p:sldId id="269" r:id="rId10"/>
    <p:sldId id="267" r:id="rId11"/>
    <p:sldId id="268" r:id="rId12"/>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898"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85984" y="-103037"/>
            <a:ext cx="8372475" cy="1320800"/>
          </a:xfrm>
          <a:prstGeom prst="rect">
            <a:avLst/>
          </a:prstGeom>
        </p:spPr>
        <p:txBody>
          <a:bodyPr wrap="square" lIns="0" tIns="0" rIns="0" bIns="0">
            <a:spAutoFit/>
          </a:bodyPr>
          <a:lstStyle>
            <a:lvl1pPr>
              <a:defRPr sz="12000" b="1" i="0">
                <a:solidFill>
                  <a:srgbClr val="3783FD"/>
                </a:solidFill>
                <a:latin typeface="Calibri"/>
                <a:cs typeface="Calibri"/>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4800" b="0" i="0">
                <a:solidFill>
                  <a:srgbClr val="24376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4F4F4"/>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2000" b="1" i="0">
                <a:solidFill>
                  <a:srgbClr val="3783FD"/>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4800" b="0" i="0">
                <a:solidFill>
                  <a:srgbClr val="24376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1" i="0">
                <a:solidFill>
                  <a:srgbClr val="3783FD"/>
                </a:solidFill>
                <a:latin typeface="Calibri"/>
                <a:cs typeface="Calibri"/>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783FD"/>
          </a:solidFill>
        </p:spPr>
        <p:txBody>
          <a:bodyPr wrap="square" lIns="0" tIns="0" rIns="0" bIns="0" rtlCol="0"/>
          <a:lstStyle/>
          <a:p>
            <a:endParaRPr/>
          </a:p>
        </p:txBody>
      </p:sp>
      <p:sp>
        <p:nvSpPr>
          <p:cNvPr id="17" name="bg object 17"/>
          <p:cNvSpPr/>
          <p:nvPr/>
        </p:nvSpPr>
        <p:spPr>
          <a:xfrm>
            <a:off x="1038225" y="8585633"/>
            <a:ext cx="5932170" cy="0"/>
          </a:xfrm>
          <a:custGeom>
            <a:avLst/>
            <a:gdLst/>
            <a:ahLst/>
            <a:cxnLst/>
            <a:rect l="l" t="t" r="r" b="b"/>
            <a:pathLst>
              <a:path w="5932170">
                <a:moveTo>
                  <a:pt x="0" y="0"/>
                </a:moveTo>
                <a:lnTo>
                  <a:pt x="5931639" y="0"/>
                </a:lnTo>
              </a:path>
            </a:pathLst>
          </a:custGeom>
          <a:ln w="19049">
            <a:solidFill>
              <a:srgbClr val="243761"/>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1590798" y="3745048"/>
            <a:ext cx="3216039" cy="5062875"/>
          </a:xfrm>
          <a:prstGeom prst="rect">
            <a:avLst/>
          </a:prstGeom>
        </p:spPr>
      </p:pic>
      <p:sp>
        <p:nvSpPr>
          <p:cNvPr id="19" name="bg object 19"/>
          <p:cNvSpPr/>
          <p:nvPr/>
        </p:nvSpPr>
        <p:spPr>
          <a:xfrm>
            <a:off x="4866516" y="7679988"/>
            <a:ext cx="1569720" cy="1278255"/>
          </a:xfrm>
          <a:custGeom>
            <a:avLst/>
            <a:gdLst/>
            <a:ahLst/>
            <a:cxnLst/>
            <a:rect l="l" t="t" r="r" b="b"/>
            <a:pathLst>
              <a:path w="1569720" h="1278254">
                <a:moveTo>
                  <a:pt x="116290" y="1106068"/>
                </a:moveTo>
                <a:lnTo>
                  <a:pt x="0" y="192856"/>
                </a:lnTo>
                <a:lnTo>
                  <a:pt x="3870" y="170372"/>
                </a:lnTo>
                <a:lnTo>
                  <a:pt x="15212" y="148647"/>
                </a:lnTo>
                <a:lnTo>
                  <a:pt x="58707" y="108058"/>
                </a:lnTo>
                <a:lnTo>
                  <a:pt x="127271" y="72249"/>
                </a:lnTo>
                <a:lnTo>
                  <a:pt x="169950" y="56499"/>
                </a:lnTo>
                <a:lnTo>
                  <a:pt x="217691" y="42379"/>
                </a:lnTo>
                <a:lnTo>
                  <a:pt x="270093" y="30034"/>
                </a:lnTo>
                <a:lnTo>
                  <a:pt x="326754" y="19608"/>
                </a:lnTo>
                <a:lnTo>
                  <a:pt x="387272" y="11247"/>
                </a:lnTo>
                <a:lnTo>
                  <a:pt x="451246" y="5095"/>
                </a:lnTo>
                <a:lnTo>
                  <a:pt x="518274" y="1297"/>
                </a:lnTo>
                <a:lnTo>
                  <a:pt x="587954" y="0"/>
                </a:lnTo>
                <a:lnTo>
                  <a:pt x="657895" y="1064"/>
                </a:lnTo>
                <a:lnTo>
                  <a:pt x="725770" y="4209"/>
                </a:lnTo>
                <a:lnTo>
                  <a:pt x="791081" y="9357"/>
                </a:lnTo>
                <a:lnTo>
                  <a:pt x="853328" y="16436"/>
                </a:lnTo>
                <a:lnTo>
                  <a:pt x="912014" y="25369"/>
                </a:lnTo>
                <a:lnTo>
                  <a:pt x="966640" y="36082"/>
                </a:lnTo>
                <a:lnTo>
                  <a:pt x="1016707" y="48499"/>
                </a:lnTo>
                <a:lnTo>
                  <a:pt x="1061716" y="62546"/>
                </a:lnTo>
                <a:lnTo>
                  <a:pt x="1101168" y="78147"/>
                </a:lnTo>
                <a:lnTo>
                  <a:pt x="1161410" y="113714"/>
                </a:lnTo>
                <a:lnTo>
                  <a:pt x="1193442" y="154600"/>
                </a:lnTo>
                <a:lnTo>
                  <a:pt x="1197633" y="176850"/>
                </a:lnTo>
                <a:lnTo>
                  <a:pt x="1187967" y="271171"/>
                </a:lnTo>
                <a:lnTo>
                  <a:pt x="1232677" y="273318"/>
                </a:lnTo>
                <a:lnTo>
                  <a:pt x="1276803" y="280988"/>
                </a:lnTo>
                <a:lnTo>
                  <a:pt x="1319958" y="294142"/>
                </a:lnTo>
                <a:lnTo>
                  <a:pt x="1361755" y="312743"/>
                </a:lnTo>
                <a:lnTo>
                  <a:pt x="1401808" y="336752"/>
                </a:lnTo>
                <a:lnTo>
                  <a:pt x="1439130" y="365626"/>
                </a:lnTo>
                <a:lnTo>
                  <a:pt x="1472244" y="398295"/>
                </a:lnTo>
                <a:lnTo>
                  <a:pt x="1476709" y="403904"/>
                </a:lnTo>
                <a:lnTo>
                  <a:pt x="1174368" y="403904"/>
                </a:lnTo>
                <a:lnTo>
                  <a:pt x="1116156" y="972186"/>
                </a:lnTo>
                <a:lnTo>
                  <a:pt x="1453399" y="972186"/>
                </a:lnTo>
                <a:lnTo>
                  <a:pt x="1452553" y="973111"/>
                </a:lnTo>
                <a:lnTo>
                  <a:pt x="1420754" y="1000446"/>
                </a:lnTo>
                <a:lnTo>
                  <a:pt x="1386282" y="1023950"/>
                </a:lnTo>
                <a:lnTo>
                  <a:pt x="1349506" y="1043929"/>
                </a:lnTo>
                <a:lnTo>
                  <a:pt x="1310796" y="1060686"/>
                </a:lnTo>
                <a:lnTo>
                  <a:pt x="1270520" y="1074524"/>
                </a:lnTo>
                <a:lnTo>
                  <a:pt x="1231890" y="1084980"/>
                </a:lnTo>
                <a:lnTo>
                  <a:pt x="116290" y="1084980"/>
                </a:lnTo>
                <a:lnTo>
                  <a:pt x="116290" y="1106068"/>
                </a:lnTo>
                <a:close/>
              </a:path>
              <a:path w="1569720" h="1278254">
                <a:moveTo>
                  <a:pt x="1453399" y="972186"/>
                </a:moveTo>
                <a:lnTo>
                  <a:pt x="1116156" y="972186"/>
                </a:lnTo>
                <a:lnTo>
                  <a:pt x="1168577" y="964217"/>
                </a:lnTo>
                <a:lnTo>
                  <a:pt x="1216958" y="953503"/>
                </a:lnTo>
                <a:lnTo>
                  <a:pt x="1261099" y="939532"/>
                </a:lnTo>
                <a:lnTo>
                  <a:pt x="1300800" y="921791"/>
                </a:lnTo>
                <a:lnTo>
                  <a:pt x="1335859" y="899768"/>
                </a:lnTo>
                <a:lnTo>
                  <a:pt x="1366076" y="872950"/>
                </a:lnTo>
                <a:lnTo>
                  <a:pt x="1391250" y="840825"/>
                </a:lnTo>
                <a:lnTo>
                  <a:pt x="1411179" y="802880"/>
                </a:lnTo>
                <a:lnTo>
                  <a:pt x="1425664" y="758603"/>
                </a:lnTo>
                <a:lnTo>
                  <a:pt x="1434503" y="707482"/>
                </a:lnTo>
                <a:lnTo>
                  <a:pt x="1437495" y="649003"/>
                </a:lnTo>
                <a:lnTo>
                  <a:pt x="1432676" y="601501"/>
                </a:lnTo>
                <a:lnTo>
                  <a:pt x="1418638" y="556215"/>
                </a:lnTo>
                <a:lnTo>
                  <a:pt x="1396007" y="514332"/>
                </a:lnTo>
                <a:lnTo>
                  <a:pt x="1365412" y="477038"/>
                </a:lnTo>
                <a:lnTo>
                  <a:pt x="1327478" y="445517"/>
                </a:lnTo>
                <a:lnTo>
                  <a:pt x="1291472" y="425076"/>
                </a:lnTo>
                <a:lnTo>
                  <a:pt x="1253506" y="411278"/>
                </a:lnTo>
                <a:lnTo>
                  <a:pt x="1214249" y="404196"/>
                </a:lnTo>
                <a:lnTo>
                  <a:pt x="1174368" y="403904"/>
                </a:lnTo>
                <a:lnTo>
                  <a:pt x="1476709" y="403904"/>
                </a:lnTo>
                <a:lnTo>
                  <a:pt x="1500913" y="434313"/>
                </a:lnTo>
                <a:lnTo>
                  <a:pt x="1524900" y="473234"/>
                </a:lnTo>
                <a:lnTo>
                  <a:pt x="1543968" y="514610"/>
                </a:lnTo>
                <a:lnTo>
                  <a:pt x="1557881" y="557995"/>
                </a:lnTo>
                <a:lnTo>
                  <a:pt x="1566402" y="602942"/>
                </a:lnTo>
                <a:lnTo>
                  <a:pt x="1569296" y="649003"/>
                </a:lnTo>
                <a:lnTo>
                  <a:pt x="1566544" y="711657"/>
                </a:lnTo>
                <a:lnTo>
                  <a:pt x="1558535" y="768353"/>
                </a:lnTo>
                <a:lnTo>
                  <a:pt x="1545638" y="819396"/>
                </a:lnTo>
                <a:lnTo>
                  <a:pt x="1528222" y="865090"/>
                </a:lnTo>
                <a:lnTo>
                  <a:pt x="1506657" y="905737"/>
                </a:lnTo>
                <a:lnTo>
                  <a:pt x="1481311" y="941643"/>
                </a:lnTo>
                <a:lnTo>
                  <a:pt x="1453399" y="972186"/>
                </a:lnTo>
                <a:close/>
              </a:path>
              <a:path w="1569720" h="1278254">
                <a:moveTo>
                  <a:pt x="610479" y="1277785"/>
                </a:moveTo>
                <a:lnTo>
                  <a:pt x="547016" y="1276024"/>
                </a:lnTo>
                <a:lnTo>
                  <a:pt x="485047" y="1270897"/>
                </a:lnTo>
                <a:lnTo>
                  <a:pt x="425339" y="1262631"/>
                </a:lnTo>
                <a:lnTo>
                  <a:pt x="368660" y="1251458"/>
                </a:lnTo>
                <a:lnTo>
                  <a:pt x="315775" y="1237607"/>
                </a:lnTo>
                <a:lnTo>
                  <a:pt x="267453" y="1221308"/>
                </a:lnTo>
                <a:lnTo>
                  <a:pt x="224461" y="1202791"/>
                </a:lnTo>
                <a:lnTo>
                  <a:pt x="187565" y="1182286"/>
                </a:lnTo>
                <a:lnTo>
                  <a:pt x="135131" y="1136230"/>
                </a:lnTo>
                <a:lnTo>
                  <a:pt x="116290" y="1084980"/>
                </a:lnTo>
                <a:lnTo>
                  <a:pt x="1231890" y="1084980"/>
                </a:lnTo>
                <a:lnTo>
                  <a:pt x="1229049" y="1085749"/>
                </a:lnTo>
                <a:lnTo>
                  <a:pt x="1186750" y="1094664"/>
                </a:lnTo>
                <a:lnTo>
                  <a:pt x="1143994" y="1101572"/>
                </a:lnTo>
                <a:lnTo>
                  <a:pt x="1101150" y="1106779"/>
                </a:lnTo>
                <a:lnTo>
                  <a:pt x="1088379" y="1132445"/>
                </a:lnTo>
                <a:lnTo>
                  <a:pt x="1037316" y="1179632"/>
                </a:lnTo>
                <a:lnTo>
                  <a:pt x="1000627" y="1200670"/>
                </a:lnTo>
                <a:lnTo>
                  <a:pt x="957572" y="1219685"/>
                </a:lnTo>
                <a:lnTo>
                  <a:pt x="908952" y="1236434"/>
                </a:lnTo>
                <a:lnTo>
                  <a:pt x="855570" y="1250679"/>
                </a:lnTo>
                <a:lnTo>
                  <a:pt x="798229" y="1262176"/>
                </a:lnTo>
                <a:lnTo>
                  <a:pt x="737732" y="1270687"/>
                </a:lnTo>
                <a:lnTo>
                  <a:pt x="674881" y="1275970"/>
                </a:lnTo>
                <a:lnTo>
                  <a:pt x="610479" y="1277785"/>
                </a:lnTo>
                <a:close/>
              </a:path>
            </a:pathLst>
          </a:custGeom>
          <a:solidFill>
            <a:srgbClr val="243761"/>
          </a:solidFill>
        </p:spPr>
        <p:txBody>
          <a:bodyPr wrap="square" lIns="0" tIns="0" rIns="0" bIns="0" rtlCol="0"/>
          <a:lstStyle/>
          <a:p>
            <a:endParaRPr/>
          </a:p>
        </p:txBody>
      </p:sp>
      <p:sp>
        <p:nvSpPr>
          <p:cNvPr id="20" name="bg object 20"/>
          <p:cNvSpPr/>
          <p:nvPr/>
        </p:nvSpPr>
        <p:spPr>
          <a:xfrm>
            <a:off x="4975237" y="7813025"/>
            <a:ext cx="980440" cy="212090"/>
          </a:xfrm>
          <a:custGeom>
            <a:avLst/>
            <a:gdLst/>
            <a:ahLst/>
            <a:cxnLst/>
            <a:rect l="l" t="t" r="r" b="b"/>
            <a:pathLst>
              <a:path w="980439" h="212090">
                <a:moveTo>
                  <a:pt x="490048" y="211751"/>
                </a:moveTo>
                <a:lnTo>
                  <a:pt x="430253" y="210819"/>
                </a:lnTo>
                <a:lnTo>
                  <a:pt x="372145" y="208082"/>
                </a:lnTo>
                <a:lnTo>
                  <a:pt x="315990" y="203629"/>
                </a:lnTo>
                <a:lnTo>
                  <a:pt x="262056" y="197548"/>
                </a:lnTo>
                <a:lnTo>
                  <a:pt x="210609" y="189927"/>
                </a:lnTo>
                <a:lnTo>
                  <a:pt x="161915" y="180857"/>
                </a:lnTo>
                <a:lnTo>
                  <a:pt x="116240" y="170425"/>
                </a:lnTo>
                <a:lnTo>
                  <a:pt x="73852" y="158719"/>
                </a:lnTo>
                <a:lnTo>
                  <a:pt x="35016" y="145830"/>
                </a:lnTo>
                <a:lnTo>
                  <a:pt x="0" y="131844"/>
                </a:lnTo>
                <a:lnTo>
                  <a:pt x="26916" y="109376"/>
                </a:lnTo>
                <a:lnTo>
                  <a:pt x="60004" y="88461"/>
                </a:lnTo>
                <a:lnTo>
                  <a:pt x="98790" y="69290"/>
                </a:lnTo>
                <a:lnTo>
                  <a:pt x="142801" y="52054"/>
                </a:lnTo>
                <a:lnTo>
                  <a:pt x="191563" y="36946"/>
                </a:lnTo>
                <a:lnTo>
                  <a:pt x="244601" y="24155"/>
                </a:lnTo>
                <a:lnTo>
                  <a:pt x="301443" y="13874"/>
                </a:lnTo>
                <a:lnTo>
                  <a:pt x="361614" y="6293"/>
                </a:lnTo>
                <a:lnTo>
                  <a:pt x="424640" y="1605"/>
                </a:lnTo>
                <a:lnTo>
                  <a:pt x="490048" y="0"/>
                </a:lnTo>
                <a:lnTo>
                  <a:pt x="555545" y="1605"/>
                </a:lnTo>
                <a:lnTo>
                  <a:pt x="618629" y="6293"/>
                </a:lnTo>
                <a:lnTo>
                  <a:pt x="678831" y="13874"/>
                </a:lnTo>
                <a:lnTo>
                  <a:pt x="735683" y="24155"/>
                </a:lnTo>
                <a:lnTo>
                  <a:pt x="788716" y="36946"/>
                </a:lnTo>
                <a:lnTo>
                  <a:pt x="837462" y="52054"/>
                </a:lnTo>
                <a:lnTo>
                  <a:pt x="881451" y="69290"/>
                </a:lnTo>
                <a:lnTo>
                  <a:pt x="920217" y="88461"/>
                </a:lnTo>
                <a:lnTo>
                  <a:pt x="953289" y="109376"/>
                </a:lnTo>
                <a:lnTo>
                  <a:pt x="980200" y="131844"/>
                </a:lnTo>
                <a:lnTo>
                  <a:pt x="945190" y="145830"/>
                </a:lnTo>
                <a:lnTo>
                  <a:pt x="906351" y="158719"/>
                </a:lnTo>
                <a:lnTo>
                  <a:pt x="863954" y="170425"/>
                </a:lnTo>
                <a:lnTo>
                  <a:pt x="818265" y="180857"/>
                </a:lnTo>
                <a:lnTo>
                  <a:pt x="769553" y="189927"/>
                </a:lnTo>
                <a:lnTo>
                  <a:pt x="718087" y="197548"/>
                </a:lnTo>
                <a:lnTo>
                  <a:pt x="664135" y="203629"/>
                </a:lnTo>
                <a:lnTo>
                  <a:pt x="607966" y="208082"/>
                </a:lnTo>
                <a:lnTo>
                  <a:pt x="549847" y="210819"/>
                </a:lnTo>
                <a:lnTo>
                  <a:pt x="490048" y="211751"/>
                </a:lnTo>
                <a:close/>
              </a:path>
            </a:pathLst>
          </a:custGeom>
          <a:solidFill>
            <a:srgbClr val="F9A15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2000" b="1" i="0">
                <a:solidFill>
                  <a:srgbClr val="3783FD"/>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0832" y="-103037"/>
            <a:ext cx="17966334" cy="2589062"/>
          </a:xfrm>
          <a:prstGeom prst="rect">
            <a:avLst/>
          </a:prstGeom>
        </p:spPr>
        <p:txBody>
          <a:bodyPr wrap="square" lIns="0" tIns="0" rIns="0" bIns="0">
            <a:spAutoFit/>
          </a:bodyPr>
          <a:lstStyle>
            <a:lvl1pPr>
              <a:defRPr sz="12000" b="1" i="0">
                <a:solidFill>
                  <a:srgbClr val="3783FD"/>
                </a:solidFill>
                <a:latin typeface="Calibri"/>
                <a:cs typeface="Calibri"/>
              </a:defRPr>
            </a:lvl1pPr>
          </a:lstStyle>
          <a:p>
            <a:endParaRPr/>
          </a:p>
        </p:txBody>
      </p:sp>
      <p:sp>
        <p:nvSpPr>
          <p:cNvPr id="3" name="Holder 3"/>
          <p:cNvSpPr>
            <a:spLocks noGrp="1"/>
          </p:cNvSpPr>
          <p:nvPr>
            <p:ph type="body" idx="1"/>
          </p:nvPr>
        </p:nvSpPr>
        <p:spPr>
          <a:xfrm>
            <a:off x="9702556" y="2680052"/>
            <a:ext cx="8161019" cy="5983605"/>
          </a:xfrm>
          <a:prstGeom prst="rect">
            <a:avLst/>
          </a:prstGeom>
        </p:spPr>
        <p:txBody>
          <a:bodyPr wrap="square" lIns="0" tIns="0" rIns="0" bIns="0">
            <a:spAutoFit/>
          </a:bodyPr>
          <a:lstStyle>
            <a:lvl1pPr>
              <a:defRPr sz="4800" b="0" i="0">
                <a:solidFill>
                  <a:srgbClr val="243761"/>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1000"/>
            <a:lum/>
          </a:blip>
          <a:srcRect/>
          <a:tile tx="0" ty="0" sx="100000" sy="100000" flip="none" algn="tl"/>
        </a:blipFill>
        <a:effectLst/>
      </p:bgPr>
    </p:bg>
    <p:spTree>
      <p:nvGrpSpPr>
        <p:cNvPr id="1" name=""/>
        <p:cNvGrpSpPr/>
        <p:nvPr/>
      </p:nvGrpSpPr>
      <p:grpSpPr>
        <a:xfrm>
          <a:off x="0" y="0"/>
          <a:ext cx="0" cy="0"/>
          <a:chOff x="0" y="0"/>
          <a:chExt cx="0" cy="0"/>
        </a:xfrm>
      </p:grpSpPr>
      <p:sp>
        <p:nvSpPr>
          <p:cNvPr id="2" name="object 2"/>
          <p:cNvSpPr/>
          <p:nvPr/>
        </p:nvSpPr>
        <p:spPr>
          <a:xfrm>
            <a:off x="10599513" y="7471682"/>
            <a:ext cx="6322060" cy="0"/>
          </a:xfrm>
          <a:custGeom>
            <a:avLst/>
            <a:gdLst/>
            <a:ahLst/>
            <a:cxnLst/>
            <a:rect l="l" t="t" r="r" b="b"/>
            <a:pathLst>
              <a:path w="6322059">
                <a:moveTo>
                  <a:pt x="0" y="0"/>
                </a:moveTo>
                <a:lnTo>
                  <a:pt x="6321944" y="0"/>
                </a:lnTo>
              </a:path>
            </a:pathLst>
          </a:custGeom>
          <a:ln w="19049">
            <a:solidFill>
              <a:srgbClr val="243761"/>
            </a:solidFill>
          </a:ln>
        </p:spPr>
        <p:txBody>
          <a:bodyPr wrap="square" lIns="0" tIns="0" rIns="0" bIns="0" rtlCol="0"/>
          <a:lstStyle/>
          <a:p>
            <a:endParaRPr/>
          </a:p>
        </p:txBody>
      </p:sp>
      <p:sp>
        <p:nvSpPr>
          <p:cNvPr id="4" name="object 4"/>
          <p:cNvSpPr txBox="1">
            <a:spLocks noGrp="1"/>
          </p:cNvSpPr>
          <p:nvPr>
            <p:ph type="title"/>
          </p:nvPr>
        </p:nvSpPr>
        <p:spPr>
          <a:xfrm>
            <a:off x="1066800" y="925023"/>
            <a:ext cx="7777396" cy="6149440"/>
          </a:xfrm>
          <a:prstGeom prst="rect">
            <a:avLst/>
          </a:prstGeom>
        </p:spPr>
        <p:txBody>
          <a:bodyPr vert="horz" wrap="square" lIns="0" tIns="185420" rIns="0" bIns="0" rtlCol="0">
            <a:spAutoFit/>
          </a:bodyPr>
          <a:lstStyle/>
          <a:p>
            <a:pPr marL="12700" marR="5080" algn="l">
              <a:lnSpc>
                <a:spcPts val="12300"/>
              </a:lnSpc>
              <a:spcBef>
                <a:spcPts val="1460"/>
              </a:spcBef>
            </a:pPr>
            <a:r>
              <a:rPr lang="en-US" sz="11200" spc="434" dirty="0"/>
              <a:t>Furniture</a:t>
            </a:r>
            <a:br>
              <a:rPr lang="en-US" sz="11200" spc="434" dirty="0"/>
            </a:br>
            <a:r>
              <a:rPr lang="en-US" sz="11200" spc="434" dirty="0"/>
              <a:t>Sales</a:t>
            </a:r>
            <a:br>
              <a:rPr lang="en-US" sz="11200" spc="434" dirty="0"/>
            </a:br>
            <a:r>
              <a:rPr lang="en-US" sz="11200" spc="434" dirty="0"/>
              <a:t>Forecasting</a:t>
            </a:r>
            <a:br>
              <a:rPr lang="en-US" sz="11200" spc="434" dirty="0"/>
            </a:br>
            <a:endParaRPr sz="3200" dirty="0">
              <a:latin typeface="Trebuchet MS"/>
              <a:cs typeface="Trebuchet MS"/>
            </a:endParaRPr>
          </a:p>
        </p:txBody>
      </p:sp>
      <p:sp>
        <p:nvSpPr>
          <p:cNvPr id="5" name="object 5"/>
          <p:cNvSpPr txBox="1"/>
          <p:nvPr/>
        </p:nvSpPr>
        <p:spPr>
          <a:xfrm>
            <a:off x="10577288" y="8064885"/>
            <a:ext cx="5921375" cy="1358900"/>
          </a:xfrm>
          <a:prstGeom prst="rect">
            <a:avLst/>
          </a:prstGeom>
        </p:spPr>
        <p:txBody>
          <a:bodyPr vert="horz" wrap="square" lIns="0" tIns="15240" rIns="0" bIns="0" rtlCol="0">
            <a:spAutoFit/>
          </a:bodyPr>
          <a:lstStyle/>
          <a:p>
            <a:pPr marL="12700">
              <a:lnSpc>
                <a:spcPts val="3545"/>
              </a:lnSpc>
              <a:spcBef>
                <a:spcPts val="120"/>
              </a:spcBef>
            </a:pPr>
            <a:r>
              <a:rPr sz="3100" b="1" spc="260" dirty="0">
                <a:solidFill>
                  <a:srgbClr val="4A5353"/>
                </a:solidFill>
                <a:latin typeface="Calibri"/>
                <a:cs typeface="Calibri"/>
              </a:rPr>
              <a:t>By</a:t>
            </a:r>
            <a:r>
              <a:rPr sz="3100" b="1" spc="80" dirty="0">
                <a:solidFill>
                  <a:srgbClr val="4A5353"/>
                </a:solidFill>
                <a:latin typeface="Calibri"/>
                <a:cs typeface="Calibri"/>
              </a:rPr>
              <a:t> </a:t>
            </a:r>
            <a:r>
              <a:rPr sz="3100" b="1" spc="395" dirty="0">
                <a:solidFill>
                  <a:srgbClr val="4A5353"/>
                </a:solidFill>
                <a:latin typeface="Calibri"/>
                <a:cs typeface="Calibri"/>
              </a:rPr>
              <a:t>-</a:t>
            </a:r>
            <a:r>
              <a:rPr sz="3100" b="1" spc="85" dirty="0">
                <a:solidFill>
                  <a:srgbClr val="4A5353"/>
                </a:solidFill>
                <a:latin typeface="Calibri"/>
                <a:cs typeface="Calibri"/>
              </a:rPr>
              <a:t> </a:t>
            </a:r>
            <a:r>
              <a:rPr sz="3100" b="1" spc="160" dirty="0">
                <a:solidFill>
                  <a:srgbClr val="4A5353"/>
                </a:solidFill>
                <a:latin typeface="Calibri"/>
                <a:cs typeface="Calibri"/>
              </a:rPr>
              <a:t>Diwakar</a:t>
            </a:r>
            <a:r>
              <a:rPr sz="3100" b="1" spc="80" dirty="0">
                <a:solidFill>
                  <a:srgbClr val="4A5353"/>
                </a:solidFill>
                <a:latin typeface="Calibri"/>
                <a:cs typeface="Calibri"/>
              </a:rPr>
              <a:t> </a:t>
            </a:r>
            <a:r>
              <a:rPr sz="3100" b="1" spc="200" dirty="0">
                <a:solidFill>
                  <a:srgbClr val="4A5353"/>
                </a:solidFill>
                <a:latin typeface="Calibri"/>
                <a:cs typeface="Calibri"/>
              </a:rPr>
              <a:t>Singh</a:t>
            </a:r>
            <a:endParaRPr sz="3100">
              <a:latin typeface="Calibri"/>
              <a:cs typeface="Calibri"/>
            </a:endParaRPr>
          </a:p>
          <a:p>
            <a:pPr marL="12700" marR="5080">
              <a:lnSpc>
                <a:spcPts val="3379"/>
              </a:lnSpc>
              <a:spcBef>
                <a:spcPts val="225"/>
              </a:spcBef>
            </a:pPr>
            <a:r>
              <a:rPr sz="3100" b="1" spc="95" dirty="0">
                <a:solidFill>
                  <a:srgbClr val="4A5353"/>
                </a:solidFill>
                <a:latin typeface="Calibri"/>
                <a:cs typeface="Calibri"/>
              </a:rPr>
              <a:t>Profile</a:t>
            </a:r>
            <a:r>
              <a:rPr sz="3100" b="1" spc="90" dirty="0">
                <a:solidFill>
                  <a:srgbClr val="4A5353"/>
                </a:solidFill>
                <a:latin typeface="Calibri"/>
                <a:cs typeface="Calibri"/>
              </a:rPr>
              <a:t> </a:t>
            </a:r>
            <a:r>
              <a:rPr sz="3100" b="1" dirty="0">
                <a:solidFill>
                  <a:srgbClr val="4A5353"/>
                </a:solidFill>
                <a:latin typeface="Calibri"/>
                <a:cs typeface="Calibri"/>
              </a:rPr>
              <a:t>–</a:t>
            </a:r>
            <a:r>
              <a:rPr sz="3100" b="1" spc="90" dirty="0">
                <a:solidFill>
                  <a:srgbClr val="4A5353"/>
                </a:solidFill>
                <a:latin typeface="Calibri"/>
                <a:cs typeface="Calibri"/>
              </a:rPr>
              <a:t> </a:t>
            </a:r>
            <a:r>
              <a:rPr sz="3100" b="1" spc="65" dirty="0">
                <a:solidFill>
                  <a:srgbClr val="4A5353"/>
                </a:solidFill>
                <a:latin typeface="Calibri"/>
                <a:cs typeface="Calibri"/>
              </a:rPr>
              <a:t>Machine</a:t>
            </a:r>
            <a:r>
              <a:rPr sz="3100" b="1" spc="95" dirty="0">
                <a:solidFill>
                  <a:srgbClr val="4A5353"/>
                </a:solidFill>
                <a:latin typeface="Calibri"/>
                <a:cs typeface="Calibri"/>
              </a:rPr>
              <a:t> </a:t>
            </a:r>
            <a:r>
              <a:rPr sz="3100" b="1" spc="150" dirty="0">
                <a:solidFill>
                  <a:srgbClr val="4A5353"/>
                </a:solidFill>
                <a:latin typeface="Calibri"/>
                <a:cs typeface="Calibri"/>
              </a:rPr>
              <a:t>Learning</a:t>
            </a:r>
            <a:r>
              <a:rPr sz="3100" b="1" spc="90" dirty="0">
                <a:solidFill>
                  <a:srgbClr val="4A5353"/>
                </a:solidFill>
                <a:latin typeface="Calibri"/>
                <a:cs typeface="Calibri"/>
              </a:rPr>
              <a:t> </a:t>
            </a:r>
            <a:r>
              <a:rPr sz="3100" b="1" spc="60" dirty="0">
                <a:solidFill>
                  <a:srgbClr val="4A5353"/>
                </a:solidFill>
                <a:latin typeface="Calibri"/>
                <a:cs typeface="Calibri"/>
              </a:rPr>
              <a:t>Intern </a:t>
            </a:r>
            <a:r>
              <a:rPr sz="3100" b="1" spc="165" dirty="0">
                <a:solidFill>
                  <a:srgbClr val="4A5353"/>
                </a:solidFill>
                <a:latin typeface="Calibri"/>
                <a:cs typeface="Calibri"/>
              </a:rPr>
              <a:t>Batch</a:t>
            </a:r>
            <a:r>
              <a:rPr sz="3100" b="1" spc="105" dirty="0">
                <a:solidFill>
                  <a:srgbClr val="4A5353"/>
                </a:solidFill>
                <a:latin typeface="Calibri"/>
                <a:cs typeface="Calibri"/>
              </a:rPr>
              <a:t> </a:t>
            </a:r>
            <a:r>
              <a:rPr sz="3100" b="1" spc="95" dirty="0">
                <a:solidFill>
                  <a:srgbClr val="4A5353"/>
                </a:solidFill>
                <a:latin typeface="Calibri"/>
                <a:cs typeface="Calibri"/>
              </a:rPr>
              <a:t>Name:</a:t>
            </a:r>
            <a:r>
              <a:rPr sz="3100" b="1" spc="110" dirty="0">
                <a:solidFill>
                  <a:srgbClr val="4A5353"/>
                </a:solidFill>
                <a:latin typeface="Calibri"/>
                <a:cs typeface="Calibri"/>
              </a:rPr>
              <a:t> </a:t>
            </a:r>
            <a:r>
              <a:rPr sz="3100" b="1" spc="145" dirty="0">
                <a:solidFill>
                  <a:srgbClr val="4A5353"/>
                </a:solidFill>
                <a:latin typeface="Calibri"/>
                <a:cs typeface="Calibri"/>
              </a:rPr>
              <a:t>MIP-</a:t>
            </a:r>
            <a:r>
              <a:rPr sz="3100" b="1" spc="195" dirty="0">
                <a:solidFill>
                  <a:srgbClr val="4A5353"/>
                </a:solidFill>
                <a:latin typeface="Calibri"/>
                <a:cs typeface="Calibri"/>
              </a:rPr>
              <a:t>ML-</a:t>
            </a:r>
            <a:r>
              <a:rPr sz="3100" b="1" spc="240" dirty="0">
                <a:solidFill>
                  <a:srgbClr val="4A5353"/>
                </a:solidFill>
                <a:latin typeface="Calibri"/>
                <a:cs typeface="Calibri"/>
              </a:rPr>
              <a:t>09</a:t>
            </a:r>
            <a:endParaRPr sz="31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801232" y="9248775"/>
            <a:ext cx="7687309" cy="0"/>
          </a:xfrm>
          <a:custGeom>
            <a:avLst/>
            <a:gdLst/>
            <a:ahLst/>
            <a:cxnLst/>
            <a:rect l="l" t="t" r="r" b="b"/>
            <a:pathLst>
              <a:path w="7687309">
                <a:moveTo>
                  <a:pt x="0" y="0"/>
                </a:moveTo>
                <a:lnTo>
                  <a:pt x="7687314" y="0"/>
                </a:lnTo>
              </a:path>
            </a:pathLst>
          </a:custGeom>
          <a:ln w="19049">
            <a:solidFill>
              <a:srgbClr val="243761"/>
            </a:solidFill>
          </a:ln>
        </p:spPr>
        <p:txBody>
          <a:bodyPr wrap="square" lIns="0" tIns="0" rIns="0" bIns="0" rtlCol="0"/>
          <a:lstStyle/>
          <a:p>
            <a:endParaRPr/>
          </a:p>
        </p:txBody>
      </p:sp>
      <p:pic>
        <p:nvPicPr>
          <p:cNvPr id="3" name="object 3"/>
          <p:cNvPicPr/>
          <p:nvPr/>
        </p:nvPicPr>
        <p:blipFill>
          <a:blip r:embed="rId2" cstate="print"/>
          <a:stretch>
            <a:fillRect/>
          </a:stretch>
        </p:blipFill>
        <p:spPr>
          <a:xfrm>
            <a:off x="1037760" y="2896490"/>
            <a:ext cx="7125776" cy="5794691"/>
          </a:xfrm>
          <a:prstGeom prst="rect">
            <a:avLst/>
          </a:prstGeom>
        </p:spPr>
      </p:pic>
      <p:sp>
        <p:nvSpPr>
          <p:cNvPr id="4" name="object 4"/>
          <p:cNvSpPr txBox="1">
            <a:spLocks noGrp="1"/>
          </p:cNvSpPr>
          <p:nvPr>
            <p:ph type="title"/>
          </p:nvPr>
        </p:nvSpPr>
        <p:spPr>
          <a:prstGeom prst="rect">
            <a:avLst/>
          </a:prstGeom>
        </p:spPr>
        <p:txBody>
          <a:bodyPr vert="horz" wrap="square" lIns="0" tIns="747562" rIns="0" bIns="0" rtlCol="0">
            <a:spAutoFit/>
          </a:bodyPr>
          <a:lstStyle/>
          <a:p>
            <a:pPr marL="9554210">
              <a:lnSpc>
                <a:spcPct val="100000"/>
              </a:lnSpc>
              <a:spcBef>
                <a:spcPts val="100"/>
              </a:spcBef>
            </a:pPr>
            <a:r>
              <a:rPr spc="495" dirty="0"/>
              <a:t>Conclusion</a:t>
            </a:r>
          </a:p>
        </p:txBody>
      </p:sp>
      <p:sp>
        <p:nvSpPr>
          <p:cNvPr id="5" name="object 5"/>
          <p:cNvSpPr txBox="1">
            <a:spLocks noGrp="1"/>
          </p:cNvSpPr>
          <p:nvPr>
            <p:ph type="body" idx="1"/>
          </p:nvPr>
        </p:nvSpPr>
        <p:spPr>
          <a:prstGeom prst="rect">
            <a:avLst/>
          </a:prstGeom>
        </p:spPr>
        <p:txBody>
          <a:bodyPr vert="horz" wrap="square" lIns="0" tIns="12700" rIns="0" bIns="0" rtlCol="0">
            <a:spAutoFit/>
          </a:bodyPr>
          <a:lstStyle/>
          <a:p>
            <a:pPr marL="12700" marR="5080">
              <a:lnSpc>
                <a:spcPct val="116399"/>
              </a:lnSpc>
              <a:spcBef>
                <a:spcPts val="100"/>
              </a:spcBef>
            </a:pPr>
            <a:r>
              <a:rPr lang="en-US" dirty="0"/>
              <a:t>Furniture sales show [trend, e.g., upward] trend with potential seasonal patterns. Utilize these insights for informed inventory management and targeted marketing strategies.</a:t>
            </a:r>
            <a:endParaRPr spc="-10" dirty="0"/>
          </a:p>
        </p:txBody>
      </p:sp>
      <p:sp>
        <p:nvSpPr>
          <p:cNvPr id="6" name="object 6"/>
          <p:cNvSpPr/>
          <p:nvPr/>
        </p:nvSpPr>
        <p:spPr>
          <a:xfrm>
            <a:off x="9562459" y="2578099"/>
            <a:ext cx="7687309" cy="0"/>
          </a:xfrm>
          <a:custGeom>
            <a:avLst/>
            <a:gdLst/>
            <a:ahLst/>
            <a:cxnLst/>
            <a:rect l="l" t="t" r="r" b="b"/>
            <a:pathLst>
              <a:path w="7687309">
                <a:moveTo>
                  <a:pt x="0" y="0"/>
                </a:moveTo>
                <a:lnTo>
                  <a:pt x="7687314" y="0"/>
                </a:lnTo>
              </a:path>
            </a:pathLst>
          </a:custGeom>
          <a:ln w="19049">
            <a:solidFill>
              <a:srgbClr val="243761"/>
            </a:solidFill>
          </a:ln>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F800D475-24B2-4B32-958B-CAB256FE14B3}"/>
              </a:ext>
            </a:extLst>
          </p:cNvPr>
          <p:cNvSpPr txBox="1">
            <a:spLocks/>
          </p:cNvSpPr>
          <p:nvPr/>
        </p:nvSpPr>
        <p:spPr>
          <a:xfrm>
            <a:off x="3048000" y="3390900"/>
            <a:ext cx="13606216" cy="2566728"/>
          </a:xfrm>
          <a:prstGeom prst="rect">
            <a:avLst/>
          </a:prstGeom>
        </p:spPr>
        <p:txBody>
          <a:bodyPr vert="horz" wrap="square" lIns="0" tIns="12065" rIns="0" bIns="0" rtlCol="0">
            <a:spAutoFit/>
          </a:bodyPr>
          <a:lstStyle>
            <a:lvl1pPr>
              <a:defRPr sz="12000" b="1" i="0">
                <a:solidFill>
                  <a:srgbClr val="3783FD"/>
                </a:solidFill>
                <a:latin typeface="Calibri"/>
                <a:ea typeface="+mj-ea"/>
                <a:cs typeface="Calibri"/>
              </a:defRPr>
            </a:lvl1pPr>
          </a:lstStyle>
          <a:p>
            <a:pPr marL="12700">
              <a:spcBef>
                <a:spcPts val="95"/>
              </a:spcBef>
            </a:pPr>
            <a:r>
              <a:rPr lang="en-US" sz="16600" dirty="0"/>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04625" y="936688"/>
            <a:ext cx="9441180" cy="1244600"/>
          </a:xfrm>
          <a:prstGeom prst="rect">
            <a:avLst/>
          </a:prstGeom>
        </p:spPr>
        <p:txBody>
          <a:bodyPr vert="horz" wrap="square" lIns="0" tIns="12700" rIns="0" bIns="0" rtlCol="0">
            <a:spAutoFit/>
          </a:bodyPr>
          <a:lstStyle/>
          <a:p>
            <a:pPr marL="12700">
              <a:lnSpc>
                <a:spcPct val="100000"/>
              </a:lnSpc>
              <a:spcBef>
                <a:spcPts val="100"/>
              </a:spcBef>
            </a:pPr>
            <a:r>
              <a:rPr sz="8000" spc="340" dirty="0"/>
              <a:t>Problems</a:t>
            </a:r>
            <a:r>
              <a:rPr sz="8000" spc="215" dirty="0"/>
              <a:t> </a:t>
            </a:r>
            <a:r>
              <a:rPr sz="8000" spc="290" dirty="0"/>
              <a:t>Statement</a:t>
            </a:r>
            <a:endParaRPr sz="8000" dirty="0"/>
          </a:p>
        </p:txBody>
      </p:sp>
      <p:sp>
        <p:nvSpPr>
          <p:cNvPr id="3" name="object 3"/>
          <p:cNvSpPr txBox="1"/>
          <p:nvPr/>
        </p:nvSpPr>
        <p:spPr>
          <a:xfrm>
            <a:off x="8304625" y="2346150"/>
            <a:ext cx="8581390" cy="6450356"/>
          </a:xfrm>
          <a:prstGeom prst="rect">
            <a:avLst/>
          </a:prstGeom>
        </p:spPr>
        <p:txBody>
          <a:bodyPr vert="horz" wrap="square" lIns="0" tIns="12065" rIns="0" bIns="0" rtlCol="0">
            <a:spAutoFit/>
          </a:bodyPr>
          <a:lstStyle/>
          <a:p>
            <a:pPr marL="12700" marR="5080">
              <a:lnSpc>
                <a:spcPct val="116700"/>
              </a:lnSpc>
              <a:spcBef>
                <a:spcPts val="95"/>
              </a:spcBef>
            </a:pPr>
            <a:r>
              <a:rPr lang="en-US" sz="3600" dirty="0"/>
              <a:t>For a retail furniture store, predicting future sales is critical to avoiding inventory issues like overstocking or under-stocking. The challenge lies in utilizing time series data from the superstore dataset to forecast furniture sales for the next year accurately. This predictive insight ensures an optimal customer experience, avoids losses, and maintains store sustainability.</a:t>
            </a:r>
            <a:endParaRPr sz="3600" dirty="0">
              <a:latin typeface="Calibri"/>
              <a:cs typeface="Calibri"/>
            </a:endParaRPr>
          </a:p>
        </p:txBody>
      </p:sp>
      <p:pic>
        <p:nvPicPr>
          <p:cNvPr id="4" name="object 4"/>
          <p:cNvPicPr/>
          <p:nvPr/>
        </p:nvPicPr>
        <p:blipFill>
          <a:blip r:embed="rId2" cstate="print"/>
          <a:stretch>
            <a:fillRect/>
          </a:stretch>
        </p:blipFill>
        <p:spPr>
          <a:xfrm>
            <a:off x="1032511" y="2245755"/>
            <a:ext cx="6595077" cy="6902146"/>
          </a:xfrm>
          <a:prstGeom prst="rect">
            <a:avLst/>
          </a:prstGeom>
        </p:spPr>
      </p:pic>
      <p:sp>
        <p:nvSpPr>
          <p:cNvPr id="5" name="object 5"/>
          <p:cNvSpPr/>
          <p:nvPr/>
        </p:nvSpPr>
        <p:spPr>
          <a:xfrm>
            <a:off x="8326850" y="2241591"/>
            <a:ext cx="9384030" cy="9525"/>
          </a:xfrm>
          <a:custGeom>
            <a:avLst/>
            <a:gdLst/>
            <a:ahLst/>
            <a:cxnLst/>
            <a:rect l="l" t="t" r="r" b="b"/>
            <a:pathLst>
              <a:path w="9384030" h="9525">
                <a:moveTo>
                  <a:pt x="0" y="0"/>
                </a:moveTo>
                <a:lnTo>
                  <a:pt x="9383723" y="9505"/>
                </a:lnTo>
              </a:path>
            </a:pathLst>
          </a:custGeom>
          <a:ln w="19049">
            <a:solidFill>
              <a:srgbClr val="243761"/>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31837" y="4908725"/>
            <a:ext cx="978269" cy="8500570"/>
            <a:chOff x="12124439" y="1786962"/>
            <a:chExt cx="978269" cy="8500570"/>
          </a:xfrm>
        </p:grpSpPr>
        <p:sp>
          <p:nvSpPr>
            <p:cNvPr id="3" name="object 3"/>
            <p:cNvSpPr/>
            <p:nvPr/>
          </p:nvSpPr>
          <p:spPr>
            <a:xfrm>
              <a:off x="12618314" y="1819807"/>
              <a:ext cx="0" cy="8467725"/>
            </a:xfrm>
            <a:custGeom>
              <a:avLst/>
              <a:gdLst/>
              <a:ahLst/>
              <a:cxnLst/>
              <a:rect l="l" t="t" r="r" b="b"/>
              <a:pathLst>
                <a:path h="8467725">
                  <a:moveTo>
                    <a:pt x="0" y="8467171"/>
                  </a:moveTo>
                  <a:lnTo>
                    <a:pt x="0" y="0"/>
                  </a:lnTo>
                </a:path>
              </a:pathLst>
            </a:custGeom>
            <a:ln w="19049">
              <a:solidFill>
                <a:srgbClr val="243761"/>
              </a:solidFill>
            </a:ln>
          </p:spPr>
          <p:txBody>
            <a:bodyPr wrap="square" lIns="0" tIns="0" rIns="0" bIns="0" rtlCol="0"/>
            <a:lstStyle/>
            <a:p>
              <a:endParaRPr/>
            </a:p>
          </p:txBody>
        </p:sp>
        <p:sp>
          <p:nvSpPr>
            <p:cNvPr id="4" name="object 4"/>
            <p:cNvSpPr/>
            <p:nvPr/>
          </p:nvSpPr>
          <p:spPr>
            <a:xfrm>
              <a:off x="12608812" y="1825062"/>
              <a:ext cx="408305" cy="0"/>
            </a:xfrm>
            <a:custGeom>
              <a:avLst/>
              <a:gdLst/>
              <a:ahLst/>
              <a:cxnLst/>
              <a:rect l="l" t="t" r="r" b="b"/>
              <a:pathLst>
                <a:path w="408305">
                  <a:moveTo>
                    <a:pt x="0" y="0"/>
                  </a:moveTo>
                  <a:lnTo>
                    <a:pt x="408172" y="0"/>
                  </a:lnTo>
                </a:path>
              </a:pathLst>
            </a:custGeom>
            <a:ln w="19049">
              <a:solidFill>
                <a:srgbClr val="243761"/>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3016984" y="1786962"/>
              <a:ext cx="76199" cy="76199"/>
            </a:xfrm>
            <a:prstGeom prst="rect">
              <a:avLst/>
            </a:prstGeom>
          </p:spPr>
        </p:pic>
        <p:sp>
          <p:nvSpPr>
            <p:cNvPr id="6" name="object 6"/>
            <p:cNvSpPr/>
            <p:nvPr/>
          </p:nvSpPr>
          <p:spPr>
            <a:xfrm>
              <a:off x="12200639" y="3145212"/>
              <a:ext cx="408305" cy="0"/>
            </a:xfrm>
            <a:custGeom>
              <a:avLst/>
              <a:gdLst/>
              <a:ahLst/>
              <a:cxnLst/>
              <a:rect l="l" t="t" r="r" b="b"/>
              <a:pathLst>
                <a:path w="408304">
                  <a:moveTo>
                    <a:pt x="0" y="0"/>
                  </a:moveTo>
                  <a:lnTo>
                    <a:pt x="408172" y="0"/>
                  </a:lnTo>
                </a:path>
              </a:pathLst>
            </a:custGeom>
            <a:ln w="19049">
              <a:solidFill>
                <a:srgbClr val="243761"/>
              </a:solidFill>
            </a:ln>
          </p:spPr>
          <p:txBody>
            <a:bodyPr wrap="square" lIns="0" tIns="0" rIns="0" bIns="0" rtlCol="0"/>
            <a:lstStyle/>
            <a:p>
              <a:endParaRPr/>
            </a:p>
          </p:txBody>
        </p:sp>
        <p:pic>
          <p:nvPicPr>
            <p:cNvPr id="7" name="object 7"/>
            <p:cNvPicPr/>
            <p:nvPr/>
          </p:nvPicPr>
          <p:blipFill>
            <a:blip r:embed="rId3" cstate="print"/>
            <a:stretch>
              <a:fillRect/>
            </a:stretch>
          </p:blipFill>
          <p:spPr>
            <a:xfrm>
              <a:off x="12124439" y="3107112"/>
              <a:ext cx="76199" cy="76199"/>
            </a:xfrm>
            <a:prstGeom prst="rect">
              <a:avLst/>
            </a:prstGeom>
          </p:spPr>
        </p:pic>
        <p:sp>
          <p:nvSpPr>
            <p:cNvPr id="8" name="object 8"/>
            <p:cNvSpPr/>
            <p:nvPr/>
          </p:nvSpPr>
          <p:spPr>
            <a:xfrm>
              <a:off x="12627862" y="4333950"/>
              <a:ext cx="398780" cy="0"/>
            </a:xfrm>
            <a:custGeom>
              <a:avLst/>
              <a:gdLst/>
              <a:ahLst/>
              <a:cxnLst/>
              <a:rect l="l" t="t" r="r" b="b"/>
              <a:pathLst>
                <a:path w="398780">
                  <a:moveTo>
                    <a:pt x="0" y="0"/>
                  </a:moveTo>
                  <a:lnTo>
                    <a:pt x="398647" y="0"/>
                  </a:lnTo>
                </a:path>
              </a:pathLst>
            </a:custGeom>
            <a:ln w="19049">
              <a:solidFill>
                <a:srgbClr val="243761"/>
              </a:solidFill>
            </a:ln>
          </p:spPr>
          <p:txBody>
            <a:bodyPr wrap="square" lIns="0" tIns="0" rIns="0" bIns="0" rtlCol="0"/>
            <a:lstStyle/>
            <a:p>
              <a:endParaRPr/>
            </a:p>
          </p:txBody>
        </p:sp>
        <p:pic>
          <p:nvPicPr>
            <p:cNvPr id="9" name="object 9"/>
            <p:cNvPicPr/>
            <p:nvPr/>
          </p:nvPicPr>
          <p:blipFill>
            <a:blip r:embed="rId2" cstate="print"/>
            <a:stretch>
              <a:fillRect/>
            </a:stretch>
          </p:blipFill>
          <p:spPr>
            <a:xfrm>
              <a:off x="13026509" y="4295850"/>
              <a:ext cx="76199" cy="76199"/>
            </a:xfrm>
            <a:prstGeom prst="rect">
              <a:avLst/>
            </a:prstGeom>
          </p:spPr>
        </p:pic>
        <p:sp>
          <p:nvSpPr>
            <p:cNvPr id="10" name="object 10"/>
            <p:cNvSpPr/>
            <p:nvPr/>
          </p:nvSpPr>
          <p:spPr>
            <a:xfrm>
              <a:off x="12200639" y="5560582"/>
              <a:ext cx="408305" cy="0"/>
            </a:xfrm>
            <a:custGeom>
              <a:avLst/>
              <a:gdLst/>
              <a:ahLst/>
              <a:cxnLst/>
              <a:rect l="l" t="t" r="r" b="b"/>
              <a:pathLst>
                <a:path w="408304">
                  <a:moveTo>
                    <a:pt x="0" y="0"/>
                  </a:moveTo>
                  <a:lnTo>
                    <a:pt x="408172" y="0"/>
                  </a:lnTo>
                </a:path>
              </a:pathLst>
            </a:custGeom>
            <a:ln w="19049">
              <a:solidFill>
                <a:srgbClr val="243761"/>
              </a:solidFill>
            </a:ln>
          </p:spPr>
          <p:txBody>
            <a:bodyPr wrap="square" lIns="0" tIns="0" rIns="0" bIns="0" rtlCol="0"/>
            <a:lstStyle/>
            <a:p>
              <a:endParaRPr/>
            </a:p>
          </p:txBody>
        </p:sp>
        <p:pic>
          <p:nvPicPr>
            <p:cNvPr id="11" name="object 11"/>
            <p:cNvPicPr/>
            <p:nvPr/>
          </p:nvPicPr>
          <p:blipFill>
            <a:blip r:embed="rId3" cstate="print"/>
            <a:stretch>
              <a:fillRect/>
            </a:stretch>
          </p:blipFill>
          <p:spPr>
            <a:xfrm>
              <a:off x="12124439" y="5522482"/>
              <a:ext cx="76199" cy="76199"/>
            </a:xfrm>
            <a:prstGeom prst="rect">
              <a:avLst/>
            </a:prstGeom>
          </p:spPr>
        </p:pic>
      </p:grpSp>
      <p:sp>
        <p:nvSpPr>
          <p:cNvPr id="19" name="object 19"/>
          <p:cNvSpPr txBox="1">
            <a:spLocks noGrp="1"/>
          </p:cNvSpPr>
          <p:nvPr>
            <p:ph type="title"/>
          </p:nvPr>
        </p:nvSpPr>
        <p:spPr>
          <a:xfrm>
            <a:off x="9691150" y="4406665"/>
            <a:ext cx="3195955" cy="1004120"/>
          </a:xfrm>
          <a:prstGeom prst="rect">
            <a:avLst/>
          </a:prstGeom>
        </p:spPr>
        <p:txBody>
          <a:bodyPr vert="horz" wrap="square" lIns="0" tIns="29209" rIns="0" bIns="0" rtlCol="0">
            <a:spAutoFit/>
          </a:bodyPr>
          <a:lstStyle/>
          <a:p>
            <a:pPr marL="12700" marR="5080">
              <a:lnSpc>
                <a:spcPts val="3810"/>
              </a:lnSpc>
              <a:spcBef>
                <a:spcPts val="229"/>
              </a:spcBef>
            </a:pPr>
            <a:r>
              <a:rPr lang="en-IN" sz="3200" spc="-45" dirty="0">
                <a:solidFill>
                  <a:srgbClr val="243761"/>
                </a:solidFill>
                <a:latin typeface="Trebuchet MS"/>
                <a:cs typeface="Trebuchet MS"/>
              </a:rPr>
              <a:t>Understanding Time Series Data</a:t>
            </a:r>
            <a:endParaRPr sz="3200" dirty="0">
              <a:latin typeface="Trebuchet MS"/>
              <a:cs typeface="Trebuchet MS"/>
            </a:endParaRPr>
          </a:p>
        </p:txBody>
      </p:sp>
      <p:sp>
        <p:nvSpPr>
          <p:cNvPr id="20" name="object 20"/>
          <p:cNvSpPr txBox="1"/>
          <p:nvPr/>
        </p:nvSpPr>
        <p:spPr>
          <a:xfrm>
            <a:off x="4006458" y="5712471"/>
            <a:ext cx="4134946" cy="997709"/>
          </a:xfrm>
          <a:prstGeom prst="rect">
            <a:avLst/>
          </a:prstGeom>
        </p:spPr>
        <p:txBody>
          <a:bodyPr vert="horz" wrap="square" lIns="0" tIns="12700" rIns="0" bIns="0" rtlCol="0">
            <a:spAutoFit/>
          </a:bodyPr>
          <a:lstStyle/>
          <a:p>
            <a:pPr marL="12700">
              <a:lnSpc>
                <a:spcPct val="100000"/>
              </a:lnSpc>
              <a:spcBef>
                <a:spcPts val="100"/>
              </a:spcBef>
            </a:pPr>
            <a:r>
              <a:rPr lang="en-US" sz="3200" b="1" spc="-90" dirty="0">
                <a:solidFill>
                  <a:srgbClr val="243761"/>
                </a:solidFill>
                <a:latin typeface="Trebuchet MS"/>
                <a:cs typeface="Trebuchet MS"/>
              </a:rPr>
              <a:t>Checking Components of Time Series</a:t>
            </a:r>
            <a:endParaRPr sz="3200" dirty="0">
              <a:latin typeface="Trebuchet MS"/>
              <a:cs typeface="Trebuchet MS"/>
            </a:endParaRPr>
          </a:p>
        </p:txBody>
      </p:sp>
      <p:sp>
        <p:nvSpPr>
          <p:cNvPr id="21" name="object 21"/>
          <p:cNvSpPr txBox="1"/>
          <p:nvPr/>
        </p:nvSpPr>
        <p:spPr>
          <a:xfrm>
            <a:off x="9691150" y="6901209"/>
            <a:ext cx="3698875" cy="997709"/>
          </a:xfrm>
          <a:prstGeom prst="rect">
            <a:avLst/>
          </a:prstGeom>
        </p:spPr>
        <p:txBody>
          <a:bodyPr vert="horz" wrap="square" lIns="0" tIns="12700" rIns="0" bIns="0" rtlCol="0">
            <a:spAutoFit/>
          </a:bodyPr>
          <a:lstStyle/>
          <a:p>
            <a:pPr marL="12700">
              <a:lnSpc>
                <a:spcPct val="100000"/>
              </a:lnSpc>
              <a:spcBef>
                <a:spcPts val="100"/>
              </a:spcBef>
            </a:pPr>
            <a:r>
              <a:rPr lang="en-IN" sz="3200" b="1" spc="60" dirty="0">
                <a:solidFill>
                  <a:srgbClr val="243761"/>
                </a:solidFill>
                <a:latin typeface="Trebuchet MS"/>
                <a:cs typeface="Trebuchet MS"/>
              </a:rPr>
              <a:t>Forecasting Techniques</a:t>
            </a:r>
            <a:endParaRPr lang="en-IN" sz="3200" dirty="0">
              <a:latin typeface="Trebuchet MS"/>
              <a:cs typeface="Trebuchet MS"/>
            </a:endParaRPr>
          </a:p>
        </p:txBody>
      </p:sp>
      <p:sp>
        <p:nvSpPr>
          <p:cNvPr id="22" name="object 22"/>
          <p:cNvSpPr txBox="1"/>
          <p:nvPr/>
        </p:nvSpPr>
        <p:spPr>
          <a:xfrm>
            <a:off x="2539858" y="1197503"/>
            <a:ext cx="4902200" cy="1854200"/>
          </a:xfrm>
          <a:prstGeom prst="rect">
            <a:avLst/>
          </a:prstGeom>
        </p:spPr>
        <p:txBody>
          <a:bodyPr vert="horz" wrap="square" lIns="0" tIns="12700" rIns="0" bIns="0" rtlCol="0">
            <a:spAutoFit/>
          </a:bodyPr>
          <a:lstStyle/>
          <a:p>
            <a:pPr marL="12700">
              <a:lnSpc>
                <a:spcPct val="100000"/>
              </a:lnSpc>
              <a:spcBef>
                <a:spcPts val="100"/>
              </a:spcBef>
            </a:pPr>
            <a:r>
              <a:rPr sz="12000" b="1" spc="380" dirty="0">
                <a:solidFill>
                  <a:srgbClr val="3783FD"/>
                </a:solidFill>
                <a:latin typeface="Calibri"/>
                <a:cs typeface="Calibri"/>
              </a:rPr>
              <a:t>Project</a:t>
            </a:r>
            <a:endParaRPr sz="12000" dirty="0">
              <a:latin typeface="Calibri"/>
              <a:cs typeface="Calibri"/>
            </a:endParaRPr>
          </a:p>
        </p:txBody>
      </p:sp>
      <p:sp>
        <p:nvSpPr>
          <p:cNvPr id="23" name="object 23"/>
          <p:cNvSpPr txBox="1"/>
          <p:nvPr/>
        </p:nvSpPr>
        <p:spPr>
          <a:xfrm>
            <a:off x="7924897" y="1197503"/>
            <a:ext cx="7231380" cy="1854200"/>
          </a:xfrm>
          <a:prstGeom prst="rect">
            <a:avLst/>
          </a:prstGeom>
        </p:spPr>
        <p:txBody>
          <a:bodyPr vert="horz" wrap="square" lIns="0" tIns="12700" rIns="0" bIns="0" rtlCol="0">
            <a:spAutoFit/>
          </a:bodyPr>
          <a:lstStyle/>
          <a:p>
            <a:pPr marL="12700">
              <a:lnSpc>
                <a:spcPct val="100000"/>
              </a:lnSpc>
              <a:spcBef>
                <a:spcPts val="100"/>
              </a:spcBef>
            </a:pPr>
            <a:r>
              <a:rPr sz="12000" b="1" spc="415" dirty="0">
                <a:solidFill>
                  <a:srgbClr val="3783FD"/>
                </a:solidFill>
                <a:latin typeface="Calibri"/>
                <a:cs typeface="Calibri"/>
              </a:rPr>
              <a:t>Objectives</a:t>
            </a:r>
            <a:endParaRPr sz="12000" dirty="0">
              <a:latin typeface="Calibri"/>
              <a:cs typeface="Calibri"/>
            </a:endParaRPr>
          </a:p>
        </p:txBody>
      </p:sp>
      <p:sp>
        <p:nvSpPr>
          <p:cNvPr id="24" name="object 24"/>
          <p:cNvSpPr txBox="1"/>
          <p:nvPr/>
        </p:nvSpPr>
        <p:spPr>
          <a:xfrm>
            <a:off x="5237201" y="7400063"/>
            <a:ext cx="8256270" cy="1479892"/>
          </a:xfrm>
          <a:prstGeom prst="rect">
            <a:avLst/>
          </a:prstGeom>
        </p:spPr>
        <p:txBody>
          <a:bodyPr vert="horz" wrap="square" lIns="0" tIns="12700" rIns="0" bIns="0" rtlCol="0">
            <a:spAutoFit/>
          </a:bodyPr>
          <a:lstStyle/>
          <a:p>
            <a:pPr>
              <a:lnSpc>
                <a:spcPct val="100000"/>
              </a:lnSpc>
              <a:spcBef>
                <a:spcPts val="680"/>
              </a:spcBef>
            </a:pPr>
            <a:endParaRPr sz="3200" dirty="0">
              <a:latin typeface="Trebuchet MS"/>
              <a:cs typeface="Trebuchet MS"/>
            </a:endParaRPr>
          </a:p>
          <a:p>
            <a:pPr marL="468630" marR="5058410" indent="-456565">
              <a:lnSpc>
                <a:spcPts val="3810"/>
              </a:lnSpc>
            </a:pPr>
            <a:r>
              <a:rPr lang="en-IN" sz="3200" b="1" spc="-10" dirty="0">
                <a:solidFill>
                  <a:srgbClr val="243761"/>
                </a:solidFill>
                <a:latin typeface="Trebuchet MS"/>
                <a:cs typeface="Trebuchet MS"/>
              </a:rPr>
              <a:t>Visualization in Time Series</a:t>
            </a:r>
            <a:endParaRPr sz="32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2656" y="279431"/>
            <a:ext cx="8979535" cy="1320800"/>
          </a:xfrm>
          <a:prstGeom prst="rect">
            <a:avLst/>
          </a:prstGeom>
        </p:spPr>
        <p:txBody>
          <a:bodyPr vert="horz" wrap="square" lIns="0" tIns="12700" rIns="0" bIns="0" rtlCol="0">
            <a:spAutoFit/>
          </a:bodyPr>
          <a:lstStyle/>
          <a:p>
            <a:pPr marL="12700">
              <a:lnSpc>
                <a:spcPct val="100000"/>
              </a:lnSpc>
              <a:spcBef>
                <a:spcPts val="100"/>
              </a:spcBef>
            </a:pPr>
            <a:r>
              <a:rPr sz="8500" b="1" u="sng" spc="420" dirty="0">
                <a:solidFill>
                  <a:srgbClr val="3783FD"/>
                </a:solidFill>
                <a:uFill>
                  <a:solidFill>
                    <a:srgbClr val="243761"/>
                  </a:solidFill>
                </a:uFill>
                <a:latin typeface="Calibri"/>
                <a:cs typeface="Calibri"/>
              </a:rPr>
              <a:t>Data</a:t>
            </a:r>
            <a:r>
              <a:rPr sz="8500" b="1" u="sng" spc="215" dirty="0">
                <a:solidFill>
                  <a:srgbClr val="3783FD"/>
                </a:solidFill>
                <a:uFill>
                  <a:solidFill>
                    <a:srgbClr val="243761"/>
                  </a:solidFill>
                </a:uFill>
                <a:latin typeface="Calibri"/>
                <a:cs typeface="Calibri"/>
              </a:rPr>
              <a:t> </a:t>
            </a:r>
            <a:r>
              <a:rPr sz="8500" b="1" u="sng" spc="130" dirty="0">
                <a:solidFill>
                  <a:srgbClr val="3783FD"/>
                </a:solidFill>
                <a:uFill>
                  <a:solidFill>
                    <a:srgbClr val="243761"/>
                  </a:solidFill>
                </a:uFill>
                <a:latin typeface="Calibri"/>
                <a:cs typeface="Calibri"/>
              </a:rPr>
              <a:t>Exploration...</a:t>
            </a:r>
            <a:endParaRPr sz="8500">
              <a:latin typeface="Calibri"/>
              <a:cs typeface="Calibri"/>
            </a:endParaRPr>
          </a:p>
        </p:txBody>
      </p:sp>
      <p:sp>
        <p:nvSpPr>
          <p:cNvPr id="4" name="object 4"/>
          <p:cNvSpPr txBox="1"/>
          <p:nvPr/>
        </p:nvSpPr>
        <p:spPr>
          <a:xfrm>
            <a:off x="462656" y="1917961"/>
            <a:ext cx="17202785" cy="998855"/>
          </a:xfrm>
          <a:prstGeom prst="rect">
            <a:avLst/>
          </a:prstGeom>
        </p:spPr>
        <p:txBody>
          <a:bodyPr vert="horz" wrap="square" lIns="0" tIns="26034" rIns="0" bIns="0" rtlCol="0">
            <a:spAutoFit/>
          </a:bodyPr>
          <a:lstStyle/>
          <a:p>
            <a:pPr marL="12700" marR="5080">
              <a:lnSpc>
                <a:spcPts val="3829"/>
              </a:lnSpc>
              <a:spcBef>
                <a:spcPts val="204"/>
              </a:spcBef>
            </a:pPr>
            <a:r>
              <a:rPr sz="3200" b="1" spc="-40" dirty="0">
                <a:solidFill>
                  <a:srgbClr val="4A5353"/>
                </a:solidFill>
                <a:latin typeface="Trebuchet MS"/>
                <a:cs typeface="Trebuchet MS"/>
              </a:rPr>
              <a:t>The</a:t>
            </a:r>
            <a:r>
              <a:rPr sz="3200" b="1" spc="-125" dirty="0">
                <a:solidFill>
                  <a:srgbClr val="4A5353"/>
                </a:solidFill>
                <a:latin typeface="Trebuchet MS"/>
                <a:cs typeface="Trebuchet MS"/>
              </a:rPr>
              <a:t> </a:t>
            </a:r>
            <a:r>
              <a:rPr sz="3200" b="1" spc="-75" dirty="0">
                <a:solidFill>
                  <a:srgbClr val="4A5353"/>
                </a:solidFill>
                <a:latin typeface="Trebuchet MS"/>
                <a:cs typeface="Trebuchet MS"/>
              </a:rPr>
              <a:t>very</a:t>
            </a:r>
            <a:r>
              <a:rPr sz="3200" b="1" spc="-130" dirty="0">
                <a:solidFill>
                  <a:srgbClr val="4A5353"/>
                </a:solidFill>
                <a:latin typeface="Trebuchet MS"/>
                <a:cs typeface="Trebuchet MS"/>
              </a:rPr>
              <a:t> </a:t>
            </a:r>
            <a:r>
              <a:rPr sz="3200" b="1" spc="-50" dirty="0">
                <a:solidFill>
                  <a:srgbClr val="4A5353"/>
                </a:solidFill>
                <a:latin typeface="Trebuchet MS"/>
                <a:cs typeface="Trebuchet MS"/>
              </a:rPr>
              <a:t>First</a:t>
            </a:r>
            <a:r>
              <a:rPr sz="3200" b="1" spc="-125" dirty="0">
                <a:solidFill>
                  <a:srgbClr val="4A5353"/>
                </a:solidFill>
                <a:latin typeface="Trebuchet MS"/>
                <a:cs typeface="Trebuchet MS"/>
              </a:rPr>
              <a:t> </a:t>
            </a:r>
            <a:r>
              <a:rPr sz="3200" b="1" dirty="0">
                <a:solidFill>
                  <a:srgbClr val="4A5353"/>
                </a:solidFill>
                <a:latin typeface="Trebuchet MS"/>
                <a:cs typeface="Trebuchet MS"/>
              </a:rPr>
              <a:t>step</a:t>
            </a:r>
            <a:r>
              <a:rPr sz="3200" b="1" spc="-125" dirty="0">
                <a:solidFill>
                  <a:srgbClr val="4A5353"/>
                </a:solidFill>
                <a:latin typeface="Trebuchet MS"/>
                <a:cs typeface="Trebuchet MS"/>
              </a:rPr>
              <a:t> </a:t>
            </a:r>
            <a:r>
              <a:rPr sz="3200" b="1" dirty="0">
                <a:solidFill>
                  <a:srgbClr val="4A5353"/>
                </a:solidFill>
                <a:latin typeface="Trebuchet MS"/>
                <a:cs typeface="Trebuchet MS"/>
              </a:rPr>
              <a:t>of</a:t>
            </a:r>
            <a:r>
              <a:rPr sz="3200" b="1" spc="-125" dirty="0">
                <a:solidFill>
                  <a:srgbClr val="4A5353"/>
                </a:solidFill>
                <a:latin typeface="Trebuchet MS"/>
                <a:cs typeface="Trebuchet MS"/>
              </a:rPr>
              <a:t> </a:t>
            </a:r>
            <a:r>
              <a:rPr sz="3200" b="1" spc="60" dirty="0">
                <a:solidFill>
                  <a:srgbClr val="4A5353"/>
                </a:solidFill>
                <a:latin typeface="Trebuchet MS"/>
                <a:cs typeface="Trebuchet MS"/>
              </a:rPr>
              <a:t>Data</a:t>
            </a:r>
            <a:r>
              <a:rPr sz="3200" b="1" spc="-125" dirty="0">
                <a:solidFill>
                  <a:srgbClr val="4A5353"/>
                </a:solidFill>
                <a:latin typeface="Trebuchet MS"/>
                <a:cs typeface="Trebuchet MS"/>
              </a:rPr>
              <a:t> </a:t>
            </a:r>
            <a:r>
              <a:rPr sz="3200" b="1" dirty="0">
                <a:solidFill>
                  <a:srgbClr val="4A5353"/>
                </a:solidFill>
                <a:latin typeface="Trebuchet MS"/>
                <a:cs typeface="Trebuchet MS"/>
              </a:rPr>
              <a:t>Analysis:</a:t>
            </a:r>
            <a:r>
              <a:rPr sz="3200" b="1" spc="-125" dirty="0">
                <a:solidFill>
                  <a:srgbClr val="4A5353"/>
                </a:solidFill>
                <a:latin typeface="Trebuchet MS"/>
                <a:cs typeface="Trebuchet MS"/>
              </a:rPr>
              <a:t> </a:t>
            </a:r>
            <a:r>
              <a:rPr sz="3200" b="1" spc="45" dirty="0">
                <a:solidFill>
                  <a:srgbClr val="4A5353"/>
                </a:solidFill>
                <a:latin typeface="Trebuchet MS"/>
                <a:cs typeface="Trebuchet MS"/>
              </a:rPr>
              <a:t>Viewing</a:t>
            </a:r>
            <a:r>
              <a:rPr sz="3200" b="1" spc="-125" dirty="0">
                <a:solidFill>
                  <a:srgbClr val="4A5353"/>
                </a:solidFill>
                <a:latin typeface="Trebuchet MS"/>
                <a:cs typeface="Trebuchet MS"/>
              </a:rPr>
              <a:t> </a:t>
            </a:r>
            <a:r>
              <a:rPr sz="3200" b="1" spc="-85" dirty="0">
                <a:solidFill>
                  <a:srgbClr val="4A5353"/>
                </a:solidFill>
                <a:latin typeface="Trebuchet MS"/>
                <a:cs typeface="Trebuchet MS"/>
              </a:rPr>
              <a:t>the</a:t>
            </a:r>
            <a:r>
              <a:rPr sz="3200" b="1" spc="-125" dirty="0">
                <a:solidFill>
                  <a:srgbClr val="4A5353"/>
                </a:solidFill>
                <a:latin typeface="Trebuchet MS"/>
                <a:cs typeface="Trebuchet MS"/>
              </a:rPr>
              <a:t> </a:t>
            </a:r>
            <a:r>
              <a:rPr sz="3200" b="1" dirty="0">
                <a:solidFill>
                  <a:srgbClr val="4A5353"/>
                </a:solidFill>
                <a:latin typeface="Trebuchet MS"/>
                <a:cs typeface="Trebuchet MS"/>
              </a:rPr>
              <a:t>data</a:t>
            </a:r>
            <a:r>
              <a:rPr sz="3200" b="1" spc="-125" dirty="0">
                <a:solidFill>
                  <a:srgbClr val="4A5353"/>
                </a:solidFill>
                <a:latin typeface="Trebuchet MS"/>
                <a:cs typeface="Trebuchet MS"/>
              </a:rPr>
              <a:t> </a:t>
            </a:r>
            <a:r>
              <a:rPr sz="3200" b="1" dirty="0">
                <a:solidFill>
                  <a:srgbClr val="4A5353"/>
                </a:solidFill>
                <a:latin typeface="Trebuchet MS"/>
                <a:cs typeface="Trebuchet MS"/>
              </a:rPr>
              <a:t>and</a:t>
            </a:r>
            <a:r>
              <a:rPr sz="3200" b="1" spc="-125" dirty="0">
                <a:solidFill>
                  <a:srgbClr val="4A5353"/>
                </a:solidFill>
                <a:latin typeface="Trebuchet MS"/>
                <a:cs typeface="Trebuchet MS"/>
              </a:rPr>
              <a:t> </a:t>
            </a:r>
            <a:r>
              <a:rPr sz="3200" b="1" dirty="0">
                <a:solidFill>
                  <a:srgbClr val="4A5353"/>
                </a:solidFill>
                <a:latin typeface="Trebuchet MS"/>
                <a:cs typeface="Trebuchet MS"/>
              </a:rPr>
              <a:t>finding</a:t>
            </a:r>
            <a:r>
              <a:rPr sz="3200" b="1" spc="-125" dirty="0">
                <a:solidFill>
                  <a:srgbClr val="4A5353"/>
                </a:solidFill>
                <a:latin typeface="Trebuchet MS"/>
                <a:cs typeface="Trebuchet MS"/>
              </a:rPr>
              <a:t> </a:t>
            </a:r>
            <a:r>
              <a:rPr sz="3200" b="1" spc="-85" dirty="0">
                <a:solidFill>
                  <a:srgbClr val="4A5353"/>
                </a:solidFill>
                <a:latin typeface="Trebuchet MS"/>
                <a:cs typeface="Trebuchet MS"/>
              </a:rPr>
              <a:t>the</a:t>
            </a:r>
            <a:r>
              <a:rPr sz="3200" b="1" spc="-125" dirty="0">
                <a:solidFill>
                  <a:srgbClr val="4A5353"/>
                </a:solidFill>
                <a:latin typeface="Trebuchet MS"/>
                <a:cs typeface="Trebuchet MS"/>
              </a:rPr>
              <a:t> </a:t>
            </a:r>
            <a:r>
              <a:rPr sz="3200" b="1" dirty="0">
                <a:solidFill>
                  <a:srgbClr val="4A5353"/>
                </a:solidFill>
                <a:latin typeface="Trebuchet MS"/>
                <a:cs typeface="Trebuchet MS"/>
              </a:rPr>
              <a:t>obvious</a:t>
            </a:r>
            <a:r>
              <a:rPr sz="3200" b="1" spc="-125" dirty="0">
                <a:solidFill>
                  <a:srgbClr val="4A5353"/>
                </a:solidFill>
                <a:latin typeface="Trebuchet MS"/>
                <a:cs typeface="Trebuchet MS"/>
              </a:rPr>
              <a:t> </a:t>
            </a:r>
            <a:r>
              <a:rPr sz="3200" b="1" spc="-80" dirty="0">
                <a:solidFill>
                  <a:srgbClr val="4A5353"/>
                </a:solidFill>
                <a:latin typeface="Trebuchet MS"/>
                <a:cs typeface="Trebuchet MS"/>
              </a:rPr>
              <a:t>patterns,</a:t>
            </a:r>
            <a:r>
              <a:rPr sz="3200" b="1" spc="-125" dirty="0">
                <a:solidFill>
                  <a:srgbClr val="4A5353"/>
                </a:solidFill>
                <a:latin typeface="Trebuchet MS"/>
                <a:cs typeface="Trebuchet MS"/>
              </a:rPr>
              <a:t> </a:t>
            </a:r>
            <a:r>
              <a:rPr sz="3200" b="1" spc="-25" dirty="0">
                <a:solidFill>
                  <a:srgbClr val="4A5353"/>
                </a:solidFill>
                <a:latin typeface="Trebuchet MS"/>
                <a:cs typeface="Trebuchet MS"/>
              </a:rPr>
              <a:t>and </a:t>
            </a:r>
            <a:r>
              <a:rPr sz="3200" b="1" spc="-20" dirty="0">
                <a:solidFill>
                  <a:srgbClr val="4A5353"/>
                </a:solidFill>
                <a:latin typeface="Trebuchet MS"/>
                <a:cs typeface="Trebuchet MS"/>
              </a:rPr>
              <a:t>visualizing</a:t>
            </a:r>
            <a:r>
              <a:rPr sz="3200" b="1" spc="-155" dirty="0">
                <a:solidFill>
                  <a:srgbClr val="4A5353"/>
                </a:solidFill>
                <a:latin typeface="Trebuchet MS"/>
                <a:cs typeface="Trebuchet MS"/>
              </a:rPr>
              <a:t> </a:t>
            </a:r>
            <a:r>
              <a:rPr sz="3200" b="1" spc="65" dirty="0">
                <a:solidFill>
                  <a:srgbClr val="4A5353"/>
                </a:solidFill>
                <a:latin typeface="Trebuchet MS"/>
                <a:cs typeface="Trebuchet MS"/>
              </a:rPr>
              <a:t>how</a:t>
            </a:r>
            <a:r>
              <a:rPr sz="3200" b="1" spc="-130" dirty="0">
                <a:solidFill>
                  <a:srgbClr val="4A5353"/>
                </a:solidFill>
                <a:latin typeface="Trebuchet MS"/>
                <a:cs typeface="Trebuchet MS"/>
              </a:rPr>
              <a:t> </a:t>
            </a:r>
            <a:r>
              <a:rPr sz="3200" b="1" dirty="0">
                <a:solidFill>
                  <a:srgbClr val="4A5353"/>
                </a:solidFill>
                <a:latin typeface="Trebuchet MS"/>
                <a:cs typeface="Trebuchet MS"/>
              </a:rPr>
              <a:t>out</a:t>
            </a:r>
            <a:r>
              <a:rPr sz="3200" b="1" spc="-125" dirty="0">
                <a:solidFill>
                  <a:srgbClr val="4A5353"/>
                </a:solidFill>
                <a:latin typeface="Trebuchet MS"/>
                <a:cs typeface="Trebuchet MS"/>
              </a:rPr>
              <a:t> </a:t>
            </a:r>
            <a:r>
              <a:rPr sz="3200" b="1" dirty="0">
                <a:solidFill>
                  <a:srgbClr val="4A5353"/>
                </a:solidFill>
                <a:latin typeface="Trebuchet MS"/>
                <a:cs typeface="Trebuchet MS"/>
              </a:rPr>
              <a:t>data</a:t>
            </a:r>
            <a:r>
              <a:rPr sz="3200" b="1" spc="-130" dirty="0">
                <a:solidFill>
                  <a:srgbClr val="4A5353"/>
                </a:solidFill>
                <a:latin typeface="Trebuchet MS"/>
                <a:cs typeface="Trebuchet MS"/>
              </a:rPr>
              <a:t> </a:t>
            </a:r>
            <a:r>
              <a:rPr sz="3200" b="1" spc="-60" dirty="0">
                <a:solidFill>
                  <a:srgbClr val="4A5353"/>
                </a:solidFill>
                <a:latin typeface="Trebuchet MS"/>
                <a:cs typeface="Trebuchet MS"/>
              </a:rPr>
              <a:t>actually</a:t>
            </a:r>
            <a:r>
              <a:rPr sz="3200" b="1" spc="-125" dirty="0">
                <a:solidFill>
                  <a:srgbClr val="4A5353"/>
                </a:solidFill>
                <a:latin typeface="Trebuchet MS"/>
                <a:cs typeface="Trebuchet MS"/>
              </a:rPr>
              <a:t> </a:t>
            </a:r>
            <a:r>
              <a:rPr sz="3200" b="1" dirty="0">
                <a:solidFill>
                  <a:srgbClr val="4A5353"/>
                </a:solidFill>
                <a:latin typeface="Trebuchet MS"/>
                <a:cs typeface="Trebuchet MS"/>
              </a:rPr>
              <a:t>looks</a:t>
            </a:r>
            <a:r>
              <a:rPr sz="3200" b="1" spc="-130" dirty="0">
                <a:solidFill>
                  <a:srgbClr val="4A5353"/>
                </a:solidFill>
                <a:latin typeface="Trebuchet MS"/>
                <a:cs typeface="Trebuchet MS"/>
              </a:rPr>
              <a:t> </a:t>
            </a:r>
            <a:r>
              <a:rPr sz="3200" b="1" spc="-180" dirty="0">
                <a:solidFill>
                  <a:srgbClr val="4A5353"/>
                </a:solidFill>
                <a:latin typeface="Trebuchet MS"/>
                <a:cs typeface="Trebuchet MS"/>
              </a:rPr>
              <a:t>like,</a:t>
            </a:r>
            <a:r>
              <a:rPr sz="3200" b="1" spc="-100" dirty="0">
                <a:solidFill>
                  <a:srgbClr val="4A5353"/>
                </a:solidFill>
                <a:latin typeface="Trebuchet MS"/>
                <a:cs typeface="Trebuchet MS"/>
              </a:rPr>
              <a:t> </a:t>
            </a:r>
            <a:r>
              <a:rPr sz="3200" b="1" spc="65" dirty="0">
                <a:solidFill>
                  <a:srgbClr val="4A5353"/>
                </a:solidFill>
                <a:latin typeface="Trebuchet MS"/>
                <a:cs typeface="Trebuchet MS"/>
              </a:rPr>
              <a:t>how</a:t>
            </a:r>
            <a:r>
              <a:rPr sz="3200" b="1" spc="-125" dirty="0">
                <a:solidFill>
                  <a:srgbClr val="4A5353"/>
                </a:solidFill>
                <a:latin typeface="Trebuchet MS"/>
                <a:cs typeface="Trebuchet MS"/>
              </a:rPr>
              <a:t> </a:t>
            </a:r>
            <a:r>
              <a:rPr sz="3200" b="1" dirty="0">
                <a:solidFill>
                  <a:srgbClr val="4A5353"/>
                </a:solidFill>
                <a:latin typeface="Trebuchet MS"/>
                <a:cs typeface="Trebuchet MS"/>
              </a:rPr>
              <a:t>can</a:t>
            </a:r>
            <a:r>
              <a:rPr sz="3200" b="1" spc="-130" dirty="0">
                <a:solidFill>
                  <a:srgbClr val="4A5353"/>
                </a:solidFill>
                <a:latin typeface="Trebuchet MS"/>
                <a:cs typeface="Trebuchet MS"/>
              </a:rPr>
              <a:t> </a:t>
            </a:r>
            <a:r>
              <a:rPr sz="3200" b="1" dirty="0">
                <a:solidFill>
                  <a:srgbClr val="4A5353"/>
                </a:solidFill>
                <a:latin typeface="Trebuchet MS"/>
                <a:cs typeface="Trebuchet MS"/>
              </a:rPr>
              <a:t>use</a:t>
            </a:r>
            <a:r>
              <a:rPr sz="3200" b="1" spc="-125" dirty="0">
                <a:solidFill>
                  <a:srgbClr val="4A5353"/>
                </a:solidFill>
                <a:latin typeface="Trebuchet MS"/>
                <a:cs typeface="Trebuchet MS"/>
              </a:rPr>
              <a:t> </a:t>
            </a:r>
            <a:r>
              <a:rPr sz="3200" b="1" spc="-110" dirty="0">
                <a:solidFill>
                  <a:srgbClr val="4A5353"/>
                </a:solidFill>
                <a:latin typeface="Trebuchet MS"/>
                <a:cs typeface="Trebuchet MS"/>
              </a:rPr>
              <a:t>it</a:t>
            </a:r>
            <a:r>
              <a:rPr sz="3200" b="1" spc="-130" dirty="0">
                <a:solidFill>
                  <a:srgbClr val="4A5353"/>
                </a:solidFill>
                <a:latin typeface="Trebuchet MS"/>
                <a:cs typeface="Trebuchet MS"/>
              </a:rPr>
              <a:t> </a:t>
            </a:r>
            <a:r>
              <a:rPr sz="3200" b="1" dirty="0">
                <a:solidFill>
                  <a:srgbClr val="4A5353"/>
                </a:solidFill>
                <a:latin typeface="Trebuchet MS"/>
                <a:cs typeface="Trebuchet MS"/>
              </a:rPr>
              <a:t>to</a:t>
            </a:r>
            <a:r>
              <a:rPr sz="3200" b="1" spc="-125" dirty="0">
                <a:solidFill>
                  <a:srgbClr val="4A5353"/>
                </a:solidFill>
                <a:latin typeface="Trebuchet MS"/>
                <a:cs typeface="Trebuchet MS"/>
              </a:rPr>
              <a:t> </a:t>
            </a:r>
            <a:r>
              <a:rPr sz="3200" b="1" dirty="0">
                <a:solidFill>
                  <a:srgbClr val="4A5353"/>
                </a:solidFill>
                <a:latin typeface="Trebuchet MS"/>
                <a:cs typeface="Trebuchet MS"/>
              </a:rPr>
              <a:t>get</a:t>
            </a:r>
            <a:r>
              <a:rPr sz="3200" b="1" spc="-130" dirty="0">
                <a:solidFill>
                  <a:srgbClr val="4A5353"/>
                </a:solidFill>
                <a:latin typeface="Trebuchet MS"/>
                <a:cs typeface="Trebuchet MS"/>
              </a:rPr>
              <a:t> </a:t>
            </a:r>
            <a:r>
              <a:rPr sz="3200" b="1" spc="95" dirty="0">
                <a:solidFill>
                  <a:srgbClr val="4A5353"/>
                </a:solidFill>
                <a:latin typeface="Trebuchet MS"/>
                <a:cs typeface="Trebuchet MS"/>
              </a:rPr>
              <a:t>good</a:t>
            </a:r>
            <a:r>
              <a:rPr sz="3200" b="1" spc="-125" dirty="0">
                <a:solidFill>
                  <a:srgbClr val="4A5353"/>
                </a:solidFill>
                <a:latin typeface="Trebuchet MS"/>
                <a:cs typeface="Trebuchet MS"/>
              </a:rPr>
              <a:t> </a:t>
            </a:r>
            <a:r>
              <a:rPr sz="3200" b="1" spc="-10" dirty="0">
                <a:solidFill>
                  <a:srgbClr val="4A5353"/>
                </a:solidFill>
                <a:latin typeface="Trebuchet MS"/>
                <a:cs typeface="Trebuchet MS"/>
              </a:rPr>
              <a:t>results.</a:t>
            </a:r>
            <a:endParaRPr sz="3200">
              <a:latin typeface="Trebuchet MS"/>
              <a:cs typeface="Trebuchet MS"/>
            </a:endParaRPr>
          </a:p>
        </p:txBody>
      </p:sp>
      <p:pic>
        <p:nvPicPr>
          <p:cNvPr id="5" name="Picture 4">
            <a:extLst>
              <a:ext uri="{FF2B5EF4-FFF2-40B4-BE49-F238E27FC236}">
                <a16:creationId xmlns:a16="http://schemas.microsoft.com/office/drawing/2014/main" id="{8F69C6B9-A14A-46C0-8E8A-E8CB05704CA3}"/>
              </a:ext>
            </a:extLst>
          </p:cNvPr>
          <p:cNvPicPr>
            <a:picLocks noChangeAspect="1"/>
          </p:cNvPicPr>
          <p:nvPr/>
        </p:nvPicPr>
        <p:blipFill>
          <a:blip r:embed="rId2"/>
          <a:stretch>
            <a:fillRect/>
          </a:stretch>
        </p:blipFill>
        <p:spPr>
          <a:xfrm>
            <a:off x="0" y="3234546"/>
            <a:ext cx="18288000" cy="705245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934753" y="194549"/>
            <a:ext cx="8284845" cy="2501900"/>
          </a:xfrm>
          <a:prstGeom prst="rect">
            <a:avLst/>
          </a:prstGeom>
        </p:spPr>
        <p:txBody>
          <a:bodyPr vert="horz" wrap="square" lIns="0" tIns="139700" rIns="0" bIns="0" rtlCol="0">
            <a:spAutoFit/>
          </a:bodyPr>
          <a:lstStyle/>
          <a:p>
            <a:pPr marL="12700" marR="5080">
              <a:lnSpc>
                <a:spcPts val="9300"/>
              </a:lnSpc>
              <a:spcBef>
                <a:spcPts val="1100"/>
              </a:spcBef>
            </a:pPr>
            <a:r>
              <a:rPr sz="8500" b="1" spc="275" dirty="0">
                <a:solidFill>
                  <a:srgbClr val="3783FD"/>
                </a:solidFill>
                <a:latin typeface="Calibri"/>
                <a:cs typeface="Calibri"/>
              </a:rPr>
              <a:t>Exploratory</a:t>
            </a:r>
            <a:r>
              <a:rPr sz="8500" b="1" spc="245" dirty="0">
                <a:solidFill>
                  <a:srgbClr val="3783FD"/>
                </a:solidFill>
                <a:latin typeface="Calibri"/>
                <a:cs typeface="Calibri"/>
              </a:rPr>
              <a:t> </a:t>
            </a:r>
            <a:r>
              <a:rPr sz="8500" b="1" spc="400" dirty="0">
                <a:solidFill>
                  <a:srgbClr val="3783FD"/>
                </a:solidFill>
                <a:latin typeface="Calibri"/>
                <a:cs typeface="Calibri"/>
              </a:rPr>
              <a:t>Data </a:t>
            </a:r>
            <a:r>
              <a:rPr sz="8500" b="1" spc="405" dirty="0">
                <a:solidFill>
                  <a:srgbClr val="3783FD"/>
                </a:solidFill>
                <a:latin typeface="Calibri"/>
                <a:cs typeface="Calibri"/>
              </a:rPr>
              <a:t>Analysis</a:t>
            </a:r>
            <a:r>
              <a:rPr sz="8500" b="1" spc="215" dirty="0">
                <a:solidFill>
                  <a:srgbClr val="3783FD"/>
                </a:solidFill>
                <a:latin typeface="Calibri"/>
                <a:cs typeface="Calibri"/>
              </a:rPr>
              <a:t> </a:t>
            </a:r>
            <a:r>
              <a:rPr sz="8500" b="1" spc="640" dirty="0">
                <a:solidFill>
                  <a:srgbClr val="3783FD"/>
                </a:solidFill>
                <a:latin typeface="Calibri"/>
                <a:cs typeface="Calibri"/>
              </a:rPr>
              <a:t>(EDA)</a:t>
            </a:r>
            <a:endParaRPr sz="8500">
              <a:latin typeface="Calibri"/>
              <a:cs typeface="Calibri"/>
            </a:endParaRPr>
          </a:p>
        </p:txBody>
      </p:sp>
      <p:sp>
        <p:nvSpPr>
          <p:cNvPr id="7" name="object 7"/>
          <p:cNvSpPr txBox="1"/>
          <p:nvPr/>
        </p:nvSpPr>
        <p:spPr>
          <a:xfrm>
            <a:off x="934753" y="3014941"/>
            <a:ext cx="8632825" cy="1149350"/>
          </a:xfrm>
          <a:prstGeom prst="rect">
            <a:avLst/>
          </a:prstGeom>
        </p:spPr>
        <p:txBody>
          <a:bodyPr vert="horz" wrap="square" lIns="0" tIns="12700" rIns="0" bIns="0" rtlCol="0">
            <a:spAutoFit/>
          </a:bodyPr>
          <a:lstStyle/>
          <a:p>
            <a:pPr marL="12700" marR="5080">
              <a:lnSpc>
                <a:spcPct val="115199"/>
              </a:lnSpc>
              <a:spcBef>
                <a:spcPts val="100"/>
              </a:spcBef>
            </a:pPr>
            <a:r>
              <a:rPr sz="3200" spc="175" dirty="0">
                <a:solidFill>
                  <a:srgbClr val="243761"/>
                </a:solidFill>
                <a:latin typeface="Calibri"/>
                <a:cs typeface="Calibri"/>
              </a:rPr>
              <a:t>Analysis</a:t>
            </a:r>
            <a:r>
              <a:rPr sz="3200" spc="114" dirty="0">
                <a:solidFill>
                  <a:srgbClr val="243761"/>
                </a:solidFill>
                <a:latin typeface="Calibri"/>
                <a:cs typeface="Calibri"/>
              </a:rPr>
              <a:t> </a:t>
            </a:r>
            <a:r>
              <a:rPr sz="3200" spc="70" dirty="0">
                <a:solidFill>
                  <a:srgbClr val="243761"/>
                </a:solidFill>
                <a:latin typeface="Calibri"/>
                <a:cs typeface="Calibri"/>
              </a:rPr>
              <a:t>of</a:t>
            </a:r>
            <a:r>
              <a:rPr sz="3200" spc="120" dirty="0">
                <a:solidFill>
                  <a:srgbClr val="243761"/>
                </a:solidFill>
                <a:latin typeface="Calibri"/>
                <a:cs typeface="Calibri"/>
              </a:rPr>
              <a:t> </a:t>
            </a:r>
            <a:r>
              <a:rPr sz="3200" spc="165" dirty="0">
                <a:solidFill>
                  <a:srgbClr val="243761"/>
                </a:solidFill>
                <a:latin typeface="Calibri"/>
                <a:cs typeface="Calibri"/>
              </a:rPr>
              <a:t>Data</a:t>
            </a:r>
            <a:r>
              <a:rPr sz="3200" spc="120" dirty="0">
                <a:solidFill>
                  <a:srgbClr val="243761"/>
                </a:solidFill>
                <a:latin typeface="Calibri"/>
                <a:cs typeface="Calibri"/>
              </a:rPr>
              <a:t> </a:t>
            </a:r>
            <a:r>
              <a:rPr sz="3200" spc="160" dirty="0">
                <a:solidFill>
                  <a:srgbClr val="243761"/>
                </a:solidFill>
                <a:latin typeface="Calibri"/>
                <a:cs typeface="Calibri"/>
              </a:rPr>
              <a:t>using</a:t>
            </a:r>
            <a:r>
              <a:rPr sz="3200" spc="120" dirty="0">
                <a:solidFill>
                  <a:srgbClr val="243761"/>
                </a:solidFill>
                <a:latin typeface="Calibri"/>
                <a:cs typeface="Calibri"/>
              </a:rPr>
              <a:t> </a:t>
            </a:r>
            <a:r>
              <a:rPr sz="3200" spc="145" dirty="0">
                <a:solidFill>
                  <a:srgbClr val="243761"/>
                </a:solidFill>
                <a:latin typeface="Calibri"/>
                <a:cs typeface="Calibri"/>
              </a:rPr>
              <a:t>Visual</a:t>
            </a:r>
            <a:r>
              <a:rPr sz="3200" spc="120" dirty="0">
                <a:solidFill>
                  <a:srgbClr val="243761"/>
                </a:solidFill>
                <a:latin typeface="Calibri"/>
                <a:cs typeface="Calibri"/>
              </a:rPr>
              <a:t> </a:t>
            </a:r>
            <a:r>
              <a:rPr sz="3200" spc="114" dirty="0">
                <a:solidFill>
                  <a:srgbClr val="243761"/>
                </a:solidFill>
                <a:latin typeface="Calibri"/>
                <a:cs typeface="Calibri"/>
              </a:rPr>
              <a:t>Representation</a:t>
            </a:r>
            <a:r>
              <a:rPr sz="3200" spc="120" dirty="0">
                <a:solidFill>
                  <a:srgbClr val="243761"/>
                </a:solidFill>
                <a:latin typeface="Calibri"/>
                <a:cs typeface="Calibri"/>
              </a:rPr>
              <a:t> </a:t>
            </a:r>
            <a:r>
              <a:rPr sz="3200" spc="45" dirty="0">
                <a:solidFill>
                  <a:srgbClr val="243761"/>
                </a:solidFill>
                <a:latin typeface="Calibri"/>
                <a:cs typeface="Calibri"/>
              </a:rPr>
              <a:t>of </a:t>
            </a:r>
            <a:r>
              <a:rPr sz="3200" spc="125" dirty="0">
                <a:solidFill>
                  <a:srgbClr val="243761"/>
                </a:solidFill>
                <a:latin typeface="Calibri"/>
                <a:cs typeface="Calibri"/>
              </a:rPr>
              <a:t>Graphs,</a:t>
            </a:r>
            <a:r>
              <a:rPr sz="3200" spc="114" dirty="0">
                <a:solidFill>
                  <a:srgbClr val="243761"/>
                </a:solidFill>
                <a:latin typeface="Calibri"/>
                <a:cs typeface="Calibri"/>
              </a:rPr>
              <a:t> </a:t>
            </a:r>
            <a:r>
              <a:rPr sz="3200" spc="110" dirty="0">
                <a:solidFill>
                  <a:srgbClr val="243761"/>
                </a:solidFill>
                <a:latin typeface="Calibri"/>
                <a:cs typeface="Calibri"/>
              </a:rPr>
              <a:t>finding </a:t>
            </a:r>
            <a:r>
              <a:rPr sz="3200" spc="105" dirty="0">
                <a:solidFill>
                  <a:srgbClr val="243761"/>
                </a:solidFill>
                <a:latin typeface="Calibri"/>
                <a:cs typeface="Calibri"/>
              </a:rPr>
              <a:t>trends</a:t>
            </a:r>
            <a:r>
              <a:rPr sz="3200" spc="114" dirty="0">
                <a:solidFill>
                  <a:srgbClr val="243761"/>
                </a:solidFill>
                <a:latin typeface="Calibri"/>
                <a:cs typeface="Calibri"/>
              </a:rPr>
              <a:t> </a:t>
            </a:r>
            <a:r>
              <a:rPr sz="3200" spc="140" dirty="0">
                <a:solidFill>
                  <a:srgbClr val="243761"/>
                </a:solidFill>
                <a:latin typeface="Calibri"/>
                <a:cs typeface="Calibri"/>
              </a:rPr>
              <a:t>and</a:t>
            </a:r>
            <a:r>
              <a:rPr sz="3200" spc="114" dirty="0">
                <a:solidFill>
                  <a:srgbClr val="243761"/>
                </a:solidFill>
                <a:latin typeface="Calibri"/>
                <a:cs typeface="Calibri"/>
              </a:rPr>
              <a:t> </a:t>
            </a:r>
            <a:r>
              <a:rPr sz="3200" spc="100" dirty="0">
                <a:solidFill>
                  <a:srgbClr val="243761"/>
                </a:solidFill>
                <a:latin typeface="Calibri"/>
                <a:cs typeface="Calibri"/>
              </a:rPr>
              <a:t>patterns</a:t>
            </a:r>
            <a:r>
              <a:rPr sz="3200" spc="114" dirty="0">
                <a:solidFill>
                  <a:srgbClr val="243761"/>
                </a:solidFill>
                <a:latin typeface="Calibri"/>
                <a:cs typeface="Calibri"/>
              </a:rPr>
              <a:t> </a:t>
            </a:r>
            <a:r>
              <a:rPr sz="3200" spc="55" dirty="0">
                <a:solidFill>
                  <a:srgbClr val="243761"/>
                </a:solidFill>
                <a:latin typeface="Calibri"/>
                <a:cs typeface="Calibri"/>
              </a:rPr>
              <a:t>in</a:t>
            </a:r>
            <a:r>
              <a:rPr sz="3200" spc="114" dirty="0">
                <a:solidFill>
                  <a:srgbClr val="243761"/>
                </a:solidFill>
                <a:latin typeface="Calibri"/>
                <a:cs typeface="Calibri"/>
              </a:rPr>
              <a:t> </a:t>
            </a:r>
            <a:r>
              <a:rPr sz="3200" spc="70" dirty="0">
                <a:solidFill>
                  <a:srgbClr val="243761"/>
                </a:solidFill>
                <a:latin typeface="Calibri"/>
                <a:cs typeface="Calibri"/>
              </a:rPr>
              <a:t>the</a:t>
            </a:r>
            <a:r>
              <a:rPr sz="3200" spc="114" dirty="0">
                <a:solidFill>
                  <a:srgbClr val="243761"/>
                </a:solidFill>
                <a:latin typeface="Calibri"/>
                <a:cs typeface="Calibri"/>
              </a:rPr>
              <a:t> </a:t>
            </a:r>
            <a:r>
              <a:rPr sz="3200" spc="65" dirty="0">
                <a:solidFill>
                  <a:srgbClr val="243761"/>
                </a:solidFill>
                <a:latin typeface="Calibri"/>
                <a:cs typeface="Calibri"/>
              </a:rPr>
              <a:t>data.</a:t>
            </a:r>
            <a:endParaRPr sz="3200">
              <a:latin typeface="Calibri"/>
              <a:cs typeface="Calibri"/>
            </a:endParaRPr>
          </a:p>
        </p:txBody>
      </p:sp>
      <p:sp>
        <p:nvSpPr>
          <p:cNvPr id="8" name="object 8"/>
          <p:cNvSpPr/>
          <p:nvPr/>
        </p:nvSpPr>
        <p:spPr>
          <a:xfrm>
            <a:off x="957012" y="2865815"/>
            <a:ext cx="8306434" cy="29845"/>
          </a:xfrm>
          <a:custGeom>
            <a:avLst/>
            <a:gdLst/>
            <a:ahLst/>
            <a:cxnLst/>
            <a:rect l="l" t="t" r="r" b="b"/>
            <a:pathLst>
              <a:path w="8306434" h="29844">
                <a:moveTo>
                  <a:pt x="0" y="29554"/>
                </a:moveTo>
                <a:lnTo>
                  <a:pt x="8306189" y="0"/>
                </a:lnTo>
              </a:path>
            </a:pathLst>
          </a:custGeom>
          <a:ln w="19049">
            <a:solidFill>
              <a:srgbClr val="243761"/>
            </a:solidFill>
          </a:ln>
        </p:spPr>
        <p:txBody>
          <a:bodyPr wrap="square" lIns="0" tIns="0" rIns="0" bIns="0" rtlCol="0"/>
          <a:lstStyle/>
          <a:p>
            <a:endParaRPr/>
          </a:p>
        </p:txBody>
      </p:sp>
      <p:pic>
        <p:nvPicPr>
          <p:cNvPr id="9" name="Picture 8">
            <a:extLst>
              <a:ext uri="{FF2B5EF4-FFF2-40B4-BE49-F238E27FC236}">
                <a16:creationId xmlns:a16="http://schemas.microsoft.com/office/drawing/2014/main" id="{5545E7EB-A09E-47F6-A485-B3E4FDD060FC}"/>
              </a:ext>
            </a:extLst>
          </p:cNvPr>
          <p:cNvPicPr>
            <a:picLocks noChangeAspect="1"/>
          </p:cNvPicPr>
          <p:nvPr/>
        </p:nvPicPr>
        <p:blipFill>
          <a:blip r:embed="rId2"/>
          <a:stretch>
            <a:fillRect/>
          </a:stretch>
        </p:blipFill>
        <p:spPr>
          <a:xfrm>
            <a:off x="11952991" y="5097002"/>
            <a:ext cx="6335009" cy="5182323"/>
          </a:xfrm>
          <a:prstGeom prst="rect">
            <a:avLst/>
          </a:prstGeom>
        </p:spPr>
      </p:pic>
      <p:pic>
        <p:nvPicPr>
          <p:cNvPr id="10" name="Picture 9">
            <a:extLst>
              <a:ext uri="{FF2B5EF4-FFF2-40B4-BE49-F238E27FC236}">
                <a16:creationId xmlns:a16="http://schemas.microsoft.com/office/drawing/2014/main" id="{C0423D36-5FF9-4A6D-A932-32063E8F3F64}"/>
              </a:ext>
            </a:extLst>
          </p:cNvPr>
          <p:cNvPicPr>
            <a:picLocks noChangeAspect="1"/>
          </p:cNvPicPr>
          <p:nvPr/>
        </p:nvPicPr>
        <p:blipFill>
          <a:blip r:embed="rId3"/>
          <a:stretch>
            <a:fillRect/>
          </a:stretch>
        </p:blipFill>
        <p:spPr>
          <a:xfrm>
            <a:off x="13007599" y="0"/>
            <a:ext cx="5280402" cy="5097002"/>
          </a:xfrm>
          <a:prstGeom prst="rect">
            <a:avLst/>
          </a:prstGeom>
        </p:spPr>
      </p:pic>
      <p:pic>
        <p:nvPicPr>
          <p:cNvPr id="11" name="Picture 10">
            <a:extLst>
              <a:ext uri="{FF2B5EF4-FFF2-40B4-BE49-F238E27FC236}">
                <a16:creationId xmlns:a16="http://schemas.microsoft.com/office/drawing/2014/main" id="{33544336-C458-429B-8F95-FA0BAEFC97DA}"/>
              </a:ext>
            </a:extLst>
          </p:cNvPr>
          <p:cNvPicPr>
            <a:picLocks noChangeAspect="1"/>
          </p:cNvPicPr>
          <p:nvPr/>
        </p:nvPicPr>
        <p:blipFill>
          <a:blip r:embed="rId4"/>
          <a:stretch>
            <a:fillRect/>
          </a:stretch>
        </p:blipFill>
        <p:spPr>
          <a:xfrm>
            <a:off x="0" y="4867134"/>
            <a:ext cx="11952990" cy="54121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920750" y="1779464"/>
            <a:ext cx="7590790" cy="1825625"/>
          </a:xfrm>
          <a:prstGeom prst="rect">
            <a:avLst/>
          </a:prstGeom>
        </p:spPr>
        <p:txBody>
          <a:bodyPr vert="horz" wrap="square" lIns="0" tIns="12700" rIns="0" bIns="0" rtlCol="0">
            <a:spAutoFit/>
          </a:bodyPr>
          <a:lstStyle/>
          <a:p>
            <a:pPr marL="12700" marR="5080">
              <a:lnSpc>
                <a:spcPct val="123000"/>
              </a:lnSpc>
              <a:spcBef>
                <a:spcPts val="100"/>
              </a:spcBef>
            </a:pPr>
            <a:r>
              <a:rPr sz="3200" spc="-45" dirty="0">
                <a:solidFill>
                  <a:srgbClr val="243761"/>
                </a:solidFill>
                <a:latin typeface="Trebuchet MS"/>
                <a:cs typeface="Trebuchet MS"/>
              </a:rPr>
              <a:t>Feature</a:t>
            </a:r>
            <a:r>
              <a:rPr sz="3200" spc="-150" dirty="0">
                <a:solidFill>
                  <a:srgbClr val="243761"/>
                </a:solidFill>
                <a:latin typeface="Trebuchet MS"/>
                <a:cs typeface="Trebuchet MS"/>
              </a:rPr>
              <a:t> </a:t>
            </a:r>
            <a:r>
              <a:rPr sz="3200" dirty="0">
                <a:solidFill>
                  <a:srgbClr val="243761"/>
                </a:solidFill>
                <a:latin typeface="Trebuchet MS"/>
                <a:cs typeface="Trebuchet MS"/>
              </a:rPr>
              <a:t>engineering</a:t>
            </a:r>
            <a:r>
              <a:rPr sz="3200" spc="-145" dirty="0">
                <a:solidFill>
                  <a:srgbClr val="243761"/>
                </a:solidFill>
                <a:latin typeface="Trebuchet MS"/>
                <a:cs typeface="Trebuchet MS"/>
              </a:rPr>
              <a:t> </a:t>
            </a:r>
            <a:r>
              <a:rPr sz="3200" dirty="0">
                <a:solidFill>
                  <a:srgbClr val="243761"/>
                </a:solidFill>
                <a:latin typeface="Trebuchet MS"/>
                <a:cs typeface="Trebuchet MS"/>
              </a:rPr>
              <a:t>is</a:t>
            </a:r>
            <a:r>
              <a:rPr sz="3200" spc="-145" dirty="0">
                <a:solidFill>
                  <a:srgbClr val="243761"/>
                </a:solidFill>
                <a:latin typeface="Trebuchet MS"/>
                <a:cs typeface="Trebuchet MS"/>
              </a:rPr>
              <a:t> </a:t>
            </a:r>
            <a:r>
              <a:rPr sz="3200" spc="65" dirty="0">
                <a:solidFill>
                  <a:srgbClr val="243761"/>
                </a:solidFill>
                <a:latin typeface="Trebuchet MS"/>
                <a:cs typeface="Trebuchet MS"/>
              </a:rPr>
              <a:t>shaping</a:t>
            </a:r>
            <a:r>
              <a:rPr sz="3200" spc="-145" dirty="0">
                <a:solidFill>
                  <a:srgbClr val="243761"/>
                </a:solidFill>
                <a:latin typeface="Trebuchet MS"/>
                <a:cs typeface="Trebuchet MS"/>
              </a:rPr>
              <a:t> </a:t>
            </a:r>
            <a:r>
              <a:rPr sz="3200" spc="50" dirty="0">
                <a:solidFill>
                  <a:srgbClr val="243761"/>
                </a:solidFill>
                <a:latin typeface="Trebuchet MS"/>
                <a:cs typeface="Trebuchet MS"/>
              </a:rPr>
              <a:t>raw</a:t>
            </a:r>
            <a:r>
              <a:rPr sz="3200" spc="-145" dirty="0">
                <a:solidFill>
                  <a:srgbClr val="243761"/>
                </a:solidFill>
                <a:latin typeface="Trebuchet MS"/>
                <a:cs typeface="Trebuchet MS"/>
              </a:rPr>
              <a:t> </a:t>
            </a:r>
            <a:r>
              <a:rPr sz="3200" spc="-20" dirty="0">
                <a:solidFill>
                  <a:srgbClr val="243761"/>
                </a:solidFill>
                <a:latin typeface="Trebuchet MS"/>
                <a:cs typeface="Trebuchet MS"/>
              </a:rPr>
              <a:t>data </a:t>
            </a:r>
            <a:r>
              <a:rPr sz="3200" spc="-60" dirty="0">
                <a:solidFill>
                  <a:srgbClr val="243761"/>
                </a:solidFill>
                <a:latin typeface="Trebuchet MS"/>
                <a:cs typeface="Trebuchet MS"/>
              </a:rPr>
              <a:t>into</a:t>
            </a:r>
            <a:r>
              <a:rPr sz="3200" spc="-130" dirty="0">
                <a:solidFill>
                  <a:srgbClr val="243761"/>
                </a:solidFill>
                <a:latin typeface="Trebuchet MS"/>
                <a:cs typeface="Trebuchet MS"/>
              </a:rPr>
              <a:t> </a:t>
            </a:r>
            <a:r>
              <a:rPr sz="3200" spc="-40" dirty="0">
                <a:solidFill>
                  <a:srgbClr val="243761"/>
                </a:solidFill>
                <a:latin typeface="Trebuchet MS"/>
                <a:cs typeface="Trebuchet MS"/>
              </a:rPr>
              <a:t>features</a:t>
            </a:r>
            <a:r>
              <a:rPr sz="3200" spc="-125" dirty="0">
                <a:solidFill>
                  <a:srgbClr val="243761"/>
                </a:solidFill>
                <a:latin typeface="Trebuchet MS"/>
                <a:cs typeface="Trebuchet MS"/>
              </a:rPr>
              <a:t> </a:t>
            </a:r>
            <a:r>
              <a:rPr sz="3200" spc="-85" dirty="0">
                <a:solidFill>
                  <a:srgbClr val="243761"/>
                </a:solidFill>
                <a:latin typeface="Trebuchet MS"/>
                <a:cs typeface="Trebuchet MS"/>
              </a:rPr>
              <a:t>that</a:t>
            </a:r>
            <a:r>
              <a:rPr sz="3200" spc="-125" dirty="0">
                <a:solidFill>
                  <a:srgbClr val="243761"/>
                </a:solidFill>
                <a:latin typeface="Trebuchet MS"/>
                <a:cs typeface="Trebuchet MS"/>
              </a:rPr>
              <a:t> </a:t>
            </a:r>
            <a:r>
              <a:rPr sz="3200" dirty="0">
                <a:solidFill>
                  <a:srgbClr val="243761"/>
                </a:solidFill>
                <a:latin typeface="Trebuchet MS"/>
                <a:cs typeface="Trebuchet MS"/>
              </a:rPr>
              <a:t>power</a:t>
            </a:r>
            <a:r>
              <a:rPr sz="3200" spc="-125" dirty="0">
                <a:solidFill>
                  <a:srgbClr val="243761"/>
                </a:solidFill>
                <a:latin typeface="Trebuchet MS"/>
                <a:cs typeface="Trebuchet MS"/>
              </a:rPr>
              <a:t> </a:t>
            </a:r>
            <a:r>
              <a:rPr sz="3200" spc="-20" dirty="0">
                <a:solidFill>
                  <a:srgbClr val="243761"/>
                </a:solidFill>
                <a:latin typeface="Trebuchet MS"/>
                <a:cs typeface="Trebuchet MS"/>
              </a:rPr>
              <a:t>machine</a:t>
            </a:r>
            <a:r>
              <a:rPr sz="3200" spc="-125" dirty="0">
                <a:solidFill>
                  <a:srgbClr val="243761"/>
                </a:solidFill>
                <a:latin typeface="Trebuchet MS"/>
                <a:cs typeface="Trebuchet MS"/>
              </a:rPr>
              <a:t> </a:t>
            </a:r>
            <a:r>
              <a:rPr sz="3200" spc="-10" dirty="0">
                <a:solidFill>
                  <a:srgbClr val="243761"/>
                </a:solidFill>
                <a:latin typeface="Trebuchet MS"/>
                <a:cs typeface="Trebuchet MS"/>
              </a:rPr>
              <a:t>learning models.</a:t>
            </a:r>
            <a:endParaRPr sz="3200" dirty="0">
              <a:latin typeface="Trebuchet MS"/>
              <a:cs typeface="Trebuchet MS"/>
            </a:endParaRPr>
          </a:p>
        </p:txBody>
      </p:sp>
      <p:sp>
        <p:nvSpPr>
          <p:cNvPr id="6" name="object 6"/>
          <p:cNvSpPr txBox="1"/>
          <p:nvPr/>
        </p:nvSpPr>
        <p:spPr>
          <a:xfrm>
            <a:off x="920750" y="359926"/>
            <a:ext cx="9843135" cy="1320800"/>
          </a:xfrm>
          <a:prstGeom prst="rect">
            <a:avLst/>
          </a:prstGeom>
        </p:spPr>
        <p:txBody>
          <a:bodyPr vert="horz" wrap="square" lIns="0" tIns="12065" rIns="0" bIns="0" rtlCol="0">
            <a:spAutoFit/>
          </a:bodyPr>
          <a:lstStyle/>
          <a:p>
            <a:pPr marL="12700">
              <a:lnSpc>
                <a:spcPct val="100000"/>
              </a:lnSpc>
              <a:spcBef>
                <a:spcPts val="95"/>
              </a:spcBef>
            </a:pPr>
            <a:r>
              <a:rPr sz="8500" b="1" spc="265" dirty="0">
                <a:solidFill>
                  <a:srgbClr val="3783FD"/>
                </a:solidFill>
                <a:latin typeface="Calibri"/>
                <a:cs typeface="Calibri"/>
              </a:rPr>
              <a:t>Feature</a:t>
            </a:r>
            <a:r>
              <a:rPr sz="8500" b="1" spc="225" dirty="0">
                <a:solidFill>
                  <a:srgbClr val="3783FD"/>
                </a:solidFill>
                <a:latin typeface="Calibri"/>
                <a:cs typeface="Calibri"/>
              </a:rPr>
              <a:t> </a:t>
            </a:r>
            <a:r>
              <a:rPr sz="8500" b="1" spc="350" dirty="0">
                <a:solidFill>
                  <a:srgbClr val="3783FD"/>
                </a:solidFill>
                <a:latin typeface="Calibri"/>
                <a:cs typeface="Calibri"/>
              </a:rPr>
              <a:t>Engineering</a:t>
            </a:r>
            <a:endParaRPr sz="8500">
              <a:latin typeface="Calibri"/>
              <a:cs typeface="Calibri"/>
            </a:endParaRPr>
          </a:p>
        </p:txBody>
      </p:sp>
      <p:sp>
        <p:nvSpPr>
          <p:cNvPr id="7" name="object 7"/>
          <p:cNvSpPr/>
          <p:nvPr/>
        </p:nvSpPr>
        <p:spPr>
          <a:xfrm>
            <a:off x="942999" y="1772006"/>
            <a:ext cx="9749790" cy="25400"/>
          </a:xfrm>
          <a:custGeom>
            <a:avLst/>
            <a:gdLst/>
            <a:ahLst/>
            <a:cxnLst/>
            <a:rect l="l" t="t" r="r" b="b"/>
            <a:pathLst>
              <a:path w="9749790" h="25400">
                <a:moveTo>
                  <a:pt x="0" y="25102"/>
                </a:moveTo>
                <a:lnTo>
                  <a:pt x="9749776" y="0"/>
                </a:lnTo>
              </a:path>
            </a:pathLst>
          </a:custGeom>
          <a:ln w="19049">
            <a:solidFill>
              <a:srgbClr val="243761"/>
            </a:solidFill>
          </a:ln>
        </p:spPr>
        <p:txBody>
          <a:bodyPr wrap="square" lIns="0" tIns="0" rIns="0" bIns="0" rtlCol="0"/>
          <a:lstStyle/>
          <a:p>
            <a:endParaRPr/>
          </a:p>
        </p:txBody>
      </p:sp>
      <p:pic>
        <p:nvPicPr>
          <p:cNvPr id="8" name="Picture 7">
            <a:extLst>
              <a:ext uri="{FF2B5EF4-FFF2-40B4-BE49-F238E27FC236}">
                <a16:creationId xmlns:a16="http://schemas.microsoft.com/office/drawing/2014/main" id="{8BC85DA6-E904-4441-A938-C7E9E206C24C}"/>
              </a:ext>
            </a:extLst>
          </p:cNvPr>
          <p:cNvPicPr>
            <a:picLocks noChangeAspect="1"/>
          </p:cNvPicPr>
          <p:nvPr/>
        </p:nvPicPr>
        <p:blipFill>
          <a:blip r:embed="rId2"/>
          <a:stretch>
            <a:fillRect/>
          </a:stretch>
        </p:blipFill>
        <p:spPr>
          <a:xfrm>
            <a:off x="183881" y="5063908"/>
            <a:ext cx="10583752" cy="790685"/>
          </a:xfrm>
          <a:prstGeom prst="rect">
            <a:avLst/>
          </a:prstGeom>
        </p:spPr>
      </p:pic>
      <p:pic>
        <p:nvPicPr>
          <p:cNvPr id="9" name="Picture 8">
            <a:extLst>
              <a:ext uri="{FF2B5EF4-FFF2-40B4-BE49-F238E27FC236}">
                <a16:creationId xmlns:a16="http://schemas.microsoft.com/office/drawing/2014/main" id="{A5376647-4BC1-4372-B419-F13A0C4690B1}"/>
              </a:ext>
            </a:extLst>
          </p:cNvPr>
          <p:cNvPicPr>
            <a:picLocks noChangeAspect="1"/>
          </p:cNvPicPr>
          <p:nvPr/>
        </p:nvPicPr>
        <p:blipFill>
          <a:blip r:embed="rId3"/>
          <a:stretch>
            <a:fillRect/>
          </a:stretch>
        </p:blipFill>
        <p:spPr>
          <a:xfrm>
            <a:off x="10786134" y="0"/>
            <a:ext cx="7501866" cy="5898160"/>
          </a:xfrm>
          <a:prstGeom prst="rect">
            <a:avLst/>
          </a:prstGeom>
        </p:spPr>
      </p:pic>
      <p:pic>
        <p:nvPicPr>
          <p:cNvPr id="10" name="Picture 9">
            <a:extLst>
              <a:ext uri="{FF2B5EF4-FFF2-40B4-BE49-F238E27FC236}">
                <a16:creationId xmlns:a16="http://schemas.microsoft.com/office/drawing/2014/main" id="{725E9618-FEA0-4689-BA5A-4FD4BC608573}"/>
              </a:ext>
            </a:extLst>
          </p:cNvPr>
          <p:cNvPicPr>
            <a:picLocks noChangeAspect="1"/>
          </p:cNvPicPr>
          <p:nvPr/>
        </p:nvPicPr>
        <p:blipFill>
          <a:blip r:embed="rId4"/>
          <a:stretch>
            <a:fillRect/>
          </a:stretch>
        </p:blipFill>
        <p:spPr>
          <a:xfrm>
            <a:off x="179542" y="5898160"/>
            <a:ext cx="18108458" cy="423789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437504" y="134204"/>
            <a:ext cx="10119360" cy="1320800"/>
          </a:xfrm>
          <a:prstGeom prst="rect">
            <a:avLst/>
          </a:prstGeom>
        </p:spPr>
        <p:txBody>
          <a:bodyPr vert="horz" wrap="square" lIns="0" tIns="12065" rIns="0" bIns="0" rtlCol="0">
            <a:spAutoFit/>
          </a:bodyPr>
          <a:lstStyle/>
          <a:p>
            <a:pPr marL="12700">
              <a:lnSpc>
                <a:spcPct val="100000"/>
              </a:lnSpc>
              <a:spcBef>
                <a:spcPts val="95"/>
              </a:spcBef>
            </a:pPr>
            <a:r>
              <a:rPr sz="8500" b="1" spc="420" dirty="0">
                <a:solidFill>
                  <a:srgbClr val="3783FD"/>
                </a:solidFill>
                <a:latin typeface="Calibri"/>
                <a:cs typeface="Calibri"/>
              </a:rPr>
              <a:t>Data</a:t>
            </a:r>
            <a:r>
              <a:rPr sz="8500" b="1" spc="220" dirty="0">
                <a:solidFill>
                  <a:srgbClr val="3783FD"/>
                </a:solidFill>
                <a:latin typeface="Calibri"/>
                <a:cs typeface="Calibri"/>
              </a:rPr>
              <a:t> </a:t>
            </a:r>
            <a:r>
              <a:rPr sz="8500" b="1" spc="540" dirty="0">
                <a:solidFill>
                  <a:srgbClr val="3783FD"/>
                </a:solidFill>
                <a:latin typeface="Calibri"/>
                <a:cs typeface="Calibri"/>
              </a:rPr>
              <a:t>Pre-</a:t>
            </a:r>
            <a:r>
              <a:rPr sz="8500" b="1" spc="430" dirty="0">
                <a:solidFill>
                  <a:srgbClr val="3783FD"/>
                </a:solidFill>
                <a:latin typeface="Calibri"/>
                <a:cs typeface="Calibri"/>
              </a:rPr>
              <a:t>Processing</a:t>
            </a:r>
            <a:endParaRPr sz="8500">
              <a:latin typeface="Calibri"/>
              <a:cs typeface="Calibri"/>
            </a:endParaRPr>
          </a:p>
        </p:txBody>
      </p:sp>
      <p:sp>
        <p:nvSpPr>
          <p:cNvPr id="9" name="object 9"/>
          <p:cNvSpPr txBox="1"/>
          <p:nvPr/>
        </p:nvSpPr>
        <p:spPr>
          <a:xfrm>
            <a:off x="437504" y="1636476"/>
            <a:ext cx="9022715" cy="1149350"/>
          </a:xfrm>
          <a:prstGeom prst="rect">
            <a:avLst/>
          </a:prstGeom>
        </p:spPr>
        <p:txBody>
          <a:bodyPr vert="horz" wrap="square" lIns="0" tIns="12700" rIns="0" bIns="0" rtlCol="0">
            <a:spAutoFit/>
          </a:bodyPr>
          <a:lstStyle/>
          <a:p>
            <a:pPr marL="12700" marR="5080">
              <a:lnSpc>
                <a:spcPct val="115199"/>
              </a:lnSpc>
              <a:spcBef>
                <a:spcPts val="100"/>
              </a:spcBef>
            </a:pPr>
            <a:r>
              <a:rPr sz="3200" dirty="0">
                <a:solidFill>
                  <a:srgbClr val="243761"/>
                </a:solidFill>
                <a:latin typeface="Trebuchet MS"/>
                <a:cs typeface="Trebuchet MS"/>
              </a:rPr>
              <a:t>Data</a:t>
            </a:r>
            <a:r>
              <a:rPr sz="3200" spc="-55" dirty="0">
                <a:solidFill>
                  <a:srgbClr val="243761"/>
                </a:solidFill>
                <a:latin typeface="Trebuchet MS"/>
                <a:cs typeface="Trebuchet MS"/>
              </a:rPr>
              <a:t> </a:t>
            </a:r>
            <a:r>
              <a:rPr sz="3200" dirty="0">
                <a:solidFill>
                  <a:srgbClr val="243761"/>
                </a:solidFill>
                <a:latin typeface="Trebuchet MS"/>
                <a:cs typeface="Trebuchet MS"/>
              </a:rPr>
              <a:t>preprocessing</a:t>
            </a:r>
            <a:r>
              <a:rPr sz="3200" spc="-50" dirty="0">
                <a:solidFill>
                  <a:srgbClr val="243761"/>
                </a:solidFill>
                <a:latin typeface="Trebuchet MS"/>
                <a:cs typeface="Trebuchet MS"/>
              </a:rPr>
              <a:t> </a:t>
            </a:r>
            <a:r>
              <a:rPr sz="3200" dirty="0">
                <a:solidFill>
                  <a:srgbClr val="243761"/>
                </a:solidFill>
                <a:latin typeface="Trebuchet MS"/>
                <a:cs typeface="Trebuchet MS"/>
              </a:rPr>
              <a:t>is</a:t>
            </a:r>
            <a:r>
              <a:rPr sz="3200" spc="-50" dirty="0">
                <a:solidFill>
                  <a:srgbClr val="243761"/>
                </a:solidFill>
                <a:latin typeface="Trebuchet MS"/>
                <a:cs typeface="Trebuchet MS"/>
              </a:rPr>
              <a:t> </a:t>
            </a:r>
            <a:r>
              <a:rPr sz="3200" spc="-20" dirty="0">
                <a:solidFill>
                  <a:srgbClr val="243761"/>
                </a:solidFill>
                <a:latin typeface="Trebuchet MS"/>
                <a:cs typeface="Trebuchet MS"/>
              </a:rPr>
              <a:t>cleaning</a:t>
            </a:r>
            <a:r>
              <a:rPr sz="3200" spc="-50" dirty="0">
                <a:solidFill>
                  <a:srgbClr val="243761"/>
                </a:solidFill>
                <a:latin typeface="Trebuchet MS"/>
                <a:cs typeface="Trebuchet MS"/>
              </a:rPr>
              <a:t> </a:t>
            </a:r>
            <a:r>
              <a:rPr sz="3200" dirty="0">
                <a:solidFill>
                  <a:srgbClr val="243761"/>
                </a:solidFill>
                <a:latin typeface="Trebuchet MS"/>
                <a:cs typeface="Trebuchet MS"/>
              </a:rPr>
              <a:t>and</a:t>
            </a:r>
            <a:r>
              <a:rPr sz="3200" spc="-50" dirty="0">
                <a:solidFill>
                  <a:srgbClr val="243761"/>
                </a:solidFill>
                <a:latin typeface="Trebuchet MS"/>
                <a:cs typeface="Trebuchet MS"/>
              </a:rPr>
              <a:t> </a:t>
            </a:r>
            <a:r>
              <a:rPr sz="3200" dirty="0">
                <a:solidFill>
                  <a:srgbClr val="243761"/>
                </a:solidFill>
                <a:latin typeface="Trebuchet MS"/>
                <a:cs typeface="Trebuchet MS"/>
              </a:rPr>
              <a:t>preparing</a:t>
            </a:r>
            <a:r>
              <a:rPr sz="3200" spc="-55" dirty="0">
                <a:solidFill>
                  <a:srgbClr val="243761"/>
                </a:solidFill>
                <a:latin typeface="Trebuchet MS"/>
                <a:cs typeface="Trebuchet MS"/>
              </a:rPr>
              <a:t> </a:t>
            </a:r>
            <a:r>
              <a:rPr sz="3200" spc="25" dirty="0">
                <a:solidFill>
                  <a:srgbClr val="243761"/>
                </a:solidFill>
                <a:latin typeface="Trebuchet MS"/>
                <a:cs typeface="Trebuchet MS"/>
              </a:rPr>
              <a:t>raw </a:t>
            </a:r>
            <a:r>
              <a:rPr sz="3200" spc="-20" dirty="0">
                <a:solidFill>
                  <a:srgbClr val="243761"/>
                </a:solidFill>
                <a:latin typeface="Trebuchet MS"/>
                <a:cs typeface="Trebuchet MS"/>
              </a:rPr>
              <a:t>data</a:t>
            </a:r>
            <a:r>
              <a:rPr sz="3200" spc="-195" dirty="0">
                <a:solidFill>
                  <a:srgbClr val="243761"/>
                </a:solidFill>
                <a:latin typeface="Trebuchet MS"/>
                <a:cs typeface="Trebuchet MS"/>
              </a:rPr>
              <a:t> </a:t>
            </a:r>
            <a:r>
              <a:rPr sz="3200" spc="-65" dirty="0">
                <a:solidFill>
                  <a:srgbClr val="243761"/>
                </a:solidFill>
                <a:latin typeface="Trebuchet MS"/>
                <a:cs typeface="Trebuchet MS"/>
              </a:rPr>
              <a:t>for</a:t>
            </a:r>
            <a:r>
              <a:rPr sz="3200" spc="-175" dirty="0">
                <a:solidFill>
                  <a:srgbClr val="243761"/>
                </a:solidFill>
                <a:latin typeface="Trebuchet MS"/>
                <a:cs typeface="Trebuchet MS"/>
              </a:rPr>
              <a:t> </a:t>
            </a:r>
            <a:r>
              <a:rPr sz="3200" spc="-20" dirty="0">
                <a:solidFill>
                  <a:srgbClr val="243761"/>
                </a:solidFill>
                <a:latin typeface="Trebuchet MS"/>
                <a:cs typeface="Trebuchet MS"/>
              </a:rPr>
              <a:t>machine</a:t>
            </a:r>
            <a:r>
              <a:rPr sz="3200" spc="-185" dirty="0">
                <a:solidFill>
                  <a:srgbClr val="243761"/>
                </a:solidFill>
                <a:latin typeface="Trebuchet MS"/>
                <a:cs typeface="Trebuchet MS"/>
              </a:rPr>
              <a:t> </a:t>
            </a:r>
            <a:r>
              <a:rPr sz="3200" spc="-25" dirty="0">
                <a:solidFill>
                  <a:srgbClr val="243761"/>
                </a:solidFill>
                <a:latin typeface="Trebuchet MS"/>
                <a:cs typeface="Trebuchet MS"/>
              </a:rPr>
              <a:t>learning</a:t>
            </a:r>
            <a:r>
              <a:rPr sz="3200" spc="-180" dirty="0">
                <a:solidFill>
                  <a:srgbClr val="243761"/>
                </a:solidFill>
                <a:latin typeface="Trebuchet MS"/>
                <a:cs typeface="Trebuchet MS"/>
              </a:rPr>
              <a:t> </a:t>
            </a:r>
            <a:r>
              <a:rPr sz="3200" spc="-10" dirty="0">
                <a:solidFill>
                  <a:srgbClr val="243761"/>
                </a:solidFill>
                <a:latin typeface="Trebuchet MS"/>
                <a:cs typeface="Trebuchet MS"/>
              </a:rPr>
              <a:t>algorithms.</a:t>
            </a:r>
            <a:endParaRPr sz="3200">
              <a:latin typeface="Trebuchet MS"/>
              <a:cs typeface="Trebuchet MS"/>
            </a:endParaRPr>
          </a:p>
        </p:txBody>
      </p:sp>
      <p:sp>
        <p:nvSpPr>
          <p:cNvPr id="10" name="object 10"/>
          <p:cNvSpPr/>
          <p:nvPr/>
        </p:nvSpPr>
        <p:spPr>
          <a:xfrm>
            <a:off x="459755" y="1559893"/>
            <a:ext cx="10026650" cy="25400"/>
          </a:xfrm>
          <a:custGeom>
            <a:avLst/>
            <a:gdLst/>
            <a:ahLst/>
            <a:cxnLst/>
            <a:rect l="l" t="t" r="r" b="b"/>
            <a:pathLst>
              <a:path w="10026650" h="25400">
                <a:moveTo>
                  <a:pt x="0" y="0"/>
                </a:moveTo>
                <a:lnTo>
                  <a:pt x="10026447" y="25104"/>
                </a:lnTo>
              </a:path>
            </a:pathLst>
          </a:custGeom>
          <a:ln w="19049">
            <a:solidFill>
              <a:srgbClr val="243761"/>
            </a:solidFill>
          </a:ln>
        </p:spPr>
        <p:txBody>
          <a:bodyPr wrap="square" lIns="0" tIns="0" rIns="0" bIns="0" rtlCol="0"/>
          <a:lstStyle/>
          <a:p>
            <a:endParaRPr/>
          </a:p>
        </p:txBody>
      </p:sp>
      <p:pic>
        <p:nvPicPr>
          <p:cNvPr id="11" name="Picture 10">
            <a:extLst>
              <a:ext uri="{FF2B5EF4-FFF2-40B4-BE49-F238E27FC236}">
                <a16:creationId xmlns:a16="http://schemas.microsoft.com/office/drawing/2014/main" id="{95CD53A2-67F9-4305-9B64-3231954EF3B9}"/>
              </a:ext>
            </a:extLst>
          </p:cNvPr>
          <p:cNvPicPr>
            <a:picLocks noChangeAspect="1"/>
          </p:cNvPicPr>
          <p:nvPr/>
        </p:nvPicPr>
        <p:blipFill>
          <a:blip r:embed="rId2"/>
          <a:stretch>
            <a:fillRect/>
          </a:stretch>
        </p:blipFill>
        <p:spPr>
          <a:xfrm>
            <a:off x="76200" y="3646775"/>
            <a:ext cx="5182323" cy="6544588"/>
          </a:xfrm>
          <a:prstGeom prst="rect">
            <a:avLst/>
          </a:prstGeom>
        </p:spPr>
      </p:pic>
      <p:pic>
        <p:nvPicPr>
          <p:cNvPr id="12" name="Picture 11">
            <a:extLst>
              <a:ext uri="{FF2B5EF4-FFF2-40B4-BE49-F238E27FC236}">
                <a16:creationId xmlns:a16="http://schemas.microsoft.com/office/drawing/2014/main" id="{3CF325AB-8390-4430-9C35-C72C80B75187}"/>
              </a:ext>
            </a:extLst>
          </p:cNvPr>
          <p:cNvPicPr>
            <a:picLocks noChangeAspect="1"/>
          </p:cNvPicPr>
          <p:nvPr/>
        </p:nvPicPr>
        <p:blipFill>
          <a:blip r:embed="rId3"/>
          <a:stretch>
            <a:fillRect/>
          </a:stretch>
        </p:blipFill>
        <p:spPr>
          <a:xfrm>
            <a:off x="5199291" y="7200900"/>
            <a:ext cx="8732817" cy="3086101"/>
          </a:xfrm>
          <a:prstGeom prst="rect">
            <a:avLst/>
          </a:prstGeom>
        </p:spPr>
      </p:pic>
      <p:pic>
        <p:nvPicPr>
          <p:cNvPr id="14" name="Picture 13">
            <a:extLst>
              <a:ext uri="{FF2B5EF4-FFF2-40B4-BE49-F238E27FC236}">
                <a16:creationId xmlns:a16="http://schemas.microsoft.com/office/drawing/2014/main" id="{8FBC328F-6507-4AF9-B096-D05DFCBFA85E}"/>
              </a:ext>
            </a:extLst>
          </p:cNvPr>
          <p:cNvPicPr>
            <a:picLocks noChangeAspect="1"/>
          </p:cNvPicPr>
          <p:nvPr/>
        </p:nvPicPr>
        <p:blipFill>
          <a:blip r:embed="rId4"/>
          <a:stretch>
            <a:fillRect/>
          </a:stretch>
        </p:blipFill>
        <p:spPr>
          <a:xfrm>
            <a:off x="5199291" y="3646775"/>
            <a:ext cx="8945223" cy="3554125"/>
          </a:xfrm>
          <a:prstGeom prst="rect">
            <a:avLst/>
          </a:prstGeom>
        </p:spPr>
      </p:pic>
      <p:pic>
        <p:nvPicPr>
          <p:cNvPr id="13" name="Picture 12">
            <a:extLst>
              <a:ext uri="{FF2B5EF4-FFF2-40B4-BE49-F238E27FC236}">
                <a16:creationId xmlns:a16="http://schemas.microsoft.com/office/drawing/2014/main" id="{A84B7B06-0C8D-41E3-AF02-838BB3D72767}"/>
              </a:ext>
            </a:extLst>
          </p:cNvPr>
          <p:cNvPicPr>
            <a:picLocks noChangeAspect="1"/>
          </p:cNvPicPr>
          <p:nvPr/>
        </p:nvPicPr>
        <p:blipFill>
          <a:blip r:embed="rId5"/>
          <a:stretch>
            <a:fillRect/>
          </a:stretch>
        </p:blipFill>
        <p:spPr>
          <a:xfrm>
            <a:off x="13944600" y="2377974"/>
            <a:ext cx="4267200" cy="78133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ctrTitle"/>
          </p:nvPr>
        </p:nvSpPr>
        <p:spPr>
          <a:xfrm>
            <a:off x="185984" y="-103037"/>
            <a:ext cx="10939216" cy="1320233"/>
          </a:xfrm>
          <a:prstGeom prst="rect">
            <a:avLst/>
          </a:prstGeom>
        </p:spPr>
        <p:txBody>
          <a:bodyPr vert="horz" wrap="square" lIns="0" tIns="12065" rIns="0" bIns="0" rtlCol="0">
            <a:spAutoFit/>
          </a:bodyPr>
          <a:lstStyle/>
          <a:p>
            <a:pPr marL="12700">
              <a:lnSpc>
                <a:spcPct val="100000"/>
              </a:lnSpc>
              <a:spcBef>
                <a:spcPts val="95"/>
              </a:spcBef>
            </a:pPr>
            <a:r>
              <a:rPr lang="en-US" sz="8500" dirty="0"/>
              <a:t>Time Series Forecasting</a:t>
            </a:r>
            <a:endParaRPr sz="8500" dirty="0"/>
          </a:p>
        </p:txBody>
      </p:sp>
      <p:sp>
        <p:nvSpPr>
          <p:cNvPr id="6" name="object 6"/>
          <p:cNvSpPr/>
          <p:nvPr/>
        </p:nvSpPr>
        <p:spPr>
          <a:xfrm>
            <a:off x="373579" y="1217196"/>
            <a:ext cx="10446821" cy="45719"/>
          </a:xfrm>
          <a:custGeom>
            <a:avLst/>
            <a:gdLst/>
            <a:ahLst/>
            <a:cxnLst/>
            <a:rect l="l" t="t" r="r" b="b"/>
            <a:pathLst>
              <a:path w="8587105" h="9525">
                <a:moveTo>
                  <a:pt x="0" y="0"/>
                </a:moveTo>
                <a:lnTo>
                  <a:pt x="8586898" y="9503"/>
                </a:lnTo>
              </a:path>
            </a:pathLst>
          </a:custGeom>
          <a:ln w="19049">
            <a:solidFill>
              <a:srgbClr val="243761"/>
            </a:solidFill>
          </a:ln>
        </p:spPr>
        <p:txBody>
          <a:bodyPr wrap="square" lIns="0" tIns="0" rIns="0" bIns="0" rtlCol="0"/>
          <a:lstStyle/>
          <a:p>
            <a:endParaRPr/>
          </a:p>
        </p:txBody>
      </p:sp>
      <p:pic>
        <p:nvPicPr>
          <p:cNvPr id="7" name="Picture 6">
            <a:extLst>
              <a:ext uri="{FF2B5EF4-FFF2-40B4-BE49-F238E27FC236}">
                <a16:creationId xmlns:a16="http://schemas.microsoft.com/office/drawing/2014/main" id="{1D3D27A2-AD2A-4B0F-92B5-3C3D736BD2B2}"/>
              </a:ext>
            </a:extLst>
          </p:cNvPr>
          <p:cNvPicPr>
            <a:picLocks noChangeAspect="1"/>
          </p:cNvPicPr>
          <p:nvPr/>
        </p:nvPicPr>
        <p:blipFill>
          <a:blip r:embed="rId2"/>
          <a:stretch>
            <a:fillRect/>
          </a:stretch>
        </p:blipFill>
        <p:spPr>
          <a:xfrm>
            <a:off x="2438400" y="1438592"/>
            <a:ext cx="11277600" cy="88026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ctrTitle"/>
          </p:nvPr>
        </p:nvSpPr>
        <p:spPr>
          <a:xfrm>
            <a:off x="185984" y="-103037"/>
            <a:ext cx="10939216" cy="1320233"/>
          </a:xfrm>
          <a:prstGeom prst="rect">
            <a:avLst/>
          </a:prstGeom>
        </p:spPr>
        <p:txBody>
          <a:bodyPr vert="horz" wrap="square" lIns="0" tIns="12065" rIns="0" bIns="0" rtlCol="0">
            <a:spAutoFit/>
          </a:bodyPr>
          <a:lstStyle/>
          <a:p>
            <a:pPr marL="12700">
              <a:lnSpc>
                <a:spcPct val="100000"/>
              </a:lnSpc>
              <a:spcBef>
                <a:spcPts val="95"/>
              </a:spcBef>
            </a:pPr>
            <a:r>
              <a:rPr lang="en-US" sz="8500" dirty="0"/>
              <a:t>Time Series Forecasting</a:t>
            </a:r>
            <a:endParaRPr sz="8500" dirty="0"/>
          </a:p>
        </p:txBody>
      </p:sp>
      <p:sp>
        <p:nvSpPr>
          <p:cNvPr id="6" name="object 6"/>
          <p:cNvSpPr/>
          <p:nvPr/>
        </p:nvSpPr>
        <p:spPr>
          <a:xfrm>
            <a:off x="373579" y="1217196"/>
            <a:ext cx="10446821" cy="45719"/>
          </a:xfrm>
          <a:custGeom>
            <a:avLst/>
            <a:gdLst/>
            <a:ahLst/>
            <a:cxnLst/>
            <a:rect l="l" t="t" r="r" b="b"/>
            <a:pathLst>
              <a:path w="8587105" h="9525">
                <a:moveTo>
                  <a:pt x="0" y="0"/>
                </a:moveTo>
                <a:lnTo>
                  <a:pt x="8586898" y="9503"/>
                </a:lnTo>
              </a:path>
            </a:pathLst>
          </a:custGeom>
          <a:ln w="19049">
            <a:solidFill>
              <a:srgbClr val="243761"/>
            </a:solidFill>
          </a:ln>
        </p:spPr>
        <p:txBody>
          <a:bodyPr wrap="square" lIns="0" tIns="0" rIns="0" bIns="0" rtlCol="0"/>
          <a:lstStyle/>
          <a:p>
            <a:endParaRPr/>
          </a:p>
        </p:txBody>
      </p:sp>
      <p:pic>
        <p:nvPicPr>
          <p:cNvPr id="2" name="Picture 1">
            <a:extLst>
              <a:ext uri="{FF2B5EF4-FFF2-40B4-BE49-F238E27FC236}">
                <a16:creationId xmlns:a16="http://schemas.microsoft.com/office/drawing/2014/main" id="{40F879C5-E9F1-494D-A19C-DD485DA755B2}"/>
              </a:ext>
            </a:extLst>
          </p:cNvPr>
          <p:cNvPicPr>
            <a:picLocks noChangeAspect="1"/>
          </p:cNvPicPr>
          <p:nvPr/>
        </p:nvPicPr>
        <p:blipFill>
          <a:blip r:embed="rId2"/>
          <a:stretch>
            <a:fillRect/>
          </a:stretch>
        </p:blipFill>
        <p:spPr>
          <a:xfrm>
            <a:off x="373579" y="1465363"/>
            <a:ext cx="17538418" cy="8752015"/>
          </a:xfrm>
          <a:prstGeom prst="rect">
            <a:avLst/>
          </a:prstGeom>
        </p:spPr>
      </p:pic>
    </p:spTree>
    <p:extLst>
      <p:ext uri="{BB962C8B-B14F-4D97-AF65-F5344CB8AC3E}">
        <p14:creationId xmlns:p14="http://schemas.microsoft.com/office/powerpoint/2010/main" val="1464623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229</Words>
  <Application>Microsoft Office PowerPoint</Application>
  <PresentationFormat>Custom</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Trebuchet MS</vt:lpstr>
      <vt:lpstr>Office Theme</vt:lpstr>
      <vt:lpstr>Furniture Sales Forecasting </vt:lpstr>
      <vt:lpstr>Problems Statement</vt:lpstr>
      <vt:lpstr>Understanding Time Series Data</vt:lpstr>
      <vt:lpstr>PowerPoint Presentation</vt:lpstr>
      <vt:lpstr>PowerPoint Presentation</vt:lpstr>
      <vt:lpstr>PowerPoint Presentation</vt:lpstr>
      <vt:lpstr>PowerPoint Presentation</vt:lpstr>
      <vt:lpstr>Time Series Forecasting</vt:lpstr>
      <vt:lpstr>Time Series Forecasting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Prediction</dc:title>
  <dc:creator>Noname</dc:creator>
  <cp:keywords>DAGB1Z1_XHs,BAF_3-H69RQ</cp:keywords>
  <cp:lastModifiedBy>DIWAKAR SINGH</cp:lastModifiedBy>
  <cp:revision>8</cp:revision>
  <dcterms:created xsi:type="dcterms:W3CDTF">2024-04-08T17:47:08Z</dcterms:created>
  <dcterms:modified xsi:type="dcterms:W3CDTF">2024-04-18T17:53:50Z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2024-04-08T00:00:00Z</vt:filetime>
  </property>
  <property fmtid="{D5CDD505-2E9C-101B-9397-08002B2CF9AE}" pid="3" name="Creator">
    <vt:lpwstr>Canva</vt:lpwstr>
  </property>
  <property fmtid="{D5CDD505-2E9C-101B-9397-08002B2CF9AE}" pid="4" name="LastSaved">
    <vt:filetime>2024-04-08T00:00:00Z</vt:filetime>
  </property>
  <property fmtid="{D5CDD505-2E9C-101B-9397-08002B2CF9AE}" pid="5" name="Producer">
    <vt:lpwstr>Canva</vt:lpwstr>
  </property>
</Properties>
</file>