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56" r:id="rId5"/>
    <p:sldId id="257" r:id="rId6"/>
    <p:sldId id="273" r:id="rId7"/>
    <p:sldId id="258" r:id="rId8"/>
    <p:sldId id="261" r:id="rId9"/>
    <p:sldId id="293" r:id="rId10"/>
    <p:sldId id="276" r:id="rId11"/>
    <p:sldId id="260" r:id="rId12"/>
    <p:sldId id="278" r:id="rId13"/>
    <p:sldId id="271" r:id="rId14"/>
    <p:sldId id="294" r:id="rId15"/>
    <p:sldId id="295" r:id="rId16"/>
    <p:sldId id="296" r:id="rId17"/>
    <p:sldId id="297" r:id="rId18"/>
    <p:sldId id="298" r:id="rId19"/>
    <p:sldId id="266" r:id="rId20"/>
    <p:sldId id="299" r:id="rId21"/>
    <p:sldId id="283" r:id="rId22"/>
    <p:sldId id="285" r:id="rId23"/>
    <p:sldId id="300" r:id="rId24"/>
    <p:sldId id="284" r:id="rId25"/>
    <p:sldId id="301" r:id="rId26"/>
    <p:sldId id="302" r:id="rId27"/>
    <p:sldId id="303" r:id="rId28"/>
    <p:sldId id="286" r:id="rId29"/>
    <p:sldId id="287" r:id="rId30"/>
    <p:sldId id="304" r:id="rId31"/>
    <p:sldId id="305" r:id="rId32"/>
    <p:sldId id="306" r:id="rId33"/>
    <p:sldId id="289" r:id="rId34"/>
    <p:sldId id="292" r:id="rId35"/>
    <p:sldId id="291"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3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03: Supervised Machine Learning: Classification </a:t>
            </a:r>
            <a:endParaRPr lang="en-US" sz="2000" b="1" dirty="0">
              <a:solidFill>
                <a:srgbClr val="0068FF"/>
              </a:solidFill>
              <a:latin typeface="OpenSans-Bold"/>
            </a:endParaRPr>
          </a:p>
          <a:p>
            <a:endParaRPr lang="en-US" sz="1400" b="1" dirty="0">
              <a:solidFill>
                <a:srgbClr val="0068FF"/>
              </a:solidFill>
              <a:latin typeface="OpenSans-Bold"/>
            </a:endParaRPr>
          </a:p>
          <a:p>
            <a:r>
              <a:rPr lang="en-US" sz="1400" b="1" dirty="0">
                <a:solidFill>
                  <a:srgbClr val="0068FF"/>
                </a:solidFill>
                <a:latin typeface="OpenSans-Bold"/>
              </a:rPr>
              <a:t>By Mohamad Osman</a:t>
            </a:r>
            <a:endParaRPr lang="en-US" sz="1600" dirty="0">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Classification: Heart Disease Prediction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8158844" cy="2031325"/>
          </a:xfrm>
          <a:prstGeom prst="rect">
            <a:avLst/>
          </a:prstGeom>
          <a:noFill/>
        </p:spPr>
        <p:txBody>
          <a:bodyPr wrap="square" rtlCol="0">
            <a:spAutoFit/>
          </a:bodyPr>
          <a:lstStyle/>
          <a:p>
            <a:pPr algn="just"/>
            <a:r>
              <a:rPr lang="en-US" dirty="0"/>
              <a:t>In this section I am showing the correlation between the features to find the most influence features on our target which is </a:t>
            </a:r>
            <a:r>
              <a:rPr lang="en-US" dirty="0">
                <a:solidFill>
                  <a:srgbClr val="0068FF"/>
                </a:solidFill>
              </a:rPr>
              <a:t>Target (Heart Disease Existence).</a:t>
            </a:r>
            <a:endParaRPr lang="en-US" dirty="0"/>
          </a:p>
          <a:p>
            <a:pPr algn="just"/>
            <a:endParaRPr lang="en-US" dirty="0"/>
          </a:p>
          <a:p>
            <a:pPr algn="just"/>
            <a:r>
              <a:rPr lang="en-US" dirty="0"/>
              <a:t>After that I am building different Classification models based on advanced techniques such as </a:t>
            </a:r>
            <a:r>
              <a:rPr lang="en-US" dirty="0" err="1"/>
              <a:t>GridSearch</a:t>
            </a:r>
            <a:r>
              <a:rPr lang="en-US" dirty="0"/>
              <a:t>, ML pipelines, and Hyperparameters tuning to get the best predictive model in terms of accuracy, in addition of what are the flaws of each model.    </a:t>
            </a:r>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68103" y="1562191"/>
            <a:ext cx="7853123" cy="477204"/>
          </a:xfrm>
        </p:spPr>
        <p:txBody>
          <a:bodyPr/>
          <a:lstStyle/>
          <a:p>
            <a:r>
              <a:rPr lang="en-US" sz="1800" dirty="0"/>
              <a:t>- Identifying categorical features and continuous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pic>
        <p:nvPicPr>
          <p:cNvPr id="5" name="Picture 4">
            <a:extLst>
              <a:ext uri="{FF2B5EF4-FFF2-40B4-BE49-F238E27FC236}">
                <a16:creationId xmlns:a16="http://schemas.microsoft.com/office/drawing/2014/main" id="{A02BE537-C003-432E-9B2F-836FE7DA5D91}"/>
              </a:ext>
            </a:extLst>
          </p:cNvPr>
          <p:cNvPicPr>
            <a:picLocks noChangeAspect="1"/>
          </p:cNvPicPr>
          <p:nvPr/>
        </p:nvPicPr>
        <p:blipFill>
          <a:blip r:embed="rId2"/>
          <a:stretch>
            <a:fillRect/>
          </a:stretch>
        </p:blipFill>
        <p:spPr>
          <a:xfrm>
            <a:off x="2266950" y="2564428"/>
            <a:ext cx="5800318" cy="1274255"/>
          </a:xfrm>
          <a:prstGeom prst="rect">
            <a:avLst/>
          </a:prstGeom>
        </p:spPr>
      </p:pic>
    </p:spTree>
    <p:extLst>
      <p:ext uri="{BB962C8B-B14F-4D97-AF65-F5344CB8AC3E}">
        <p14:creationId xmlns:p14="http://schemas.microsoft.com/office/powerpoint/2010/main" val="408153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382672"/>
            <a:ext cx="9779183" cy="753679"/>
          </a:xfrm>
        </p:spPr>
        <p:txBody>
          <a:bodyPr/>
          <a:lstStyle/>
          <a:p>
            <a:r>
              <a:rPr lang="en-US" dirty="0"/>
              <a:t>Data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pic>
        <p:nvPicPr>
          <p:cNvPr id="6" name="Picture 5">
            <a:extLst>
              <a:ext uri="{FF2B5EF4-FFF2-40B4-BE49-F238E27FC236}">
                <a16:creationId xmlns:a16="http://schemas.microsoft.com/office/drawing/2014/main" id="{D0093F75-02BD-4549-A0BC-4710E7AC5654}"/>
              </a:ext>
            </a:extLst>
          </p:cNvPr>
          <p:cNvPicPr>
            <a:picLocks noChangeAspect="1"/>
          </p:cNvPicPr>
          <p:nvPr/>
        </p:nvPicPr>
        <p:blipFill>
          <a:blip r:embed="rId2"/>
          <a:stretch>
            <a:fillRect/>
          </a:stretch>
        </p:blipFill>
        <p:spPr>
          <a:xfrm>
            <a:off x="1809750" y="1976993"/>
            <a:ext cx="4657725" cy="4010025"/>
          </a:xfrm>
          <a:prstGeom prst="rect">
            <a:avLst/>
          </a:prstGeom>
        </p:spPr>
      </p:pic>
      <p:sp>
        <p:nvSpPr>
          <p:cNvPr id="10" name="TextBox 9">
            <a:extLst>
              <a:ext uri="{FF2B5EF4-FFF2-40B4-BE49-F238E27FC236}">
                <a16:creationId xmlns:a16="http://schemas.microsoft.com/office/drawing/2014/main" id="{8787ADC3-EF8C-4694-84B1-786F890FF893}"/>
              </a:ext>
            </a:extLst>
          </p:cNvPr>
          <p:cNvSpPr txBox="1"/>
          <p:nvPr/>
        </p:nvSpPr>
        <p:spPr>
          <a:xfrm>
            <a:off x="1304925" y="1321017"/>
            <a:ext cx="6096000" cy="341632"/>
          </a:xfrm>
          <a:prstGeom prst="rect">
            <a:avLst/>
          </a:prstGeom>
          <a:noFill/>
        </p:spPr>
        <p:txBody>
          <a:bodyPr wrap="square">
            <a:spAutoFit/>
          </a:bodyPr>
          <a:lstStyle/>
          <a:p>
            <a:pPr>
              <a:lnSpc>
                <a:spcPct val="90000"/>
              </a:lnSpc>
              <a:spcBef>
                <a:spcPts val="1000"/>
              </a:spcBef>
            </a:pPr>
            <a:r>
              <a:rPr lang="en-US" b="1" dirty="0">
                <a:latin typeface="+mj-lt"/>
              </a:rPr>
              <a:t>Viewing the status of people in the data set : </a:t>
            </a:r>
          </a:p>
        </p:txBody>
      </p:sp>
      <p:sp>
        <p:nvSpPr>
          <p:cNvPr id="12" name="TextBox 11">
            <a:extLst>
              <a:ext uri="{FF2B5EF4-FFF2-40B4-BE49-F238E27FC236}">
                <a16:creationId xmlns:a16="http://schemas.microsoft.com/office/drawing/2014/main" id="{A27CAB70-EFB5-46FD-AF33-E91FECE503E2}"/>
              </a:ext>
            </a:extLst>
          </p:cNvPr>
          <p:cNvSpPr txBox="1"/>
          <p:nvPr/>
        </p:nvSpPr>
        <p:spPr>
          <a:xfrm>
            <a:off x="6648450" y="2690336"/>
            <a:ext cx="3800475" cy="1200329"/>
          </a:xfrm>
          <a:prstGeom prst="rect">
            <a:avLst/>
          </a:prstGeom>
          <a:noFill/>
        </p:spPr>
        <p:txBody>
          <a:bodyPr wrap="square">
            <a:spAutoFit/>
          </a:bodyPr>
          <a:lstStyle/>
          <a:p>
            <a:pPr algn="just"/>
            <a:r>
              <a:rPr lang="en-US" dirty="0"/>
              <a:t>We have 165 people with heart disease and 138 healthy people, so the data for the target variable we want to predict is in balance.</a:t>
            </a:r>
          </a:p>
        </p:txBody>
      </p:sp>
    </p:spTree>
    <p:extLst>
      <p:ext uri="{BB962C8B-B14F-4D97-AF65-F5344CB8AC3E}">
        <p14:creationId xmlns:p14="http://schemas.microsoft.com/office/powerpoint/2010/main" val="113120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13</a:t>
            </a:fld>
            <a:endParaRPr lang="en-US" sz="1800" dirty="0"/>
          </a:p>
        </p:txBody>
      </p:sp>
      <p:pic>
        <p:nvPicPr>
          <p:cNvPr id="9" name="Picture 8" descr="Chart, box and whisker chart&#10;&#10;Description automatically generated">
            <a:extLst>
              <a:ext uri="{FF2B5EF4-FFF2-40B4-BE49-F238E27FC236}">
                <a16:creationId xmlns:a16="http://schemas.microsoft.com/office/drawing/2014/main" id="{09FE8151-8AB2-4708-817F-E77712228783}"/>
              </a:ext>
            </a:extLst>
          </p:cNvPr>
          <p:cNvPicPr>
            <a:picLocks noChangeAspect="1"/>
          </p:cNvPicPr>
          <p:nvPr/>
        </p:nvPicPr>
        <p:blipFill>
          <a:blip r:embed="rId2"/>
          <a:stretch>
            <a:fillRect/>
          </a:stretch>
        </p:blipFill>
        <p:spPr>
          <a:xfrm>
            <a:off x="758139" y="1206502"/>
            <a:ext cx="5233087" cy="4939393"/>
          </a:xfrm>
          <a:prstGeom prst="rect">
            <a:avLst/>
          </a:prstGeom>
        </p:spPr>
      </p:pic>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03</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5" y="1875562"/>
            <a:ext cx="5514975" cy="4247317"/>
          </a:xfrm>
          <a:prstGeom prst="rect">
            <a:avLst/>
          </a:prstGeom>
          <a:noFill/>
        </p:spPr>
        <p:txBody>
          <a:bodyPr wrap="square">
            <a:spAutoFit/>
          </a:bodyPr>
          <a:lstStyle/>
          <a:p>
            <a:r>
              <a:rPr lang="en-US" b="1" dirty="0">
                <a:solidFill>
                  <a:srgbClr val="0068FF"/>
                </a:solidFill>
              </a:rPr>
              <a:t>cp (chest pain): </a:t>
            </a:r>
            <a:r>
              <a:rPr lang="en-US" dirty="0"/>
              <a:t>people with chest pain of the type: cp: [1, 2, 3] tend to have more heart disease than people without any chest pain cp: 0</a:t>
            </a:r>
          </a:p>
          <a:p>
            <a:endParaRPr lang="en-US" dirty="0"/>
          </a:p>
          <a:p>
            <a:r>
              <a:rPr lang="en-US" b="1" dirty="0" err="1">
                <a:solidFill>
                  <a:srgbClr val="0068FF"/>
                </a:solidFill>
              </a:rPr>
              <a:t>restecg</a:t>
            </a:r>
            <a:r>
              <a:rPr lang="en-US" b="1" dirty="0">
                <a:solidFill>
                  <a:srgbClr val="0068FF"/>
                </a:solidFill>
              </a:rPr>
              <a:t> (resting ECG results): </a:t>
            </a:r>
            <a:r>
              <a:rPr lang="en-US" dirty="0"/>
              <a:t>People with a value of 1 (having an abnormal heart rhythm, which can range from mild symptoms to severe problems) are more likely to develop heart disease.</a:t>
            </a:r>
          </a:p>
          <a:p>
            <a:endParaRPr lang="en-US" dirty="0"/>
          </a:p>
          <a:p>
            <a:r>
              <a:rPr lang="en-US" b="1" dirty="0" err="1">
                <a:solidFill>
                  <a:srgbClr val="0068FF"/>
                </a:solidFill>
              </a:rPr>
              <a:t>exang</a:t>
            </a:r>
            <a:r>
              <a:rPr lang="en-US" b="1" dirty="0">
                <a:solidFill>
                  <a:srgbClr val="0068FF"/>
                </a:solidFill>
              </a:rPr>
              <a:t> (exercise-induced angina): </a:t>
            </a:r>
            <a:r>
              <a:rPr lang="en-US" dirty="0"/>
              <a:t>People with non-exercise-induced angina who have a value of 0 are more likely to have heart disease than those who have exercise-induced angina with a value of 1.</a:t>
            </a:r>
          </a:p>
          <a:p>
            <a:endParaRPr lang="en-US" dirty="0"/>
          </a:p>
          <a:p>
            <a:endParaRPr lang="en-US" dirty="0"/>
          </a:p>
        </p:txBody>
      </p:sp>
      <p:sp>
        <p:nvSpPr>
          <p:cNvPr id="10" name="TextBox 9">
            <a:extLst>
              <a:ext uri="{FF2B5EF4-FFF2-40B4-BE49-F238E27FC236}">
                <a16:creationId xmlns:a16="http://schemas.microsoft.com/office/drawing/2014/main" id="{8F61B728-97D5-4F49-B9E5-B9DDFB7E130B}"/>
              </a:ext>
            </a:extLst>
          </p:cNvPr>
          <p:cNvSpPr txBox="1"/>
          <p:nvPr/>
        </p:nvSpPr>
        <p:spPr>
          <a:xfrm>
            <a:off x="6200775" y="995760"/>
            <a:ext cx="4524375" cy="646331"/>
          </a:xfrm>
          <a:prstGeom prst="rect">
            <a:avLst/>
          </a:prstGeom>
          <a:noFill/>
        </p:spPr>
        <p:txBody>
          <a:bodyPr wrap="square" rtlCol="0">
            <a:spAutoFit/>
          </a:bodyPr>
          <a:lstStyle/>
          <a:p>
            <a:r>
              <a:rPr lang="en-US" b="1" dirty="0">
                <a:solidFill>
                  <a:srgbClr val="44546A"/>
                </a:solidFill>
              </a:rPr>
              <a:t>Study of the relationship of categorical features and heart disease:</a:t>
            </a:r>
          </a:p>
        </p:txBody>
      </p:sp>
    </p:spTree>
    <p:extLst>
      <p:ext uri="{BB962C8B-B14F-4D97-AF65-F5344CB8AC3E}">
        <p14:creationId xmlns:p14="http://schemas.microsoft.com/office/powerpoint/2010/main" val="56427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9" name="Picture 8" descr="Chart, box and whisker chart&#10;&#10;Description automatically generated">
            <a:extLst>
              <a:ext uri="{FF2B5EF4-FFF2-40B4-BE49-F238E27FC236}">
                <a16:creationId xmlns:a16="http://schemas.microsoft.com/office/drawing/2014/main" id="{09FE8151-8AB2-4708-817F-E77712228783}"/>
              </a:ext>
            </a:extLst>
          </p:cNvPr>
          <p:cNvPicPr>
            <a:picLocks noChangeAspect="1"/>
          </p:cNvPicPr>
          <p:nvPr/>
        </p:nvPicPr>
        <p:blipFill>
          <a:blip r:embed="rId2"/>
          <a:stretch>
            <a:fillRect/>
          </a:stretch>
        </p:blipFill>
        <p:spPr>
          <a:xfrm>
            <a:off x="758139" y="1206502"/>
            <a:ext cx="5233087" cy="4939393"/>
          </a:xfrm>
          <a:prstGeom prst="rect">
            <a:avLst/>
          </a:prstGeom>
        </p:spPr>
      </p:pic>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04</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6" y="1621580"/>
            <a:ext cx="5514975" cy="4801314"/>
          </a:xfrm>
          <a:prstGeom prst="rect">
            <a:avLst/>
          </a:prstGeom>
          <a:noFill/>
        </p:spPr>
        <p:txBody>
          <a:bodyPr wrap="square">
            <a:spAutoFit/>
          </a:bodyPr>
          <a:lstStyle/>
          <a:p>
            <a:r>
              <a:rPr lang="en-US" b="1" dirty="0">
                <a:solidFill>
                  <a:srgbClr val="0068FF"/>
                </a:solidFill>
              </a:rPr>
              <a:t>Slope (rectal slope for the ST segment of peak exercise): </a:t>
            </a:r>
            <a:r>
              <a:rPr lang="en-US" dirty="0"/>
              <a:t>People with a </a:t>
            </a:r>
            <a:r>
              <a:rPr lang="en-US" dirty="0" err="1"/>
              <a:t>downsloping</a:t>
            </a:r>
            <a:r>
              <a:rPr lang="en-US" dirty="0"/>
              <a:t> slope of 2 have signs of an unhealthy heart therefore they more likely to have heart disease than people with an upsloping of 0 or a flat slope A value of 1: minimal change (typical healthy heart)).</a:t>
            </a:r>
          </a:p>
          <a:p>
            <a:endParaRPr lang="en-US" dirty="0"/>
          </a:p>
          <a:p>
            <a:r>
              <a:rPr lang="en-US" b="1" dirty="0">
                <a:solidFill>
                  <a:srgbClr val="0068FF"/>
                </a:solidFill>
              </a:rPr>
              <a:t>ca (number of blood vessels (0-3) ): </a:t>
            </a:r>
            <a:r>
              <a:rPr lang="en-US" dirty="0"/>
              <a:t>the more blood flow the better heart, so people with a vessel number ca equal to 0 are more likely to have heart disease.</a:t>
            </a:r>
          </a:p>
          <a:p>
            <a:endParaRPr lang="en-US" dirty="0"/>
          </a:p>
          <a:p>
            <a:r>
              <a:rPr lang="en-US" b="1" dirty="0" err="1">
                <a:solidFill>
                  <a:srgbClr val="0068FF"/>
                </a:solidFill>
              </a:rPr>
              <a:t>thal</a:t>
            </a:r>
            <a:r>
              <a:rPr lang="en-US" b="1" dirty="0">
                <a:solidFill>
                  <a:srgbClr val="0068FF"/>
                </a:solidFill>
              </a:rPr>
              <a:t> (a blood disorder called thalassemia): </a:t>
            </a:r>
            <a:r>
              <a:rPr lang="en-US" dirty="0"/>
              <a:t>People with a </a:t>
            </a:r>
            <a:r>
              <a:rPr lang="en-US" dirty="0" err="1"/>
              <a:t>thal</a:t>
            </a:r>
            <a:r>
              <a:rPr lang="en-US" dirty="0"/>
              <a:t> value = 2 are more likely to have heart disease.</a:t>
            </a:r>
          </a:p>
          <a:p>
            <a:endParaRPr lang="en-US" dirty="0"/>
          </a:p>
          <a:p>
            <a:endParaRPr lang="en-US" dirty="0"/>
          </a:p>
          <a:p>
            <a:endParaRPr lang="en-US" dirty="0"/>
          </a:p>
        </p:txBody>
      </p:sp>
    </p:spTree>
    <p:extLst>
      <p:ext uri="{BB962C8B-B14F-4D97-AF65-F5344CB8AC3E}">
        <p14:creationId xmlns:p14="http://schemas.microsoft.com/office/powerpoint/2010/main" val="328176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15</a:t>
            </a:fld>
            <a:endParaRPr lang="en-US" sz="1800" dirty="0"/>
          </a:p>
        </p:txBody>
      </p:sp>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05</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5" y="2242175"/>
            <a:ext cx="5514975" cy="2585323"/>
          </a:xfrm>
          <a:prstGeom prst="rect">
            <a:avLst/>
          </a:prstGeom>
          <a:noFill/>
        </p:spPr>
        <p:txBody>
          <a:bodyPr wrap="square">
            <a:spAutoFit/>
          </a:bodyPr>
          <a:lstStyle/>
          <a:p>
            <a:r>
              <a:rPr lang="en-US" b="1" dirty="0">
                <a:solidFill>
                  <a:srgbClr val="0068FF"/>
                </a:solidFill>
              </a:rPr>
              <a:t>trestbps: </a:t>
            </a:r>
            <a:r>
              <a:rPr lang="en-US" dirty="0"/>
              <a:t>When blood pressure is higher than 130-140 mm Hg, this is a cause for concern.</a:t>
            </a:r>
          </a:p>
          <a:p>
            <a:endParaRPr lang="en-US" dirty="0"/>
          </a:p>
          <a:p>
            <a:r>
              <a:rPr lang="en-US" b="1" dirty="0">
                <a:solidFill>
                  <a:srgbClr val="0068FF"/>
                </a:solidFill>
              </a:rPr>
              <a:t>chol: </a:t>
            </a:r>
            <a:r>
              <a:rPr lang="en-US" dirty="0"/>
              <a:t>When cholesterol is higher than 200 mg/dL, it is a very dangerous indicator, as shown in the graphic above.</a:t>
            </a:r>
          </a:p>
          <a:p>
            <a:endParaRPr lang="en-US" dirty="0"/>
          </a:p>
          <a:p>
            <a:r>
              <a:rPr lang="en-US" b="1" dirty="0">
                <a:solidFill>
                  <a:srgbClr val="0068FF"/>
                </a:solidFill>
              </a:rPr>
              <a:t>thalach: </a:t>
            </a:r>
            <a:r>
              <a:rPr lang="en-US" dirty="0"/>
              <a:t>People with a heart rate above 140 are more likely to have heart disease.</a:t>
            </a:r>
          </a:p>
        </p:txBody>
      </p:sp>
      <p:sp>
        <p:nvSpPr>
          <p:cNvPr id="10" name="TextBox 9">
            <a:extLst>
              <a:ext uri="{FF2B5EF4-FFF2-40B4-BE49-F238E27FC236}">
                <a16:creationId xmlns:a16="http://schemas.microsoft.com/office/drawing/2014/main" id="{8F61B728-97D5-4F49-B9E5-B9DDFB7E130B}"/>
              </a:ext>
            </a:extLst>
          </p:cNvPr>
          <p:cNvSpPr txBox="1"/>
          <p:nvPr/>
        </p:nvSpPr>
        <p:spPr>
          <a:xfrm>
            <a:off x="6200775" y="1201242"/>
            <a:ext cx="4524375" cy="646331"/>
          </a:xfrm>
          <a:prstGeom prst="rect">
            <a:avLst/>
          </a:prstGeom>
          <a:noFill/>
        </p:spPr>
        <p:txBody>
          <a:bodyPr wrap="square" rtlCol="0">
            <a:spAutoFit/>
          </a:bodyPr>
          <a:lstStyle/>
          <a:p>
            <a:r>
              <a:rPr lang="en-US" b="1" dirty="0">
                <a:solidFill>
                  <a:srgbClr val="44546A"/>
                </a:solidFill>
              </a:rPr>
              <a:t>Study of the relationship of continuous features and heart disease:</a:t>
            </a:r>
          </a:p>
        </p:txBody>
      </p:sp>
      <p:pic>
        <p:nvPicPr>
          <p:cNvPr id="4" name="Picture 3" descr="Chart&#10;&#10;Description automatically generated">
            <a:extLst>
              <a:ext uri="{FF2B5EF4-FFF2-40B4-BE49-F238E27FC236}">
                <a16:creationId xmlns:a16="http://schemas.microsoft.com/office/drawing/2014/main" id="{6BBE4A3A-C249-4876-9B65-E4C37BFF1857}"/>
              </a:ext>
            </a:extLst>
          </p:cNvPr>
          <p:cNvPicPr>
            <a:picLocks noChangeAspect="1"/>
          </p:cNvPicPr>
          <p:nvPr/>
        </p:nvPicPr>
        <p:blipFill>
          <a:blip r:embed="rId2"/>
          <a:stretch>
            <a:fillRect/>
          </a:stretch>
        </p:blipFill>
        <p:spPr>
          <a:xfrm>
            <a:off x="808937" y="1238250"/>
            <a:ext cx="4943567" cy="4667250"/>
          </a:xfrm>
          <a:prstGeom prst="rect">
            <a:avLst/>
          </a:prstGeom>
        </p:spPr>
      </p:pic>
    </p:spTree>
    <p:extLst>
      <p:ext uri="{BB962C8B-B14F-4D97-AF65-F5344CB8AC3E}">
        <p14:creationId xmlns:p14="http://schemas.microsoft.com/office/powerpoint/2010/main" val="287167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16</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97406" y="1142240"/>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Data Analysis 06</a:t>
            </a:r>
          </a:p>
        </p:txBody>
      </p:sp>
      <p:sp>
        <p:nvSpPr>
          <p:cNvPr id="2" name="TextBox 1">
            <a:extLst>
              <a:ext uri="{FF2B5EF4-FFF2-40B4-BE49-F238E27FC236}">
                <a16:creationId xmlns:a16="http://schemas.microsoft.com/office/drawing/2014/main" id="{6F8317FE-39F9-4031-B60C-F64B9D07859F}"/>
              </a:ext>
            </a:extLst>
          </p:cNvPr>
          <p:cNvSpPr txBox="1"/>
          <p:nvPr/>
        </p:nvSpPr>
        <p:spPr>
          <a:xfrm>
            <a:off x="727561" y="1669409"/>
            <a:ext cx="5067300" cy="3847207"/>
          </a:xfrm>
          <a:prstGeom prst="rect">
            <a:avLst/>
          </a:prstGeom>
          <a:noFill/>
        </p:spPr>
        <p:txBody>
          <a:bodyPr wrap="square" rtlCol="0">
            <a:spAutoFit/>
          </a:bodyPr>
          <a:lstStyle/>
          <a:p>
            <a:r>
              <a:rPr lang="en-US" sz="1600" dirty="0"/>
              <a:t>The goal of this matrix is to show the relationship between features, and this is useful for feature engineering techniques, but what matters most to us in this lesson is the relationship between the target variable (knowing whether a person has a heart disease or not) and the rest of the features, meaning that our focus will be on the last row from the matrix.</a:t>
            </a:r>
          </a:p>
          <a:p>
            <a:endParaRPr lang="en-US" sz="1600" dirty="0"/>
          </a:p>
          <a:p>
            <a:pPr marL="285750" indent="-285750">
              <a:buFont typeface="Wingdings" panose="05000000000000000000" pitchFamily="2" charset="2"/>
              <a:buChar char="q"/>
            </a:pPr>
            <a:r>
              <a:rPr lang="en-US" sz="1600" b="1" dirty="0"/>
              <a:t>1. </a:t>
            </a:r>
            <a:r>
              <a:rPr lang="en-US" sz="1600" b="1" dirty="0" err="1">
                <a:solidFill>
                  <a:srgbClr val="0068FF"/>
                </a:solidFill>
              </a:rPr>
              <a:t>fbs</a:t>
            </a:r>
            <a:r>
              <a:rPr lang="en-US" sz="1600" dirty="0"/>
              <a:t> and </a:t>
            </a:r>
            <a:r>
              <a:rPr lang="en-US" sz="1600" b="1" dirty="0">
                <a:solidFill>
                  <a:srgbClr val="0068FF"/>
                </a:solidFill>
              </a:rPr>
              <a:t>chol</a:t>
            </a:r>
            <a:r>
              <a:rPr lang="en-US" sz="1600" dirty="0"/>
              <a:t> are the features least related to the target variable.</a:t>
            </a:r>
          </a:p>
          <a:p>
            <a:endParaRPr lang="en-US" sz="1600" dirty="0"/>
          </a:p>
          <a:p>
            <a:pPr marL="285750" indent="-285750">
              <a:buFont typeface="Wingdings" panose="05000000000000000000" pitchFamily="2" charset="2"/>
              <a:buChar char="q"/>
            </a:pPr>
            <a:r>
              <a:rPr lang="en-US" sz="1600" b="1" dirty="0"/>
              <a:t>2. </a:t>
            </a:r>
            <a:r>
              <a:rPr lang="en-US" sz="1600" dirty="0"/>
              <a:t>All other features have a high correlation with the target variable.</a:t>
            </a:r>
          </a:p>
          <a:p>
            <a:endParaRPr lang="en-US" sz="1600" dirty="0"/>
          </a:p>
          <a:p>
            <a:endParaRPr lang="en-US" sz="1600" dirty="0"/>
          </a:p>
        </p:txBody>
      </p:sp>
      <p:pic>
        <p:nvPicPr>
          <p:cNvPr id="7" name="Picture 6" descr="Chart, treemap chart&#10;&#10;Description automatically generated">
            <a:extLst>
              <a:ext uri="{FF2B5EF4-FFF2-40B4-BE49-F238E27FC236}">
                <a16:creationId xmlns:a16="http://schemas.microsoft.com/office/drawing/2014/main" id="{15BC8396-072D-4A6A-958A-96AE90DFA48C}"/>
              </a:ext>
            </a:extLst>
          </p:cNvPr>
          <p:cNvPicPr>
            <a:picLocks noChangeAspect="1"/>
          </p:cNvPicPr>
          <p:nvPr/>
        </p:nvPicPr>
        <p:blipFill>
          <a:blip r:embed="rId2"/>
          <a:stretch>
            <a:fillRect/>
          </a:stretch>
        </p:blipFill>
        <p:spPr>
          <a:xfrm>
            <a:off x="6096000" y="1669409"/>
            <a:ext cx="5181601" cy="4866529"/>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64106" y="1159754"/>
            <a:ext cx="6757695" cy="341632"/>
          </a:xfrm>
          <a:prstGeom prst="rect">
            <a:avLst/>
          </a:prstGeom>
          <a:noFill/>
        </p:spPr>
        <p:txBody>
          <a:bodyPr wrap="square">
            <a:spAutoFit/>
          </a:bodyPr>
          <a:lstStyle/>
          <a:p>
            <a:pPr>
              <a:lnSpc>
                <a:spcPct val="90000"/>
              </a:lnSpc>
              <a:spcBef>
                <a:spcPts val="1000"/>
              </a:spcBef>
            </a:pPr>
            <a:r>
              <a:rPr lang="en-US" b="1" dirty="0">
                <a:latin typeface="+mj-lt"/>
              </a:rPr>
              <a:t>Converting Categorical features into Numerical features :  </a:t>
            </a:r>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Feature Engineering 01</a:t>
            </a:r>
          </a:p>
        </p:txBody>
      </p:sp>
      <p:pic>
        <p:nvPicPr>
          <p:cNvPr id="6" name="Picture 5">
            <a:extLst>
              <a:ext uri="{FF2B5EF4-FFF2-40B4-BE49-F238E27FC236}">
                <a16:creationId xmlns:a16="http://schemas.microsoft.com/office/drawing/2014/main" id="{5702F40B-6905-4ABC-BED8-197046D2CD88}"/>
              </a:ext>
            </a:extLst>
          </p:cNvPr>
          <p:cNvPicPr>
            <a:picLocks noChangeAspect="1"/>
          </p:cNvPicPr>
          <p:nvPr/>
        </p:nvPicPr>
        <p:blipFill>
          <a:blip r:embed="rId2"/>
          <a:stretch>
            <a:fillRect/>
          </a:stretch>
        </p:blipFill>
        <p:spPr>
          <a:xfrm>
            <a:off x="1391319" y="1732435"/>
            <a:ext cx="9115425" cy="2978944"/>
          </a:xfrm>
          <a:prstGeom prst="rect">
            <a:avLst/>
          </a:prstGeom>
        </p:spPr>
      </p:pic>
    </p:spTree>
    <p:extLst>
      <p:ext uri="{BB962C8B-B14F-4D97-AF65-F5344CB8AC3E}">
        <p14:creationId xmlns:p14="http://schemas.microsoft.com/office/powerpoint/2010/main" val="396708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18</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Classification models Logistic Regression, KNN, SVM and XGBoost in terms of predicting the Heart Disease. Where I am going to use the following techniques to help me in developing robust models: </a:t>
            </a:r>
          </a:p>
          <a:p>
            <a:pPr algn="just"/>
            <a:r>
              <a:rPr lang="en-US" dirty="0"/>
              <a:t>Standard scaling, cross-validation method, Grid Search, metric measurements such accuracy, precision,  F1 Score etc.</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19</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classification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Classification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Data Splitting: </a:t>
            </a:r>
          </a:p>
        </p:txBody>
      </p:sp>
      <p:pic>
        <p:nvPicPr>
          <p:cNvPr id="4" name="Picture 3">
            <a:extLst>
              <a:ext uri="{FF2B5EF4-FFF2-40B4-BE49-F238E27FC236}">
                <a16:creationId xmlns:a16="http://schemas.microsoft.com/office/drawing/2014/main" id="{3A5F616C-C464-4783-9482-8F04953DD8B7}"/>
              </a:ext>
            </a:extLst>
          </p:cNvPr>
          <p:cNvPicPr>
            <a:picLocks noChangeAspect="1"/>
          </p:cNvPicPr>
          <p:nvPr/>
        </p:nvPicPr>
        <p:blipFill>
          <a:blip r:embed="rId2"/>
          <a:stretch>
            <a:fillRect/>
          </a:stretch>
        </p:blipFill>
        <p:spPr>
          <a:xfrm>
            <a:off x="1366837" y="1816748"/>
            <a:ext cx="9458325" cy="3467100"/>
          </a:xfrm>
          <a:prstGeom prst="rect">
            <a:avLst/>
          </a:prstGeom>
        </p:spPr>
      </p:pic>
    </p:spTree>
    <p:extLst>
      <p:ext uri="{BB962C8B-B14F-4D97-AF65-F5344CB8AC3E}">
        <p14:creationId xmlns:p14="http://schemas.microsoft.com/office/powerpoint/2010/main" val="315244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a:t>
            </a:r>
          </a:p>
        </p:txBody>
      </p:sp>
      <p:pic>
        <p:nvPicPr>
          <p:cNvPr id="8" name="Picture 7">
            <a:extLst>
              <a:ext uri="{FF2B5EF4-FFF2-40B4-BE49-F238E27FC236}">
                <a16:creationId xmlns:a16="http://schemas.microsoft.com/office/drawing/2014/main" id="{3B8ADF04-9C9B-482D-98E6-DB03DB2CFD5D}"/>
              </a:ext>
            </a:extLst>
          </p:cNvPr>
          <p:cNvPicPr>
            <a:picLocks noChangeAspect="1"/>
          </p:cNvPicPr>
          <p:nvPr/>
        </p:nvPicPr>
        <p:blipFill>
          <a:blip r:embed="rId2"/>
          <a:stretch>
            <a:fillRect/>
          </a:stretch>
        </p:blipFill>
        <p:spPr>
          <a:xfrm>
            <a:off x="3681411" y="3758292"/>
            <a:ext cx="4829175" cy="1562100"/>
          </a:xfrm>
          <a:prstGeom prst="rect">
            <a:avLst/>
          </a:prstGeom>
        </p:spPr>
      </p:pic>
      <p:pic>
        <p:nvPicPr>
          <p:cNvPr id="11" name="Picture 10">
            <a:extLst>
              <a:ext uri="{FF2B5EF4-FFF2-40B4-BE49-F238E27FC236}">
                <a16:creationId xmlns:a16="http://schemas.microsoft.com/office/drawing/2014/main" id="{7AC4104E-7C42-45FD-B73C-BE28FE94B864}"/>
              </a:ext>
            </a:extLst>
          </p:cNvPr>
          <p:cNvPicPr>
            <a:picLocks noChangeAspect="1"/>
          </p:cNvPicPr>
          <p:nvPr/>
        </p:nvPicPr>
        <p:blipFill>
          <a:blip r:embed="rId3"/>
          <a:stretch>
            <a:fillRect/>
          </a:stretch>
        </p:blipFill>
        <p:spPr>
          <a:xfrm>
            <a:off x="2821926" y="1875445"/>
            <a:ext cx="6548146" cy="1553086"/>
          </a:xfrm>
          <a:prstGeom prst="rect">
            <a:avLst/>
          </a:prstGeom>
        </p:spPr>
      </p:pic>
    </p:spTree>
    <p:extLst>
      <p:ext uri="{BB962C8B-B14F-4D97-AF65-F5344CB8AC3E}">
        <p14:creationId xmlns:p14="http://schemas.microsoft.com/office/powerpoint/2010/main" val="220368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L1: </a:t>
            </a:r>
          </a:p>
        </p:txBody>
      </p:sp>
      <p:pic>
        <p:nvPicPr>
          <p:cNvPr id="4" name="Picture 3">
            <a:extLst>
              <a:ext uri="{FF2B5EF4-FFF2-40B4-BE49-F238E27FC236}">
                <a16:creationId xmlns:a16="http://schemas.microsoft.com/office/drawing/2014/main" id="{2EBBCDAC-E2FA-43BC-B8F4-F793B042741C}"/>
              </a:ext>
            </a:extLst>
          </p:cNvPr>
          <p:cNvPicPr>
            <a:picLocks noChangeAspect="1"/>
          </p:cNvPicPr>
          <p:nvPr/>
        </p:nvPicPr>
        <p:blipFill>
          <a:blip r:embed="rId2"/>
          <a:stretch>
            <a:fillRect/>
          </a:stretch>
        </p:blipFill>
        <p:spPr>
          <a:xfrm>
            <a:off x="2440830" y="1812952"/>
            <a:ext cx="7310340" cy="1439218"/>
          </a:xfrm>
          <a:prstGeom prst="rect">
            <a:avLst/>
          </a:prstGeom>
        </p:spPr>
      </p:pic>
      <p:pic>
        <p:nvPicPr>
          <p:cNvPr id="6" name="Picture 5">
            <a:extLst>
              <a:ext uri="{FF2B5EF4-FFF2-40B4-BE49-F238E27FC236}">
                <a16:creationId xmlns:a16="http://schemas.microsoft.com/office/drawing/2014/main" id="{15CE6299-1092-4BAD-96AE-D0096A22EE44}"/>
              </a:ext>
            </a:extLst>
          </p:cNvPr>
          <p:cNvPicPr>
            <a:picLocks noChangeAspect="1"/>
          </p:cNvPicPr>
          <p:nvPr/>
        </p:nvPicPr>
        <p:blipFill>
          <a:blip r:embed="rId3"/>
          <a:stretch>
            <a:fillRect/>
          </a:stretch>
        </p:blipFill>
        <p:spPr>
          <a:xfrm>
            <a:off x="3247856" y="3703190"/>
            <a:ext cx="5019675" cy="1666875"/>
          </a:xfrm>
          <a:prstGeom prst="rect">
            <a:avLst/>
          </a:prstGeom>
        </p:spPr>
      </p:pic>
    </p:spTree>
    <p:extLst>
      <p:ext uri="{BB962C8B-B14F-4D97-AF65-F5344CB8AC3E}">
        <p14:creationId xmlns:p14="http://schemas.microsoft.com/office/powerpoint/2010/main" val="124704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23</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L2: </a:t>
            </a:r>
          </a:p>
        </p:txBody>
      </p:sp>
      <p:pic>
        <p:nvPicPr>
          <p:cNvPr id="5" name="Picture 4">
            <a:extLst>
              <a:ext uri="{FF2B5EF4-FFF2-40B4-BE49-F238E27FC236}">
                <a16:creationId xmlns:a16="http://schemas.microsoft.com/office/drawing/2014/main" id="{3DC42DEF-B15D-49BC-AF8A-079C1D331529}"/>
              </a:ext>
            </a:extLst>
          </p:cNvPr>
          <p:cNvPicPr>
            <a:picLocks noChangeAspect="1"/>
          </p:cNvPicPr>
          <p:nvPr/>
        </p:nvPicPr>
        <p:blipFill>
          <a:blip r:embed="rId2"/>
          <a:stretch>
            <a:fillRect/>
          </a:stretch>
        </p:blipFill>
        <p:spPr>
          <a:xfrm>
            <a:off x="1752600" y="1955706"/>
            <a:ext cx="8686800" cy="1152525"/>
          </a:xfrm>
          <a:prstGeom prst="rect">
            <a:avLst/>
          </a:prstGeom>
        </p:spPr>
      </p:pic>
      <p:pic>
        <p:nvPicPr>
          <p:cNvPr id="10" name="Picture 9">
            <a:extLst>
              <a:ext uri="{FF2B5EF4-FFF2-40B4-BE49-F238E27FC236}">
                <a16:creationId xmlns:a16="http://schemas.microsoft.com/office/drawing/2014/main" id="{BB686B2A-4E2C-48CA-83B6-36F36F988AF7}"/>
              </a:ext>
            </a:extLst>
          </p:cNvPr>
          <p:cNvPicPr>
            <a:picLocks noChangeAspect="1"/>
          </p:cNvPicPr>
          <p:nvPr/>
        </p:nvPicPr>
        <p:blipFill>
          <a:blip r:embed="rId3"/>
          <a:stretch>
            <a:fillRect/>
          </a:stretch>
        </p:blipFill>
        <p:spPr>
          <a:xfrm>
            <a:off x="3631746" y="3518253"/>
            <a:ext cx="4667250" cy="1495425"/>
          </a:xfrm>
          <a:prstGeom prst="rect">
            <a:avLst/>
          </a:prstGeom>
        </p:spPr>
      </p:pic>
    </p:spTree>
    <p:extLst>
      <p:ext uri="{BB962C8B-B14F-4D97-AF65-F5344CB8AC3E}">
        <p14:creationId xmlns:p14="http://schemas.microsoft.com/office/powerpoint/2010/main" val="360261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Analysis &amp; Findings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014262"/>
            <a:ext cx="6097554" cy="400110"/>
          </a:xfrm>
          <a:prstGeom prst="rect">
            <a:avLst/>
          </a:prstGeom>
          <a:noFill/>
        </p:spPr>
        <p:txBody>
          <a:bodyPr wrap="square">
            <a:spAutoFit/>
          </a:bodyPr>
          <a:lstStyle/>
          <a:p>
            <a:r>
              <a:rPr lang="en-US" sz="2000" b="1" dirty="0">
                <a:solidFill>
                  <a:srgbClr val="0068FF"/>
                </a:solidFill>
              </a:rPr>
              <a:t>Logistic Regression Models Findings: </a:t>
            </a:r>
          </a:p>
        </p:txBody>
      </p:sp>
      <p:pic>
        <p:nvPicPr>
          <p:cNvPr id="4" name="Picture 3" descr="Chart&#10;&#10;Description automatically generated">
            <a:extLst>
              <a:ext uri="{FF2B5EF4-FFF2-40B4-BE49-F238E27FC236}">
                <a16:creationId xmlns:a16="http://schemas.microsoft.com/office/drawing/2014/main" id="{26600936-07E9-4429-B066-BC61A8D97A28}"/>
              </a:ext>
            </a:extLst>
          </p:cNvPr>
          <p:cNvPicPr>
            <a:picLocks noChangeAspect="1"/>
          </p:cNvPicPr>
          <p:nvPr/>
        </p:nvPicPr>
        <p:blipFill>
          <a:blip r:embed="rId2"/>
          <a:stretch>
            <a:fillRect/>
          </a:stretch>
        </p:blipFill>
        <p:spPr>
          <a:xfrm>
            <a:off x="2041849" y="1484763"/>
            <a:ext cx="7865706" cy="2294164"/>
          </a:xfrm>
          <a:prstGeom prst="rect">
            <a:avLst/>
          </a:prstGeom>
        </p:spPr>
      </p:pic>
      <p:sp>
        <p:nvSpPr>
          <p:cNvPr id="11" name="TextBox 10">
            <a:extLst>
              <a:ext uri="{FF2B5EF4-FFF2-40B4-BE49-F238E27FC236}">
                <a16:creationId xmlns:a16="http://schemas.microsoft.com/office/drawing/2014/main" id="{73CECF0A-59AC-4D06-8741-0D0173243CA3}"/>
              </a:ext>
            </a:extLst>
          </p:cNvPr>
          <p:cNvSpPr txBox="1"/>
          <p:nvPr/>
        </p:nvSpPr>
        <p:spPr>
          <a:xfrm>
            <a:off x="2041849" y="3849318"/>
            <a:ext cx="7130144" cy="3416320"/>
          </a:xfrm>
          <a:prstGeom prst="rect">
            <a:avLst/>
          </a:prstGeom>
          <a:noFill/>
        </p:spPr>
        <p:txBody>
          <a:bodyPr wrap="square">
            <a:spAutoFit/>
          </a:bodyPr>
          <a:lstStyle/>
          <a:p>
            <a:r>
              <a:rPr lang="en-US" sz="1800" dirty="0"/>
              <a:t>The best model in terms of prediction performance is Logistic Regression with penalty = 2</a:t>
            </a:r>
          </a:p>
          <a:p>
            <a:endParaRPr lang="en-US" sz="1800" dirty="0"/>
          </a:p>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a:p>
            <a:endParaRPr lang="en-US" dirty="0"/>
          </a:p>
          <a:p>
            <a:endParaRPr lang="en-US" dirty="0"/>
          </a:p>
          <a:p>
            <a:endParaRPr lang="en-US" dirty="0"/>
          </a:p>
          <a:p>
            <a:endParaRPr lang="en-US" sz="1800" dirty="0"/>
          </a:p>
        </p:txBody>
      </p:sp>
    </p:spTree>
    <p:extLst>
      <p:ext uri="{BB962C8B-B14F-4D97-AF65-F5344CB8AC3E}">
        <p14:creationId xmlns:p14="http://schemas.microsoft.com/office/powerpoint/2010/main" val="343418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05</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25</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868103" y="1059887"/>
            <a:ext cx="6097554" cy="400110"/>
          </a:xfrm>
          <a:prstGeom prst="rect">
            <a:avLst/>
          </a:prstGeom>
          <a:noFill/>
        </p:spPr>
        <p:txBody>
          <a:bodyPr wrap="square">
            <a:spAutoFit/>
          </a:bodyPr>
          <a:lstStyle/>
          <a:p>
            <a:r>
              <a:rPr lang="en-US" sz="2000" b="1" dirty="0">
                <a:solidFill>
                  <a:srgbClr val="0068FF"/>
                </a:solidFill>
              </a:rPr>
              <a:t>KNN Algorithm</a:t>
            </a:r>
          </a:p>
        </p:txBody>
      </p:sp>
      <p:pic>
        <p:nvPicPr>
          <p:cNvPr id="6" name="Picture 5">
            <a:extLst>
              <a:ext uri="{FF2B5EF4-FFF2-40B4-BE49-F238E27FC236}">
                <a16:creationId xmlns:a16="http://schemas.microsoft.com/office/drawing/2014/main" id="{522C45EA-189B-407E-8EC1-12CC1387D255}"/>
              </a:ext>
            </a:extLst>
          </p:cNvPr>
          <p:cNvPicPr>
            <a:picLocks noChangeAspect="1"/>
          </p:cNvPicPr>
          <p:nvPr/>
        </p:nvPicPr>
        <p:blipFill>
          <a:blip r:embed="rId2"/>
          <a:stretch>
            <a:fillRect/>
          </a:stretch>
        </p:blipFill>
        <p:spPr>
          <a:xfrm>
            <a:off x="868103" y="1607373"/>
            <a:ext cx="6232493" cy="1276350"/>
          </a:xfrm>
          <a:prstGeom prst="rect">
            <a:avLst/>
          </a:prstGeom>
        </p:spPr>
      </p:pic>
      <p:pic>
        <p:nvPicPr>
          <p:cNvPr id="11" name="Picture 10">
            <a:extLst>
              <a:ext uri="{FF2B5EF4-FFF2-40B4-BE49-F238E27FC236}">
                <a16:creationId xmlns:a16="http://schemas.microsoft.com/office/drawing/2014/main" id="{DD4B8837-5C03-49F2-9051-E9D02DE31536}"/>
              </a:ext>
            </a:extLst>
          </p:cNvPr>
          <p:cNvPicPr>
            <a:picLocks noChangeAspect="1"/>
          </p:cNvPicPr>
          <p:nvPr/>
        </p:nvPicPr>
        <p:blipFill>
          <a:blip r:embed="rId3"/>
          <a:stretch>
            <a:fillRect/>
          </a:stretch>
        </p:blipFill>
        <p:spPr>
          <a:xfrm>
            <a:off x="840817" y="3031099"/>
            <a:ext cx="4752975" cy="1552575"/>
          </a:xfrm>
          <a:prstGeom prst="rect">
            <a:avLst/>
          </a:prstGeom>
        </p:spPr>
      </p:pic>
      <p:pic>
        <p:nvPicPr>
          <p:cNvPr id="13" name="Picture 12">
            <a:extLst>
              <a:ext uri="{FF2B5EF4-FFF2-40B4-BE49-F238E27FC236}">
                <a16:creationId xmlns:a16="http://schemas.microsoft.com/office/drawing/2014/main" id="{A4B32F60-22C9-424F-8B03-8449A54FAB81}"/>
              </a:ext>
            </a:extLst>
          </p:cNvPr>
          <p:cNvPicPr>
            <a:picLocks noChangeAspect="1"/>
          </p:cNvPicPr>
          <p:nvPr/>
        </p:nvPicPr>
        <p:blipFill>
          <a:blip r:embed="rId4"/>
          <a:stretch>
            <a:fillRect/>
          </a:stretch>
        </p:blipFill>
        <p:spPr>
          <a:xfrm>
            <a:off x="7822223" y="1571450"/>
            <a:ext cx="3019085" cy="2624546"/>
          </a:xfrm>
          <a:prstGeom prst="rect">
            <a:avLst/>
          </a:prstGeom>
        </p:spPr>
      </p:pic>
      <p:sp>
        <p:nvSpPr>
          <p:cNvPr id="18" name="TextBox 17">
            <a:extLst>
              <a:ext uri="{FF2B5EF4-FFF2-40B4-BE49-F238E27FC236}">
                <a16:creationId xmlns:a16="http://schemas.microsoft.com/office/drawing/2014/main" id="{C0C904F5-FD77-485B-8CC6-1CD8288C0A27}"/>
              </a:ext>
            </a:extLst>
          </p:cNvPr>
          <p:cNvSpPr txBox="1"/>
          <p:nvPr/>
        </p:nvSpPr>
        <p:spPr>
          <a:xfrm>
            <a:off x="935572" y="4583674"/>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84% </a:t>
            </a:r>
          </a:p>
          <a:p>
            <a:pPr marL="285750" indent="-285750">
              <a:buFont typeface="Wingdings" panose="05000000000000000000" pitchFamily="2" charset="2"/>
              <a:buChar char="§"/>
            </a:pPr>
            <a:r>
              <a:rPr lang="en-US" dirty="0"/>
              <a:t>Precision : 85%</a:t>
            </a:r>
          </a:p>
          <a:p>
            <a:pPr marL="285750" indent="-285750">
              <a:buFont typeface="Wingdings" panose="05000000000000000000" pitchFamily="2" charset="2"/>
              <a:buChar char="§"/>
            </a:pPr>
            <a:r>
              <a:rPr lang="en-US" dirty="0"/>
              <a:t>Recall : 84%</a:t>
            </a:r>
          </a:p>
          <a:p>
            <a:pPr marL="285750" indent="-285750">
              <a:buFont typeface="Wingdings" panose="05000000000000000000" pitchFamily="2" charset="2"/>
              <a:buChar char="§"/>
            </a:pPr>
            <a:r>
              <a:rPr lang="en-US" dirty="0"/>
              <a:t>F1-score : 83%</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139617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06</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26</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Support Vector Machine Model: </a:t>
            </a:r>
          </a:p>
        </p:txBody>
      </p:sp>
      <p:pic>
        <p:nvPicPr>
          <p:cNvPr id="4" name="Picture 3">
            <a:extLst>
              <a:ext uri="{FF2B5EF4-FFF2-40B4-BE49-F238E27FC236}">
                <a16:creationId xmlns:a16="http://schemas.microsoft.com/office/drawing/2014/main" id="{8911EABD-1276-4DEB-94EE-A8E3854419A8}"/>
              </a:ext>
            </a:extLst>
          </p:cNvPr>
          <p:cNvPicPr>
            <a:picLocks noChangeAspect="1"/>
          </p:cNvPicPr>
          <p:nvPr/>
        </p:nvPicPr>
        <p:blipFill>
          <a:blip r:embed="rId2"/>
          <a:stretch>
            <a:fillRect/>
          </a:stretch>
        </p:blipFill>
        <p:spPr>
          <a:xfrm>
            <a:off x="967532" y="1545684"/>
            <a:ext cx="5898696" cy="1521546"/>
          </a:xfrm>
          <a:prstGeom prst="rect">
            <a:avLst/>
          </a:prstGeom>
        </p:spPr>
      </p:pic>
      <p:pic>
        <p:nvPicPr>
          <p:cNvPr id="6" name="Picture 5">
            <a:extLst>
              <a:ext uri="{FF2B5EF4-FFF2-40B4-BE49-F238E27FC236}">
                <a16:creationId xmlns:a16="http://schemas.microsoft.com/office/drawing/2014/main" id="{C859B7E0-A744-407B-94F8-C43290F6DED3}"/>
              </a:ext>
            </a:extLst>
          </p:cNvPr>
          <p:cNvPicPr>
            <a:picLocks noChangeAspect="1"/>
          </p:cNvPicPr>
          <p:nvPr/>
        </p:nvPicPr>
        <p:blipFill>
          <a:blip r:embed="rId3"/>
          <a:stretch>
            <a:fillRect/>
          </a:stretch>
        </p:blipFill>
        <p:spPr>
          <a:xfrm>
            <a:off x="914158" y="3149616"/>
            <a:ext cx="5169401" cy="1562173"/>
          </a:xfrm>
          <a:prstGeom prst="rect">
            <a:avLst/>
          </a:prstGeom>
        </p:spPr>
      </p:pic>
      <p:pic>
        <p:nvPicPr>
          <p:cNvPr id="11" name="Picture 10">
            <a:extLst>
              <a:ext uri="{FF2B5EF4-FFF2-40B4-BE49-F238E27FC236}">
                <a16:creationId xmlns:a16="http://schemas.microsoft.com/office/drawing/2014/main" id="{37689E08-AACA-4543-BAEC-F212B5A28178}"/>
              </a:ext>
            </a:extLst>
          </p:cNvPr>
          <p:cNvPicPr>
            <a:picLocks noChangeAspect="1"/>
          </p:cNvPicPr>
          <p:nvPr/>
        </p:nvPicPr>
        <p:blipFill>
          <a:blip r:embed="rId4"/>
          <a:stretch>
            <a:fillRect/>
          </a:stretch>
        </p:blipFill>
        <p:spPr>
          <a:xfrm>
            <a:off x="7412297" y="1545684"/>
            <a:ext cx="3373891" cy="2902161"/>
          </a:xfrm>
          <a:prstGeom prst="rect">
            <a:avLst/>
          </a:prstGeom>
        </p:spPr>
      </p:pic>
      <p:sp>
        <p:nvSpPr>
          <p:cNvPr id="15" name="TextBox 14">
            <a:extLst>
              <a:ext uri="{FF2B5EF4-FFF2-40B4-BE49-F238E27FC236}">
                <a16:creationId xmlns:a16="http://schemas.microsoft.com/office/drawing/2014/main" id="{B98CB6CC-EAAF-42C2-B729-B5333F33AB88}"/>
              </a:ext>
            </a:extLst>
          </p:cNvPr>
          <p:cNvSpPr txBox="1"/>
          <p:nvPr/>
        </p:nvSpPr>
        <p:spPr>
          <a:xfrm>
            <a:off x="1037641" y="4711789"/>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280456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07</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27</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5" name="Picture 4">
            <a:extLst>
              <a:ext uri="{FF2B5EF4-FFF2-40B4-BE49-F238E27FC236}">
                <a16:creationId xmlns:a16="http://schemas.microsoft.com/office/drawing/2014/main" id="{52642DA0-2C1D-444F-8DE3-5C7124A35BB3}"/>
              </a:ext>
            </a:extLst>
          </p:cNvPr>
          <p:cNvPicPr>
            <a:picLocks noChangeAspect="1"/>
          </p:cNvPicPr>
          <p:nvPr/>
        </p:nvPicPr>
        <p:blipFill>
          <a:blip r:embed="rId2"/>
          <a:stretch>
            <a:fillRect/>
          </a:stretch>
        </p:blipFill>
        <p:spPr>
          <a:xfrm>
            <a:off x="1104511" y="1756924"/>
            <a:ext cx="5206628" cy="3344151"/>
          </a:xfrm>
          <a:prstGeom prst="rect">
            <a:avLst/>
          </a:prstGeom>
        </p:spPr>
      </p:pic>
      <p:pic>
        <p:nvPicPr>
          <p:cNvPr id="16" name="Picture 15">
            <a:extLst>
              <a:ext uri="{FF2B5EF4-FFF2-40B4-BE49-F238E27FC236}">
                <a16:creationId xmlns:a16="http://schemas.microsoft.com/office/drawing/2014/main" id="{4CA86572-68EB-4FF0-9DBC-FCF49CEF488D}"/>
              </a:ext>
            </a:extLst>
          </p:cNvPr>
          <p:cNvPicPr>
            <a:picLocks noChangeAspect="1"/>
          </p:cNvPicPr>
          <p:nvPr/>
        </p:nvPicPr>
        <p:blipFill>
          <a:blip r:embed="rId3"/>
          <a:stretch>
            <a:fillRect/>
          </a:stretch>
        </p:blipFill>
        <p:spPr>
          <a:xfrm>
            <a:off x="6593205" y="1791154"/>
            <a:ext cx="4649556" cy="1477766"/>
          </a:xfrm>
          <a:prstGeom prst="rect">
            <a:avLst/>
          </a:prstGeom>
        </p:spPr>
      </p:pic>
    </p:spTree>
    <p:extLst>
      <p:ext uri="{BB962C8B-B14F-4D97-AF65-F5344CB8AC3E}">
        <p14:creationId xmlns:p14="http://schemas.microsoft.com/office/powerpoint/2010/main" val="5029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08</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28</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4027856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09</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29</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381616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10</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30</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sp>
        <p:nvSpPr>
          <p:cNvPr id="13" name="TextBox 12">
            <a:extLst>
              <a:ext uri="{FF2B5EF4-FFF2-40B4-BE49-F238E27FC236}">
                <a16:creationId xmlns:a16="http://schemas.microsoft.com/office/drawing/2014/main" id="{3CF8CC07-B913-4C30-B645-336E25A80C67}"/>
              </a:ext>
            </a:extLst>
          </p:cNvPr>
          <p:cNvSpPr txBox="1"/>
          <p:nvPr/>
        </p:nvSpPr>
        <p:spPr>
          <a:xfrm>
            <a:off x="868103" y="2205783"/>
            <a:ext cx="9826500" cy="2862322"/>
          </a:xfrm>
          <a:prstGeom prst="rect">
            <a:avLst/>
          </a:prstGeom>
          <a:noFill/>
        </p:spPr>
        <p:txBody>
          <a:bodyPr wrap="square" rtlCol="0">
            <a:spAutoFit/>
          </a:bodyPr>
          <a:lstStyle/>
          <a:p>
            <a:r>
              <a:rPr lang="en-US" dirty="0"/>
              <a:t>As shown in the previous analysis all the models provide very good prediction results and these results are so close to each other, But at the end we must choose one model for our dataset </a:t>
            </a:r>
          </a:p>
          <a:p>
            <a:r>
              <a:rPr lang="en-US" dirty="0"/>
              <a:t>and this depends on the highest result. </a:t>
            </a:r>
          </a:p>
          <a:p>
            <a:r>
              <a:rPr lang="en-US" dirty="0"/>
              <a:t>Below I ordered the models descending:</a:t>
            </a:r>
          </a:p>
          <a:p>
            <a:endParaRPr lang="en-US" dirty="0"/>
          </a:p>
          <a:p>
            <a:r>
              <a:rPr lang="en-US" dirty="0">
                <a:highlight>
                  <a:srgbClr val="FFFF00"/>
                </a:highlight>
              </a:rPr>
              <a:t>1- KNN</a:t>
            </a:r>
          </a:p>
          <a:p>
            <a:r>
              <a:rPr lang="en-US" dirty="0"/>
              <a:t>2- XGBoost </a:t>
            </a:r>
          </a:p>
          <a:p>
            <a:r>
              <a:rPr lang="en-US" dirty="0"/>
              <a:t>3- Logistic Regression with L2</a:t>
            </a:r>
          </a:p>
          <a:p>
            <a:r>
              <a:rPr lang="en-US" dirty="0"/>
              <a:t>4- Support Vector Machine   </a:t>
            </a:r>
          </a:p>
          <a:p>
            <a:endParaRPr lang="en-US" dirty="0"/>
          </a:p>
        </p:txBody>
      </p:sp>
      <p:pic>
        <p:nvPicPr>
          <p:cNvPr id="8" name="Picture 7">
            <a:extLst>
              <a:ext uri="{FF2B5EF4-FFF2-40B4-BE49-F238E27FC236}">
                <a16:creationId xmlns:a16="http://schemas.microsoft.com/office/drawing/2014/main" id="{2DCE88B2-113A-43BF-94D6-E037363218DA}"/>
              </a:ext>
            </a:extLst>
          </p:cNvPr>
          <p:cNvPicPr>
            <a:picLocks noChangeAspect="1"/>
          </p:cNvPicPr>
          <p:nvPr/>
        </p:nvPicPr>
        <p:blipFill>
          <a:blip r:embed="rId2"/>
          <a:stretch>
            <a:fillRect/>
          </a:stretch>
        </p:blipFill>
        <p:spPr>
          <a:xfrm>
            <a:off x="5757694" y="3769703"/>
            <a:ext cx="4752975" cy="1552575"/>
          </a:xfrm>
          <a:prstGeom prst="rect">
            <a:avLst/>
          </a:prstGeom>
        </p:spPr>
      </p:pic>
      <p:sp>
        <p:nvSpPr>
          <p:cNvPr id="10" name="TextBox 9">
            <a:extLst>
              <a:ext uri="{FF2B5EF4-FFF2-40B4-BE49-F238E27FC236}">
                <a16:creationId xmlns:a16="http://schemas.microsoft.com/office/drawing/2014/main" id="{52DD255C-C52F-4242-9809-888C26E0BEBC}"/>
              </a:ext>
            </a:extLst>
          </p:cNvPr>
          <p:cNvSpPr txBox="1"/>
          <p:nvPr/>
        </p:nvSpPr>
        <p:spPr>
          <a:xfrm>
            <a:off x="7623111" y="3369593"/>
            <a:ext cx="921614" cy="400110"/>
          </a:xfrm>
          <a:prstGeom prst="rect">
            <a:avLst/>
          </a:prstGeom>
          <a:noFill/>
        </p:spPr>
        <p:txBody>
          <a:bodyPr wrap="square">
            <a:spAutoFit/>
          </a:bodyPr>
          <a:lstStyle/>
          <a:p>
            <a:r>
              <a:rPr lang="en-US" sz="2000" b="1" dirty="0">
                <a:solidFill>
                  <a:srgbClr val="0068FF"/>
                </a:solidFill>
              </a:rPr>
              <a:t>KNN</a:t>
            </a:r>
          </a:p>
        </p:txBody>
      </p:sp>
      <p:pic>
        <p:nvPicPr>
          <p:cNvPr id="5" name="Graphic 4" descr="Crown with solid fill">
            <a:extLst>
              <a:ext uri="{FF2B5EF4-FFF2-40B4-BE49-F238E27FC236}">
                <a16:creationId xmlns:a16="http://schemas.microsoft.com/office/drawing/2014/main" id="{DB1B5B8A-300B-4A46-99CF-97DE5298B6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899" y="2862035"/>
            <a:ext cx="596783" cy="596783"/>
          </a:xfrm>
          <a:prstGeom prst="rect">
            <a:avLst/>
          </a:prstGeom>
        </p:spPr>
      </p:pic>
    </p:spTree>
    <p:extLst>
      <p:ext uri="{BB962C8B-B14F-4D97-AF65-F5344CB8AC3E}">
        <p14:creationId xmlns:p14="http://schemas.microsoft.com/office/powerpoint/2010/main" val="360382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31</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11</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32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339650"/>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r>
              <a:rPr lang="en-US" dirty="0"/>
              <a:t>In terms of simplicity, we can say Logistic Regression provided high predictive results and at the same time it is the simplest and fastest Model in terms of parameters and training but if we look to other models like KNN it is providing the best results, but it is slower in terms of prediction process because it requires to calculate the distance between all the points in the dataset to classify every single point.</a:t>
            </a:r>
            <a:br>
              <a:rPr lang="en-US" dirty="0"/>
            </a:br>
            <a:br>
              <a:rPr lang="en-US" dirty="0"/>
            </a:br>
            <a:r>
              <a:rPr lang="en-US" dirty="0"/>
              <a:t>XGBoost performance was very good as well but in contrast of KNN it takes longer time in the training process since we used grid search technique to search about best fitting parameters, so at the end it is a tradeoff if we have bigger dataset then the performance will be higher with such models, but the training process will take a longer time.</a:t>
            </a:r>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551673"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51673" y="36300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 Classification</a:t>
            </a:r>
          </a:p>
          <a:p>
            <a:endParaRPr lang="en-US" sz="1600" dirty="0"/>
          </a:p>
          <a:p>
            <a:r>
              <a:rPr lang="en-US" sz="2000" dirty="0"/>
              <a:t>By: Mohamad Osman</a:t>
            </a:r>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62500" lnSpcReduction="20000"/>
          </a:bodyPr>
          <a:lstStyle/>
          <a:p>
            <a:pPr algn="just"/>
            <a:r>
              <a:rPr lang="en-US" dirty="0"/>
              <a:t>Predicting and diagnosing heart disease is one of the major challenges in the medical industry as it depends on several factors including physical examination and various symptoms and signs present in the patient. Heart disease is considered as one of the deadliest disease in the world for human life due to the heart's inability to push the required amount of blood to other body organs to perform the regular functions in the human body. There are several factors affecting heart disease include but not limited cholesterol levels in the body, smoking habits and obesity, family history of diseases, blood pressure, work environment and others. Today, ML Algorithms play an essential and accurate role in heart disease prediction. Rapid advances in technology allow Machine Language to integrate with Big Data tools to manage the exponentially growing unstructured data that includes medical data for patients around the world. Heart disease can be predicted based on different symptoms like age, gender, heart rate etc. which in turn reduces the death rate for heart patients. In this report we are going to use machine learning algorithms and Python language to do that!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845906"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13" name="TextBox 12">
            <a:extLst>
              <a:ext uri="{FF2B5EF4-FFF2-40B4-BE49-F238E27FC236}">
                <a16:creationId xmlns:a16="http://schemas.microsoft.com/office/drawing/2014/main" id="{251F4037-2D14-476F-B916-21FF5E584A0B}"/>
              </a:ext>
            </a:extLst>
          </p:cNvPr>
          <p:cNvSpPr txBox="1"/>
          <p:nvPr/>
        </p:nvSpPr>
        <p:spPr>
          <a:xfrm>
            <a:off x="1728510" y="3543322"/>
            <a:ext cx="4958040" cy="3170099"/>
          </a:xfrm>
          <a:prstGeom prst="rect">
            <a:avLst/>
          </a:prstGeom>
          <a:noFill/>
        </p:spPr>
        <p:txBody>
          <a:bodyPr wrap="square">
            <a:spAutoFit/>
          </a:bodyPr>
          <a:lstStyle/>
          <a:p>
            <a:pPr algn="l"/>
            <a:endParaRPr lang="en-US" b="1" i="0" dirty="0">
              <a:solidFill>
                <a:srgbClr val="0068FF"/>
              </a:solidFill>
              <a:effectLst/>
            </a:endParaRPr>
          </a:p>
          <a:p>
            <a:pPr marL="285750" indent="-285750" algn="l">
              <a:buFont typeface="Arial" panose="020B0604020202020204" pitchFamily="34" charset="0"/>
              <a:buChar char="•"/>
            </a:pPr>
            <a:r>
              <a:rPr lang="en-US" b="0" i="0" dirty="0">
                <a:solidFill>
                  <a:srgbClr val="0068FF"/>
                </a:solidFill>
                <a:effectLst/>
              </a:rPr>
              <a:t>age: </a:t>
            </a:r>
            <a:r>
              <a:rPr lang="en-US" b="0" i="0" dirty="0">
                <a:solidFill>
                  <a:srgbClr val="292929"/>
                </a:solidFill>
                <a:effectLst/>
              </a:rPr>
              <a:t>The person’s age in years</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sex: </a:t>
            </a:r>
            <a:r>
              <a:rPr lang="en-US" b="0" i="0" dirty="0">
                <a:solidFill>
                  <a:srgbClr val="292929"/>
                </a:solidFill>
                <a:effectLst/>
              </a:rPr>
              <a:t>The person’s sex (1 = male, 0 = female)</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cp: </a:t>
            </a:r>
            <a:r>
              <a:rPr lang="en-US" b="0" i="0" dirty="0">
                <a:solidFill>
                  <a:srgbClr val="292929"/>
                </a:solidFill>
                <a:effectLst/>
              </a:rPr>
              <a:t>chest pain type:</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0: </a:t>
            </a:r>
            <a:r>
              <a:rPr lang="en-US" b="0" i="0" dirty="0">
                <a:solidFill>
                  <a:srgbClr val="292929"/>
                </a:solidFill>
                <a:effectLst/>
              </a:rPr>
              <a:t>asymptomatic</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1</a:t>
            </a:r>
            <a:r>
              <a:rPr lang="en-US" b="0" i="0" dirty="0">
                <a:solidFill>
                  <a:srgbClr val="292929"/>
                </a:solidFill>
                <a:effectLst/>
              </a:rPr>
              <a:t>: atypical angina</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2:</a:t>
            </a:r>
            <a:r>
              <a:rPr lang="en-US" b="0" i="0" dirty="0">
                <a:solidFill>
                  <a:srgbClr val="292929"/>
                </a:solidFill>
                <a:effectLst/>
              </a:rPr>
              <a:t> non-anginal pain</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3:</a:t>
            </a:r>
            <a:r>
              <a:rPr lang="en-US" b="0" i="0" dirty="0">
                <a:solidFill>
                  <a:srgbClr val="292929"/>
                </a:solidFill>
                <a:effectLst/>
              </a:rPr>
              <a:t> typical angina</a:t>
            </a:r>
          </a:p>
          <a:p>
            <a:pPr marL="285750" indent="-285750" algn="l">
              <a:buFont typeface="Arial" panose="020B0604020202020204" pitchFamily="34" charset="0"/>
              <a:buChar char="•"/>
            </a:pPr>
            <a:endParaRPr lang="en-US" sz="2000" b="0" i="0" dirty="0">
              <a:solidFill>
                <a:srgbClr val="292929"/>
              </a:solidFill>
              <a:effectLst/>
              <a:latin typeface="charter"/>
            </a:endParaRPr>
          </a:p>
        </p:txBody>
      </p:sp>
      <p:pic>
        <p:nvPicPr>
          <p:cNvPr id="5" name="Picture 4">
            <a:extLst>
              <a:ext uri="{FF2B5EF4-FFF2-40B4-BE49-F238E27FC236}">
                <a16:creationId xmlns:a16="http://schemas.microsoft.com/office/drawing/2014/main" id="{E4A86173-CC9C-4B11-924A-2808E291051A}"/>
              </a:ext>
            </a:extLst>
          </p:cNvPr>
          <p:cNvPicPr>
            <a:picLocks noChangeAspect="1"/>
          </p:cNvPicPr>
          <p:nvPr/>
        </p:nvPicPr>
        <p:blipFill>
          <a:blip r:embed="rId2"/>
          <a:stretch>
            <a:fillRect/>
          </a:stretch>
        </p:blipFill>
        <p:spPr>
          <a:xfrm>
            <a:off x="1961986" y="1381104"/>
            <a:ext cx="7667625" cy="1924050"/>
          </a:xfrm>
          <a:prstGeom prst="rect">
            <a:avLst/>
          </a:prstGeom>
        </p:spPr>
      </p:pic>
      <p:sp>
        <p:nvSpPr>
          <p:cNvPr id="10" name="TextBox 9">
            <a:extLst>
              <a:ext uri="{FF2B5EF4-FFF2-40B4-BE49-F238E27FC236}">
                <a16:creationId xmlns:a16="http://schemas.microsoft.com/office/drawing/2014/main" id="{6209900D-9EC1-4252-9B38-655AFA1DC86A}"/>
              </a:ext>
            </a:extLst>
          </p:cNvPr>
          <p:cNvSpPr txBox="1"/>
          <p:nvPr/>
        </p:nvSpPr>
        <p:spPr>
          <a:xfrm>
            <a:off x="6886575" y="3794692"/>
            <a:ext cx="4676774"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68FF"/>
                </a:solidFill>
                <a:effectLst/>
              </a:rPr>
              <a:t>trestbps: </a:t>
            </a:r>
            <a:r>
              <a:rPr lang="en-US" b="0" i="0" dirty="0">
                <a:solidFill>
                  <a:srgbClr val="292929"/>
                </a:solidFill>
                <a:effectLst/>
              </a:rPr>
              <a:t>The person’s resting blood pressure (mm Hg on admission to the hospital).</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chol: </a:t>
            </a:r>
            <a:r>
              <a:rPr lang="en-US" b="0" i="0" dirty="0">
                <a:solidFill>
                  <a:srgbClr val="292929"/>
                </a:solidFill>
                <a:effectLst/>
              </a:rPr>
              <a:t>The person’s cholesterol measurement in mg/dl.</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fbs</a:t>
            </a:r>
            <a:r>
              <a:rPr lang="en-US" b="0" i="0" dirty="0">
                <a:solidFill>
                  <a:srgbClr val="0068FF"/>
                </a:solidFill>
                <a:effectLst/>
              </a:rPr>
              <a:t>: </a:t>
            </a:r>
            <a:r>
              <a:rPr lang="en-US" b="0" i="0" dirty="0">
                <a:solidFill>
                  <a:srgbClr val="292929"/>
                </a:solidFill>
                <a:effectLst/>
              </a:rPr>
              <a:t>The person’s fasting blood sugar (&gt; 120 mg/dl, 1 = true; 0 = false).</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846070"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8" name="TextBox 7">
            <a:extLst>
              <a:ext uri="{FF2B5EF4-FFF2-40B4-BE49-F238E27FC236}">
                <a16:creationId xmlns:a16="http://schemas.microsoft.com/office/drawing/2014/main" id="{C4669916-3DE1-4B7D-A839-4C5730E3538C}"/>
              </a:ext>
            </a:extLst>
          </p:cNvPr>
          <p:cNvSpPr txBox="1"/>
          <p:nvPr/>
        </p:nvSpPr>
        <p:spPr>
          <a:xfrm>
            <a:off x="985182" y="1253636"/>
            <a:ext cx="5272742" cy="4801314"/>
          </a:xfrm>
          <a:prstGeom prst="rect">
            <a:avLst/>
          </a:prstGeom>
          <a:noFill/>
        </p:spPr>
        <p:txBody>
          <a:bodyPr wrap="square">
            <a:spAutoFit/>
          </a:bodyPr>
          <a:lstStyle/>
          <a:p>
            <a:pPr marL="285750" indent="-285750" algn="l">
              <a:buFont typeface="Arial" panose="020B0604020202020204" pitchFamily="34" charset="0"/>
              <a:buChar char="•"/>
            </a:pPr>
            <a:r>
              <a:rPr lang="en-US" b="0" i="0" dirty="0" err="1">
                <a:solidFill>
                  <a:srgbClr val="0068FF"/>
                </a:solidFill>
                <a:effectLst/>
              </a:rPr>
              <a:t>restecg</a:t>
            </a:r>
            <a:r>
              <a:rPr lang="en-US" b="0" i="0" dirty="0">
                <a:solidFill>
                  <a:srgbClr val="0068FF"/>
                </a:solidFill>
                <a:effectLst/>
              </a:rPr>
              <a:t>: </a:t>
            </a:r>
            <a:r>
              <a:rPr lang="en-US" b="0" i="0" dirty="0">
                <a:solidFill>
                  <a:srgbClr val="292929"/>
                </a:solidFill>
                <a:effectLst/>
              </a:rPr>
              <a:t>resting electrocardiographic results</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0: </a:t>
            </a:r>
            <a:r>
              <a:rPr lang="en-US" b="0" i="0" dirty="0">
                <a:solidFill>
                  <a:srgbClr val="292929"/>
                </a:solidFill>
                <a:effectLst/>
              </a:rPr>
              <a:t>showing probable or definite 	left ventricular hypertrophy by Estes’ 	criteria</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1: </a:t>
            </a:r>
            <a:r>
              <a:rPr lang="en-US" b="0" i="0" dirty="0">
                <a:solidFill>
                  <a:srgbClr val="292929"/>
                </a:solidFill>
                <a:effectLst/>
              </a:rPr>
              <a:t>normal</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2: </a:t>
            </a:r>
            <a:r>
              <a:rPr lang="en-US" b="0" i="0" dirty="0">
                <a:solidFill>
                  <a:srgbClr val="292929"/>
                </a:solidFill>
                <a:effectLst/>
              </a:rPr>
              <a:t>having ST-T wave abnormality 	(T wave inversions and/or ST elevation 	or depression of &gt; 0.05 mV).</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thalach: </a:t>
            </a:r>
            <a:r>
              <a:rPr lang="en-US" b="0" i="0" dirty="0">
                <a:solidFill>
                  <a:srgbClr val="292929"/>
                </a:solidFill>
                <a:effectLst/>
              </a:rPr>
              <a:t>The person’s maximum heart rate achieved.</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exang</a:t>
            </a:r>
            <a:r>
              <a:rPr lang="en-US" b="0" i="0" dirty="0">
                <a:solidFill>
                  <a:srgbClr val="0068FF"/>
                </a:solidFill>
                <a:effectLst/>
              </a:rPr>
              <a:t>: </a:t>
            </a:r>
            <a:r>
              <a:rPr lang="en-US" b="0" i="0" dirty="0">
                <a:solidFill>
                  <a:srgbClr val="292929"/>
                </a:solidFill>
                <a:effectLst/>
              </a:rPr>
              <a:t>Exercise induced angina (1 = yes; 0 = no)</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oldpeak</a:t>
            </a:r>
            <a:r>
              <a:rPr lang="en-US" b="0" i="0" dirty="0">
                <a:solidFill>
                  <a:srgbClr val="0068FF"/>
                </a:solidFill>
                <a:effectLst/>
              </a:rPr>
              <a:t>: </a:t>
            </a:r>
            <a:r>
              <a:rPr lang="en-US" b="0" i="0" dirty="0">
                <a:solidFill>
                  <a:srgbClr val="292929"/>
                </a:solidFill>
                <a:effectLst/>
              </a:rPr>
              <a:t>ST depression induced by exercise relative to rest (‘ST’ relates to positions on the ECG plot. See more here)</a:t>
            </a:r>
          </a:p>
        </p:txBody>
      </p:sp>
      <p:sp>
        <p:nvSpPr>
          <p:cNvPr id="9" name="TextBox 8">
            <a:extLst>
              <a:ext uri="{FF2B5EF4-FFF2-40B4-BE49-F238E27FC236}">
                <a16:creationId xmlns:a16="http://schemas.microsoft.com/office/drawing/2014/main" id="{B9686FEE-A8C3-4031-9ECF-DAC1B90C6F3D}"/>
              </a:ext>
            </a:extLst>
          </p:cNvPr>
          <p:cNvSpPr txBox="1"/>
          <p:nvPr/>
        </p:nvSpPr>
        <p:spPr>
          <a:xfrm>
            <a:off x="6257924" y="1253636"/>
            <a:ext cx="5553075"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68FF"/>
                </a:solidFill>
                <a:effectLst/>
                <a:latin typeface="charter"/>
              </a:rPr>
              <a:t>slope: </a:t>
            </a:r>
            <a:r>
              <a:rPr lang="en-US" b="0" i="0" dirty="0">
                <a:solidFill>
                  <a:srgbClr val="292929"/>
                </a:solidFill>
                <a:effectLst/>
                <a:latin typeface="charter"/>
              </a:rPr>
              <a:t>the slope of the peak exercise ST segment </a:t>
            </a:r>
          </a:p>
          <a:p>
            <a:pPr algn="l"/>
            <a:r>
              <a:rPr lang="en-US" b="0" i="0" dirty="0">
                <a:solidFill>
                  <a:srgbClr val="292929"/>
                </a:solidFill>
                <a:effectLst/>
                <a:latin typeface="charter"/>
              </a:rPr>
              <a:t>      0: upsloping; 1: flat; 2: </a:t>
            </a:r>
            <a:r>
              <a:rPr lang="en-US" b="0" i="0" dirty="0" err="1">
                <a:solidFill>
                  <a:srgbClr val="292929"/>
                </a:solidFill>
                <a:effectLst/>
                <a:latin typeface="charter"/>
              </a:rPr>
              <a:t>downsloping</a:t>
            </a:r>
            <a:br>
              <a:rPr lang="en-US" b="0" i="0" dirty="0">
                <a:solidFill>
                  <a:srgbClr val="292929"/>
                </a:solidFill>
                <a:effectLst/>
                <a:latin typeface="charter"/>
              </a:rPr>
            </a:b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0068FF"/>
                </a:solidFill>
                <a:effectLst/>
                <a:latin typeface="charter"/>
              </a:rPr>
              <a:t>ca: </a:t>
            </a:r>
            <a:r>
              <a:rPr lang="en-US" b="0" i="0" dirty="0">
                <a:solidFill>
                  <a:srgbClr val="292929"/>
                </a:solidFill>
                <a:effectLst/>
                <a:latin typeface="charter"/>
              </a:rPr>
              <a:t>The number of major vessels (0–3)</a:t>
            </a:r>
          </a:p>
          <a:p>
            <a:pPr marL="285750" indent="-285750" algn="l">
              <a:buFont typeface="Arial" panose="020B0604020202020204" pitchFamily="34" charset="0"/>
              <a:buChar char="•"/>
            </a:pP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err="1">
                <a:solidFill>
                  <a:srgbClr val="0068FF"/>
                </a:solidFill>
                <a:effectLst/>
                <a:latin typeface="charter"/>
              </a:rPr>
              <a:t>thal</a:t>
            </a:r>
            <a:r>
              <a:rPr lang="en-US" b="0" i="0" dirty="0">
                <a:solidFill>
                  <a:srgbClr val="0068FF"/>
                </a:solidFill>
                <a:effectLst/>
                <a:latin typeface="charter"/>
              </a:rPr>
              <a:t>: </a:t>
            </a:r>
            <a:r>
              <a:rPr lang="en-US" b="0" i="0" dirty="0">
                <a:solidFill>
                  <a:srgbClr val="292929"/>
                </a:solidFill>
                <a:effectLst/>
                <a:latin typeface="charter"/>
              </a:rPr>
              <a:t>A blood disorder called thalassemia </a:t>
            </a:r>
          </a:p>
          <a:p>
            <a:pPr lvl="1"/>
            <a:r>
              <a:rPr lang="en-US" b="0" i="0" dirty="0">
                <a:solidFill>
                  <a:srgbClr val="292929"/>
                </a:solidFill>
                <a:effectLst/>
                <a:latin typeface="charter"/>
              </a:rPr>
              <a:t>Value 0: NULL (dropped from the dataset previously</a:t>
            </a:r>
            <a:br>
              <a:rPr lang="en-US" b="0" i="0" dirty="0">
                <a:solidFill>
                  <a:srgbClr val="292929"/>
                </a:solidFill>
                <a:effectLst/>
                <a:latin typeface="charter"/>
              </a:rPr>
            </a:br>
            <a:r>
              <a:rPr lang="en-US" b="0" i="0" dirty="0">
                <a:solidFill>
                  <a:srgbClr val="292929"/>
                </a:solidFill>
                <a:effectLst/>
                <a:latin typeface="charter"/>
              </a:rPr>
              <a:t>Value 1: fixed defect (no blood flow in some part of the heart)</a:t>
            </a:r>
            <a:br>
              <a:rPr lang="en-US" b="0" i="0" dirty="0">
                <a:solidFill>
                  <a:srgbClr val="292929"/>
                </a:solidFill>
                <a:effectLst/>
                <a:latin typeface="charter"/>
              </a:rPr>
            </a:br>
            <a:r>
              <a:rPr lang="en-US" b="0" i="0" dirty="0">
                <a:solidFill>
                  <a:srgbClr val="292929"/>
                </a:solidFill>
                <a:effectLst/>
                <a:latin typeface="charter"/>
              </a:rPr>
              <a:t>Value 2: normal blood flow</a:t>
            </a:r>
            <a:br>
              <a:rPr lang="en-US" b="0" i="0" dirty="0">
                <a:solidFill>
                  <a:srgbClr val="292929"/>
                </a:solidFill>
                <a:effectLst/>
                <a:latin typeface="charter"/>
              </a:rPr>
            </a:br>
            <a:r>
              <a:rPr lang="en-US" b="0" i="0" dirty="0">
                <a:solidFill>
                  <a:srgbClr val="292929"/>
                </a:solidFill>
                <a:effectLst/>
                <a:latin typeface="charter"/>
              </a:rPr>
              <a:t>Value 3: reversible defect (a blood flow is observed but it is not normal)</a:t>
            </a:r>
          </a:p>
          <a:p>
            <a:pPr lvl="1"/>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0068FF"/>
                </a:solidFill>
                <a:effectLst/>
                <a:latin typeface="charter"/>
              </a:rPr>
              <a:t>target: </a:t>
            </a:r>
            <a:r>
              <a:rPr lang="en-US" b="0" i="0" dirty="0">
                <a:solidFill>
                  <a:srgbClr val="292929"/>
                </a:solidFill>
                <a:effectLst/>
                <a:latin typeface="charter"/>
              </a:rPr>
              <a:t>Heart disease (0 = no, 1= yes)</a:t>
            </a:r>
          </a:p>
        </p:txBody>
      </p:sp>
    </p:spTree>
    <p:extLst>
      <p:ext uri="{BB962C8B-B14F-4D97-AF65-F5344CB8AC3E}">
        <p14:creationId xmlns:p14="http://schemas.microsoft.com/office/powerpoint/2010/main" val="354936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33" y="5527674"/>
            <a:ext cx="914400" cy="914400"/>
          </a:xfrm>
          <a:prstGeom prst="rect">
            <a:avLst/>
          </a:prstGeom>
        </p:spPr>
      </p:pic>
      <p:pic>
        <p:nvPicPr>
          <p:cNvPr id="6" name="Graphic 5" descr="Heart with pulse with solid fill">
            <a:extLst>
              <a:ext uri="{FF2B5EF4-FFF2-40B4-BE49-F238E27FC236}">
                <a16:creationId xmlns:a16="http://schemas.microsoft.com/office/drawing/2014/main" id="{FD24A292-0273-40D3-8763-95338E6008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8350" y="5527674"/>
            <a:ext cx="914400" cy="914400"/>
          </a:xfrm>
          <a:prstGeom prst="rect">
            <a:avLst/>
          </a:prstGeom>
        </p:spPr>
      </p:pic>
      <p:pic>
        <p:nvPicPr>
          <p:cNvPr id="9" name="Picture 8">
            <a:extLst>
              <a:ext uri="{FF2B5EF4-FFF2-40B4-BE49-F238E27FC236}">
                <a16:creationId xmlns:a16="http://schemas.microsoft.com/office/drawing/2014/main" id="{998FA94A-9413-444B-8EE8-0BCEFB23FBA4}"/>
              </a:ext>
            </a:extLst>
          </p:cNvPr>
          <p:cNvPicPr>
            <a:picLocks noChangeAspect="1"/>
          </p:cNvPicPr>
          <p:nvPr/>
        </p:nvPicPr>
        <p:blipFill>
          <a:blip r:embed="rId6"/>
          <a:stretch>
            <a:fillRect/>
          </a:stretch>
        </p:blipFill>
        <p:spPr>
          <a:xfrm>
            <a:off x="1133475" y="2095500"/>
            <a:ext cx="9429750" cy="26670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8</a:t>
            </a:fld>
            <a:endParaRPr lang="en-US" sz="1800" dirty="0"/>
          </a:p>
        </p:txBody>
      </p:sp>
      <p:sp>
        <p:nvSpPr>
          <p:cNvPr id="12" name="TextBox 11">
            <a:extLst>
              <a:ext uri="{FF2B5EF4-FFF2-40B4-BE49-F238E27FC236}">
                <a16:creationId xmlns:a16="http://schemas.microsoft.com/office/drawing/2014/main" id="{4466A1B3-CC1D-4C3B-AC33-7030F0108BC9}"/>
              </a:ext>
            </a:extLst>
          </p:cNvPr>
          <p:cNvSpPr txBox="1"/>
          <p:nvPr/>
        </p:nvSpPr>
        <p:spPr>
          <a:xfrm>
            <a:off x="5718115" y="2666198"/>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8534" y="3695699"/>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pic>
        <p:nvPicPr>
          <p:cNvPr id="4" name="Picture 3">
            <a:extLst>
              <a:ext uri="{FF2B5EF4-FFF2-40B4-BE49-F238E27FC236}">
                <a16:creationId xmlns:a16="http://schemas.microsoft.com/office/drawing/2014/main" id="{D095773C-CFAD-4AF4-BCD9-DB031E928031}"/>
              </a:ext>
            </a:extLst>
          </p:cNvPr>
          <p:cNvPicPr>
            <a:picLocks noChangeAspect="1"/>
          </p:cNvPicPr>
          <p:nvPr/>
        </p:nvPicPr>
        <p:blipFill>
          <a:blip r:embed="rId4"/>
          <a:stretch>
            <a:fillRect/>
          </a:stretch>
        </p:blipFill>
        <p:spPr>
          <a:xfrm>
            <a:off x="1813916" y="2062162"/>
            <a:ext cx="2057400" cy="3267075"/>
          </a:xfrm>
          <a:prstGeom prst="rect">
            <a:avLst/>
          </a:prstGeom>
        </p:spPr>
      </p:pic>
      <p:sp>
        <p:nvSpPr>
          <p:cNvPr id="5" name="TextBox 4">
            <a:extLst>
              <a:ext uri="{FF2B5EF4-FFF2-40B4-BE49-F238E27FC236}">
                <a16:creationId xmlns:a16="http://schemas.microsoft.com/office/drawing/2014/main" id="{BB99DC5B-EFC4-45F5-97E0-7886FB267149}"/>
              </a:ext>
            </a:extLst>
          </p:cNvPr>
          <p:cNvSpPr txBox="1"/>
          <p:nvPr/>
        </p:nvSpPr>
        <p:spPr>
          <a:xfrm>
            <a:off x="1539567" y="1473233"/>
            <a:ext cx="2606098" cy="369332"/>
          </a:xfrm>
          <a:prstGeom prst="rect">
            <a:avLst/>
          </a:prstGeom>
          <a:noFill/>
        </p:spPr>
        <p:txBody>
          <a:bodyPr wrap="none" rtlCol="0">
            <a:spAutoFit/>
          </a:bodyPr>
          <a:lstStyle/>
          <a:p>
            <a:r>
              <a:rPr lang="en-US" b="1" dirty="0"/>
              <a:t>Checking for Null values</a:t>
            </a:r>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5943</TotalTime>
  <Words>1879</Words>
  <Application>Microsoft Office PowerPoint</Application>
  <PresentationFormat>Widescreen</PresentationFormat>
  <Paragraphs>228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charter</vt:lpstr>
      <vt:lpstr>OpenSans-Bold</vt:lpstr>
      <vt:lpstr>Tenorite</vt:lpstr>
      <vt:lpstr>Wingdings</vt:lpstr>
      <vt:lpstr>Office Theme</vt:lpstr>
      <vt:lpstr>Final Project ML Classification: Heart Disease Prediction </vt:lpstr>
      <vt:lpstr>Contents</vt:lpstr>
      <vt:lpstr>Data Description Section  </vt:lpstr>
      <vt:lpstr>Introduction</vt:lpstr>
      <vt:lpstr>Dataset Description 01</vt:lpstr>
      <vt:lpstr>Dataset Description 02</vt:lpstr>
      <vt:lpstr>PowerPoint Presentation</vt:lpstr>
      <vt:lpstr>PowerPoint Presentation</vt:lpstr>
      <vt:lpstr>Data Analysis Section</vt:lpstr>
      <vt:lpstr>Main Objective of the analysis:   </vt:lpstr>
      <vt:lpstr>Data Analysis 01</vt:lpstr>
      <vt:lpstr>Data Analysis 02</vt:lpstr>
      <vt:lpstr>Data Analysis 03</vt:lpstr>
      <vt:lpstr>Data Analysis 04</vt:lpstr>
      <vt:lpstr>Data Analysis 05</vt:lpstr>
      <vt:lpstr>Data Analysis 06</vt:lpstr>
      <vt:lpstr>Feature Engineering 01</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Analysis &amp; Findings</vt:lpstr>
      <vt:lpstr>Machine Learning Analysis 05</vt:lpstr>
      <vt:lpstr>Machine Learning Analysis 06</vt:lpstr>
      <vt:lpstr>Machine Learning Analysis 07</vt:lpstr>
      <vt:lpstr>Machine Learning Analysis 08</vt:lpstr>
      <vt:lpstr>Machine Learning Analysis 09</vt:lpstr>
      <vt:lpstr>Machine Learning Analysis 10 </vt:lpstr>
      <vt:lpstr>Models flaws and strengths and advanced steps</vt:lpstr>
      <vt:lpstr>Machine Learning Analysis 11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Mohamad Osman</cp:lastModifiedBy>
  <cp:revision>71</cp:revision>
  <dcterms:created xsi:type="dcterms:W3CDTF">2021-12-24T17:37:56Z</dcterms:created>
  <dcterms:modified xsi:type="dcterms:W3CDTF">2022-03-06T17:53:14Z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