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56" r:id="rId5"/>
    <p:sldId id="257" r:id="rId6"/>
    <p:sldId id="258" r:id="rId7"/>
    <p:sldId id="273" r:id="rId8"/>
    <p:sldId id="320" r:id="rId9"/>
    <p:sldId id="261" r:id="rId10"/>
    <p:sldId id="271" r:id="rId11"/>
    <p:sldId id="278" r:id="rId12"/>
    <p:sldId id="329" r:id="rId13"/>
    <p:sldId id="294" r:id="rId14"/>
    <p:sldId id="331" r:id="rId15"/>
    <p:sldId id="308" r:id="rId16"/>
    <p:sldId id="332" r:id="rId17"/>
    <p:sldId id="321" r:id="rId18"/>
    <p:sldId id="295" r:id="rId19"/>
    <p:sldId id="328" r:id="rId20"/>
    <p:sldId id="333" r:id="rId21"/>
    <p:sldId id="334" r:id="rId22"/>
    <p:sldId id="330" r:id="rId23"/>
    <p:sldId id="322" r:id="rId24"/>
    <p:sldId id="335" r:id="rId25"/>
    <p:sldId id="336" r:id="rId26"/>
    <p:sldId id="283" r:id="rId27"/>
    <p:sldId id="285" r:id="rId28"/>
    <p:sldId id="323" r:id="rId29"/>
    <p:sldId id="337" r:id="rId30"/>
    <p:sldId id="338" r:id="rId31"/>
    <p:sldId id="340" r:id="rId32"/>
    <p:sldId id="339" r:id="rId33"/>
    <p:sldId id="342" r:id="rId34"/>
    <p:sldId id="348" r:id="rId35"/>
    <p:sldId id="345" r:id="rId36"/>
    <p:sldId id="343" r:id="rId37"/>
    <p:sldId id="344" r:id="rId38"/>
    <p:sldId id="346" r:id="rId39"/>
    <p:sldId id="341" r:id="rId40"/>
    <p:sldId id="349" r:id="rId41"/>
    <p:sldId id="347" r:id="rId42"/>
    <p:sldId id="350" r:id="rId43"/>
    <p:sldId id="292" r:id="rId44"/>
    <p:sldId id="291" r:id="rId45"/>
    <p:sldId id="318"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1FA"/>
    <a:srgbClr val="00863D"/>
    <a:srgbClr val="A83242"/>
    <a:srgbClr val="38C8A2"/>
    <a:srgbClr val="8ADFC9"/>
    <a:srgbClr val="A9DFD6"/>
    <a:srgbClr val="E87C39"/>
    <a:srgbClr val="44546A"/>
    <a:srgbClr val="07BA06"/>
    <a:srgbClr val="F445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4"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55800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02260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3857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127464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202074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AI-MOO/IBM-Machine-Learning-Professional-Certificate" TargetMode="Externa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bea.gov/"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www.bea.gov/data/gdp/gross-domestic-product#collapse8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625" y="1492897"/>
            <a:ext cx="8353340" cy="2301813"/>
          </a:xfrm>
        </p:spPr>
        <p:txBody>
          <a:bodyPr/>
          <a:lstStyle/>
          <a:p>
            <a:r>
              <a:rPr lang="en-US" sz="4400" dirty="0"/>
              <a:t>Time Series Final Project:</a:t>
            </a:r>
            <a:br>
              <a:rPr lang="en-US" sz="4400" dirty="0"/>
            </a:br>
            <a:br>
              <a:rPr lang="en-US" sz="4400" dirty="0"/>
            </a:br>
            <a:r>
              <a:rPr lang="en-US" sz="2000" dirty="0"/>
              <a:t>Analysis and Forecasting of Light Weight Vehicle Sales Time Series.</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r>
              <a:rPr lang="en-US" sz="2000" b="1" i="0" dirty="0">
                <a:solidFill>
                  <a:srgbClr val="48A1FA"/>
                </a:solidFill>
                <a:effectLst/>
                <a:latin typeface="OpenSans-Bold"/>
              </a:rPr>
              <a:t>IBM Machine Learning Professional Certificate</a:t>
            </a:r>
          </a:p>
          <a:p>
            <a:pPr algn="l"/>
            <a:r>
              <a:rPr lang="en-US" sz="1200" b="1" dirty="0">
                <a:effectLst/>
                <a:latin typeface="OpenSans-Bold"/>
              </a:rPr>
              <a:t>Course 06: Specialized Models: Time Series and Survival Analysis</a:t>
            </a:r>
          </a:p>
          <a:p>
            <a:pPr algn="l"/>
            <a:endParaRPr lang="en-US" sz="1400" b="1" dirty="0">
              <a:solidFill>
                <a:srgbClr val="0068FF"/>
              </a:solidFill>
              <a:latin typeface="OpenSans-Bold"/>
            </a:endParaRPr>
          </a:p>
          <a:p>
            <a:r>
              <a:rPr lang="en-US" sz="1400" b="1" dirty="0">
                <a:solidFill>
                  <a:srgbClr val="48A1FA"/>
                </a:solidFill>
                <a:latin typeface="OpenSans-Bold"/>
              </a:rPr>
              <a:t>By Mohamad Osman</a:t>
            </a:r>
            <a:endParaRPr lang="en-US" sz="1600" dirty="0">
              <a:solidFill>
                <a:srgbClr val="48A1FA"/>
              </a:solidFill>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pic>
        <p:nvPicPr>
          <p:cNvPr id="13" name="Picture 12" descr="A silhouette of a city at night&#10;&#10;Description automatically generated with medium confidence">
            <a:extLst>
              <a:ext uri="{FF2B5EF4-FFF2-40B4-BE49-F238E27FC236}">
                <a16:creationId xmlns:a16="http://schemas.microsoft.com/office/drawing/2014/main" id="{7EC14E62-DBF5-31CA-697D-0CC0C9D49429}"/>
              </a:ext>
            </a:extLst>
          </p:cNvPr>
          <p:cNvPicPr>
            <a:picLocks noChangeAspect="1"/>
          </p:cNvPicPr>
          <p:nvPr/>
        </p:nvPicPr>
        <p:blipFill>
          <a:blip r:embed="rId3"/>
          <a:stretch>
            <a:fillRect/>
          </a:stretch>
        </p:blipFill>
        <p:spPr>
          <a:xfrm>
            <a:off x="724331" y="5122806"/>
            <a:ext cx="1219200" cy="12192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901290"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pic>
        <p:nvPicPr>
          <p:cNvPr id="3" name="Picture 2">
            <a:extLst>
              <a:ext uri="{FF2B5EF4-FFF2-40B4-BE49-F238E27FC236}">
                <a16:creationId xmlns:a16="http://schemas.microsoft.com/office/drawing/2014/main" id="{4EF25A9B-E72A-729D-7D87-33C677F4DA9B}"/>
              </a:ext>
            </a:extLst>
          </p:cNvPr>
          <p:cNvPicPr>
            <a:picLocks noChangeAspect="1"/>
          </p:cNvPicPr>
          <p:nvPr/>
        </p:nvPicPr>
        <p:blipFill>
          <a:blip r:embed="rId3"/>
          <a:stretch>
            <a:fillRect/>
          </a:stretch>
        </p:blipFill>
        <p:spPr>
          <a:xfrm>
            <a:off x="1140228" y="2020916"/>
            <a:ext cx="8792845" cy="3400526"/>
          </a:xfrm>
          <a:prstGeom prst="rect">
            <a:avLst/>
          </a:prstGeom>
        </p:spPr>
      </p:pic>
      <p:sp>
        <p:nvSpPr>
          <p:cNvPr id="8" name="TextBox 7">
            <a:extLst>
              <a:ext uri="{FF2B5EF4-FFF2-40B4-BE49-F238E27FC236}">
                <a16:creationId xmlns:a16="http://schemas.microsoft.com/office/drawing/2014/main" id="{45FA80E4-FFE1-5046-5FCF-0BB22D7025FF}"/>
              </a:ext>
            </a:extLst>
          </p:cNvPr>
          <p:cNvSpPr txBox="1"/>
          <p:nvPr/>
        </p:nvSpPr>
        <p:spPr>
          <a:xfrm>
            <a:off x="3738170" y="1649321"/>
            <a:ext cx="5122303" cy="338554"/>
          </a:xfrm>
          <a:prstGeom prst="rect">
            <a:avLst/>
          </a:prstGeom>
          <a:noFill/>
        </p:spPr>
        <p:txBody>
          <a:bodyPr wrap="square" rtlCol="0">
            <a:spAutoFit/>
          </a:bodyPr>
          <a:lstStyle/>
          <a:p>
            <a:pPr algn="just"/>
            <a:r>
              <a:rPr lang="en-US" sz="1600" dirty="0">
                <a:solidFill>
                  <a:srgbClr val="292929"/>
                </a:solidFill>
              </a:rPr>
              <a:t>LTOTALNSA </a:t>
            </a:r>
            <a:r>
              <a:rPr lang="en-US" sz="1600" dirty="0"/>
              <a:t>Timeseries Visualization </a:t>
            </a:r>
          </a:p>
        </p:txBody>
      </p:sp>
      <p:sp>
        <p:nvSpPr>
          <p:cNvPr id="11" name="TextBox 10">
            <a:extLst>
              <a:ext uri="{FF2B5EF4-FFF2-40B4-BE49-F238E27FC236}">
                <a16:creationId xmlns:a16="http://schemas.microsoft.com/office/drawing/2014/main" id="{2334DEB3-4BE1-DC26-141B-786CFF2D77EA}"/>
              </a:ext>
            </a:extLst>
          </p:cNvPr>
          <p:cNvSpPr txBox="1"/>
          <p:nvPr/>
        </p:nvSpPr>
        <p:spPr>
          <a:xfrm>
            <a:off x="970524" y="1086008"/>
            <a:ext cx="8852246" cy="400110"/>
          </a:xfrm>
          <a:prstGeom prst="rect">
            <a:avLst/>
          </a:prstGeom>
          <a:noFill/>
        </p:spPr>
        <p:txBody>
          <a:bodyPr wrap="square" rtlCol="0">
            <a:spAutoFit/>
          </a:bodyPr>
          <a:lstStyle/>
          <a:p>
            <a:r>
              <a:rPr lang="en-US" sz="2000" b="1" dirty="0">
                <a:solidFill>
                  <a:srgbClr val="48A1FA"/>
                </a:solidFill>
                <a:latin typeface="+mj-lt"/>
              </a:rPr>
              <a:t>Time series visualization </a:t>
            </a:r>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901290"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pic>
        <p:nvPicPr>
          <p:cNvPr id="3" name="Picture 2">
            <a:extLst>
              <a:ext uri="{FF2B5EF4-FFF2-40B4-BE49-F238E27FC236}">
                <a16:creationId xmlns:a16="http://schemas.microsoft.com/office/drawing/2014/main" id="{4EF25A9B-E72A-729D-7D87-33C677F4DA9B}"/>
              </a:ext>
            </a:extLst>
          </p:cNvPr>
          <p:cNvPicPr>
            <a:picLocks noChangeAspect="1"/>
          </p:cNvPicPr>
          <p:nvPr/>
        </p:nvPicPr>
        <p:blipFill>
          <a:blip r:embed="rId3"/>
          <a:stretch>
            <a:fillRect/>
          </a:stretch>
        </p:blipFill>
        <p:spPr>
          <a:xfrm>
            <a:off x="5349240" y="1824231"/>
            <a:ext cx="6376078" cy="2952374"/>
          </a:xfrm>
          <a:prstGeom prst="rect">
            <a:avLst/>
          </a:prstGeom>
        </p:spPr>
      </p:pic>
      <p:sp>
        <p:nvSpPr>
          <p:cNvPr id="13" name="TextBox 12">
            <a:extLst>
              <a:ext uri="{FF2B5EF4-FFF2-40B4-BE49-F238E27FC236}">
                <a16:creationId xmlns:a16="http://schemas.microsoft.com/office/drawing/2014/main" id="{F6C40E25-44C6-96F4-AAED-AA8E6974CD1D}"/>
              </a:ext>
            </a:extLst>
          </p:cNvPr>
          <p:cNvSpPr txBox="1"/>
          <p:nvPr/>
        </p:nvSpPr>
        <p:spPr>
          <a:xfrm>
            <a:off x="868103" y="1167063"/>
            <a:ext cx="6097554" cy="369332"/>
          </a:xfrm>
          <a:prstGeom prst="rect">
            <a:avLst/>
          </a:prstGeom>
          <a:noFill/>
        </p:spPr>
        <p:txBody>
          <a:bodyPr wrap="square">
            <a:spAutoFit/>
          </a:bodyPr>
          <a:lstStyle/>
          <a:p>
            <a:r>
              <a:rPr lang="en-US" sz="1800" b="1" dirty="0">
                <a:solidFill>
                  <a:srgbClr val="48A1FA"/>
                </a:solidFill>
                <a:latin typeface="+mj-lt"/>
              </a:rPr>
              <a:t>Time Series General Features :  </a:t>
            </a:r>
          </a:p>
        </p:txBody>
      </p:sp>
      <p:sp>
        <p:nvSpPr>
          <p:cNvPr id="14" name="TextBox 13">
            <a:extLst>
              <a:ext uri="{FF2B5EF4-FFF2-40B4-BE49-F238E27FC236}">
                <a16:creationId xmlns:a16="http://schemas.microsoft.com/office/drawing/2014/main" id="{3E324CCC-AC90-CAE7-33D8-7545B32FC304}"/>
              </a:ext>
            </a:extLst>
          </p:cNvPr>
          <p:cNvSpPr txBox="1"/>
          <p:nvPr/>
        </p:nvSpPr>
        <p:spPr>
          <a:xfrm>
            <a:off x="868103" y="1720840"/>
            <a:ext cx="4179736" cy="3416320"/>
          </a:xfrm>
          <a:prstGeom prst="rect">
            <a:avLst/>
          </a:prstGeom>
          <a:noFill/>
        </p:spPr>
        <p:txBody>
          <a:bodyPr wrap="square" rtlCol="0">
            <a:spAutoFit/>
          </a:bodyPr>
          <a:lstStyle/>
          <a:p>
            <a:pPr algn="just"/>
            <a:r>
              <a:rPr lang="en-US" dirty="0"/>
              <a:t>we can extract from the graph the following features: </a:t>
            </a:r>
          </a:p>
          <a:p>
            <a:pPr algn="just"/>
            <a:endParaRPr lang="en-US" dirty="0"/>
          </a:p>
          <a:p>
            <a:pPr marL="342900" indent="-342900" algn="just">
              <a:buFont typeface="+mj-lt"/>
              <a:buAutoNum type="arabicPeriod"/>
            </a:pPr>
            <a:r>
              <a:rPr lang="en-US" dirty="0"/>
              <a:t>There is no trend in other words Stationary trend which indicates a constant mean.</a:t>
            </a:r>
          </a:p>
          <a:p>
            <a:pPr marL="342900" indent="-342900" algn="just">
              <a:buFont typeface="+mj-lt"/>
              <a:buAutoNum type="arabicPeriod"/>
            </a:pPr>
            <a:endParaRPr lang="en-US" dirty="0">
              <a:solidFill>
                <a:srgbClr val="48A1FA"/>
              </a:solidFill>
            </a:endParaRPr>
          </a:p>
          <a:p>
            <a:pPr marL="342900" indent="-342900" algn="just">
              <a:buFont typeface="+mj-lt"/>
              <a:buAutoNum type="arabicPeriod"/>
            </a:pPr>
            <a:r>
              <a:rPr lang="en-US" dirty="0"/>
              <a:t>The variance is constant.</a:t>
            </a:r>
          </a:p>
          <a:p>
            <a:pPr marL="342900" indent="-342900" algn="just">
              <a:buFont typeface="+mj-lt"/>
              <a:buAutoNum type="arabicPeriod"/>
            </a:pPr>
            <a:endParaRPr lang="en-US" dirty="0"/>
          </a:p>
          <a:p>
            <a:pPr marL="342900" indent="-342900" algn="just">
              <a:buFont typeface="+mj-lt"/>
              <a:buAutoNum type="arabicPeriod"/>
            </a:pPr>
            <a:r>
              <a:rPr lang="en-US" dirty="0"/>
              <a:t>The graph does not show a periodic component (no seasonality)</a:t>
            </a:r>
          </a:p>
          <a:p>
            <a:pPr algn="just"/>
            <a:endParaRPr lang="en-US" dirty="0"/>
          </a:p>
        </p:txBody>
      </p:sp>
    </p:spTree>
    <p:extLst>
      <p:ext uri="{BB962C8B-B14F-4D97-AF65-F5344CB8AC3E}">
        <p14:creationId xmlns:p14="http://schemas.microsoft.com/office/powerpoint/2010/main" val="64852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964665"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10196309" cy="7191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Timeseries Decomposition : </a:t>
            </a:r>
          </a:p>
          <a:p>
            <a:pPr>
              <a:lnSpc>
                <a:spcPct val="90000"/>
              </a:lnSpc>
              <a:spcBef>
                <a:spcPts val="1000"/>
              </a:spcBef>
            </a:pPr>
            <a:r>
              <a:rPr lang="en-US" sz="1600" dirty="0"/>
              <a:t>the decomposition process has the same results if it is either done by additive or multiplicative model.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10" name="Picture 9">
            <a:extLst>
              <a:ext uri="{FF2B5EF4-FFF2-40B4-BE49-F238E27FC236}">
                <a16:creationId xmlns:a16="http://schemas.microsoft.com/office/drawing/2014/main" id="{DB9632E1-A21B-EE84-CD65-5EE848E1E5BC}"/>
              </a:ext>
            </a:extLst>
          </p:cNvPr>
          <p:cNvPicPr>
            <a:picLocks noChangeAspect="1"/>
          </p:cNvPicPr>
          <p:nvPr/>
        </p:nvPicPr>
        <p:blipFill>
          <a:blip r:embed="rId2"/>
          <a:stretch>
            <a:fillRect/>
          </a:stretch>
        </p:blipFill>
        <p:spPr>
          <a:xfrm>
            <a:off x="740664" y="1563529"/>
            <a:ext cx="7670102" cy="3791736"/>
          </a:xfrm>
          <a:prstGeom prst="rect">
            <a:avLst/>
          </a:prstGeom>
        </p:spPr>
      </p:pic>
      <p:sp>
        <p:nvSpPr>
          <p:cNvPr id="13" name="TextBox 12">
            <a:extLst>
              <a:ext uri="{FF2B5EF4-FFF2-40B4-BE49-F238E27FC236}">
                <a16:creationId xmlns:a16="http://schemas.microsoft.com/office/drawing/2014/main" id="{1782F505-95C2-4F0A-96EF-A78D72ACE001}"/>
              </a:ext>
            </a:extLst>
          </p:cNvPr>
          <p:cNvSpPr txBox="1"/>
          <p:nvPr/>
        </p:nvSpPr>
        <p:spPr>
          <a:xfrm>
            <a:off x="8867587" y="2782669"/>
            <a:ext cx="2788653" cy="646331"/>
          </a:xfrm>
          <a:prstGeom prst="rect">
            <a:avLst/>
          </a:prstGeom>
          <a:noFill/>
        </p:spPr>
        <p:txBody>
          <a:bodyPr wrap="square" rtlCol="0">
            <a:spAutoFit/>
          </a:bodyPr>
          <a:lstStyle/>
          <a:p>
            <a:r>
              <a:rPr lang="en-US" dirty="0">
                <a:solidFill>
                  <a:srgbClr val="E87C39"/>
                </a:solidFill>
              </a:rPr>
              <a:t>Trend: there is no trend (stationary trend )</a:t>
            </a:r>
          </a:p>
        </p:txBody>
      </p:sp>
      <p:sp>
        <p:nvSpPr>
          <p:cNvPr id="9" name="TextBox 8">
            <a:extLst>
              <a:ext uri="{FF2B5EF4-FFF2-40B4-BE49-F238E27FC236}">
                <a16:creationId xmlns:a16="http://schemas.microsoft.com/office/drawing/2014/main" id="{E4B14244-B350-101F-3037-1874224AB176}"/>
              </a:ext>
            </a:extLst>
          </p:cNvPr>
          <p:cNvSpPr txBox="1"/>
          <p:nvPr/>
        </p:nvSpPr>
        <p:spPr>
          <a:xfrm>
            <a:off x="8867587" y="3630931"/>
            <a:ext cx="2788653" cy="923330"/>
          </a:xfrm>
          <a:prstGeom prst="rect">
            <a:avLst/>
          </a:prstGeom>
          <a:noFill/>
        </p:spPr>
        <p:txBody>
          <a:bodyPr wrap="square" rtlCol="0">
            <a:spAutoFit/>
          </a:bodyPr>
          <a:lstStyle/>
          <a:p>
            <a:r>
              <a:rPr lang="en-US" dirty="0">
                <a:solidFill>
                  <a:srgbClr val="38C8A2"/>
                </a:solidFill>
              </a:rPr>
              <a:t>Seasonality: It is estimated as an additive seasonality  </a:t>
            </a:r>
          </a:p>
        </p:txBody>
      </p:sp>
      <p:sp>
        <p:nvSpPr>
          <p:cNvPr id="11" name="TextBox 10">
            <a:extLst>
              <a:ext uri="{FF2B5EF4-FFF2-40B4-BE49-F238E27FC236}">
                <a16:creationId xmlns:a16="http://schemas.microsoft.com/office/drawing/2014/main" id="{3B6E7978-1B68-07A2-AF13-B1B6CCBD3451}"/>
              </a:ext>
            </a:extLst>
          </p:cNvPr>
          <p:cNvSpPr txBox="1"/>
          <p:nvPr/>
        </p:nvSpPr>
        <p:spPr>
          <a:xfrm>
            <a:off x="740664" y="5472544"/>
            <a:ext cx="11070335" cy="646331"/>
          </a:xfrm>
          <a:prstGeom prst="rect">
            <a:avLst/>
          </a:prstGeom>
          <a:noFill/>
        </p:spPr>
        <p:txBody>
          <a:bodyPr wrap="square" rtlCol="0">
            <a:spAutoFit/>
          </a:bodyPr>
          <a:lstStyle/>
          <a:p>
            <a:pPr algn="just"/>
            <a:r>
              <a:rPr lang="en-US" dirty="0"/>
              <a:t>Note: The decomposition model estimates the existence of a seasonality or a seasonal component, but this doesn’t mean it has one (it is better to extract the seasonality from the original series in the cyan color).</a:t>
            </a:r>
          </a:p>
        </p:txBody>
      </p:sp>
    </p:spTree>
    <p:extLst>
      <p:ext uri="{BB962C8B-B14F-4D97-AF65-F5344CB8AC3E}">
        <p14:creationId xmlns:p14="http://schemas.microsoft.com/office/powerpoint/2010/main" val="377729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874130"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Plotting Time Series Values as Histogram Graph</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12" name="TextBox 11">
            <a:extLst>
              <a:ext uri="{FF2B5EF4-FFF2-40B4-BE49-F238E27FC236}">
                <a16:creationId xmlns:a16="http://schemas.microsoft.com/office/drawing/2014/main" id="{2ACC1DA5-5021-A0A8-1FC2-D597A9CCDF42}"/>
              </a:ext>
            </a:extLst>
          </p:cNvPr>
          <p:cNvSpPr txBox="1"/>
          <p:nvPr/>
        </p:nvSpPr>
        <p:spPr>
          <a:xfrm>
            <a:off x="642366" y="4575046"/>
            <a:ext cx="10677906" cy="1477328"/>
          </a:xfrm>
          <a:prstGeom prst="rect">
            <a:avLst/>
          </a:prstGeom>
          <a:noFill/>
        </p:spPr>
        <p:txBody>
          <a:bodyPr wrap="square">
            <a:spAutoFit/>
          </a:bodyPr>
          <a:lstStyle/>
          <a:p>
            <a:r>
              <a:rPr lang="en-US" dirty="0"/>
              <a:t>Plotting a histogram of the time series gives important clues into its underlying structure. A Normal distribution gives confidence that mean, and variance are constant. It's certainly not definitive but gives you a good indication. </a:t>
            </a:r>
          </a:p>
          <a:p>
            <a:br>
              <a:rPr lang="en-US" dirty="0"/>
            </a:br>
            <a:endParaRPr lang="en-US" dirty="0"/>
          </a:p>
        </p:txBody>
      </p:sp>
      <p:pic>
        <p:nvPicPr>
          <p:cNvPr id="6" name="Picture 5">
            <a:extLst>
              <a:ext uri="{FF2B5EF4-FFF2-40B4-BE49-F238E27FC236}">
                <a16:creationId xmlns:a16="http://schemas.microsoft.com/office/drawing/2014/main" id="{38CFBB8C-5631-9151-88C7-B432CF53EFD1}"/>
              </a:ext>
            </a:extLst>
          </p:cNvPr>
          <p:cNvPicPr>
            <a:picLocks noChangeAspect="1"/>
          </p:cNvPicPr>
          <p:nvPr/>
        </p:nvPicPr>
        <p:blipFill>
          <a:blip r:embed="rId2"/>
          <a:stretch>
            <a:fillRect/>
          </a:stretch>
        </p:blipFill>
        <p:spPr>
          <a:xfrm>
            <a:off x="2618232" y="1593474"/>
            <a:ext cx="5467350" cy="2800350"/>
          </a:xfrm>
          <a:prstGeom prst="rect">
            <a:avLst/>
          </a:prstGeom>
        </p:spPr>
      </p:pic>
    </p:spTree>
    <p:extLst>
      <p:ext uri="{BB962C8B-B14F-4D97-AF65-F5344CB8AC3E}">
        <p14:creationId xmlns:p14="http://schemas.microsoft.com/office/powerpoint/2010/main" val="417804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874130"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Finding means &amp; standard deviations of time series chunks: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10" name="Picture 9">
            <a:extLst>
              <a:ext uri="{FF2B5EF4-FFF2-40B4-BE49-F238E27FC236}">
                <a16:creationId xmlns:a16="http://schemas.microsoft.com/office/drawing/2014/main" id="{78E09A10-093F-A4A2-70BE-2A6595254E5A}"/>
              </a:ext>
            </a:extLst>
          </p:cNvPr>
          <p:cNvPicPr>
            <a:picLocks noChangeAspect="1"/>
          </p:cNvPicPr>
          <p:nvPr/>
        </p:nvPicPr>
        <p:blipFill rotWithShape="1">
          <a:blip r:embed="rId2"/>
          <a:srcRect t="-1" b="2257"/>
          <a:stretch/>
        </p:blipFill>
        <p:spPr>
          <a:xfrm>
            <a:off x="3117355" y="1600614"/>
            <a:ext cx="7657590" cy="2868747"/>
          </a:xfrm>
          <a:prstGeom prst="rect">
            <a:avLst/>
          </a:prstGeom>
        </p:spPr>
      </p:pic>
      <p:sp>
        <p:nvSpPr>
          <p:cNvPr id="11" name="TextBox 10">
            <a:extLst>
              <a:ext uri="{FF2B5EF4-FFF2-40B4-BE49-F238E27FC236}">
                <a16:creationId xmlns:a16="http://schemas.microsoft.com/office/drawing/2014/main" id="{6EE3FDA4-F5B4-08C0-F168-9CF36A5DE91E}"/>
              </a:ext>
            </a:extLst>
          </p:cNvPr>
          <p:cNvSpPr txBox="1"/>
          <p:nvPr/>
        </p:nvSpPr>
        <p:spPr>
          <a:xfrm>
            <a:off x="815292" y="4707915"/>
            <a:ext cx="10955261" cy="923330"/>
          </a:xfrm>
          <a:prstGeom prst="rect">
            <a:avLst/>
          </a:prstGeom>
          <a:noFill/>
        </p:spPr>
        <p:txBody>
          <a:bodyPr wrap="square" rtlCol="0">
            <a:spAutoFit/>
          </a:bodyPr>
          <a:lstStyle/>
          <a:p>
            <a:pPr algn="just"/>
            <a:r>
              <a:rPr lang="en-US" dirty="0"/>
              <a:t>As shown all chunks have approximately closed mean values where they range between </a:t>
            </a:r>
            <a:r>
              <a:rPr lang="en-US" dirty="0">
                <a:solidFill>
                  <a:srgbClr val="48A1FA"/>
                </a:solidFill>
              </a:rPr>
              <a:t>1100 &amp; 1400 (non-zero mean) </a:t>
            </a:r>
            <a:r>
              <a:rPr lang="en-US" dirty="0"/>
              <a:t>which refers to a time series does not behave as white noise, standard deviations range mostly between 140 &amp; 160 with existence of a little bit of variance.</a:t>
            </a:r>
            <a:endParaRPr lang="en-US" dirty="0">
              <a:solidFill>
                <a:srgbClr val="48A1FA"/>
              </a:solidFill>
            </a:endParaRPr>
          </a:p>
        </p:txBody>
      </p:sp>
      <p:pic>
        <p:nvPicPr>
          <p:cNvPr id="13" name="Picture 12">
            <a:extLst>
              <a:ext uri="{FF2B5EF4-FFF2-40B4-BE49-F238E27FC236}">
                <a16:creationId xmlns:a16="http://schemas.microsoft.com/office/drawing/2014/main" id="{3F99CD03-6288-1508-9C92-CCB649652406}"/>
              </a:ext>
            </a:extLst>
          </p:cNvPr>
          <p:cNvPicPr>
            <a:picLocks noChangeAspect="1"/>
          </p:cNvPicPr>
          <p:nvPr/>
        </p:nvPicPr>
        <p:blipFill>
          <a:blip r:embed="rId3"/>
          <a:stretch>
            <a:fillRect/>
          </a:stretch>
        </p:blipFill>
        <p:spPr>
          <a:xfrm>
            <a:off x="815292" y="1667246"/>
            <a:ext cx="1699857" cy="2735484"/>
          </a:xfrm>
          <a:prstGeom prst="rect">
            <a:avLst/>
          </a:prstGeom>
        </p:spPr>
      </p:pic>
    </p:spTree>
    <p:extLst>
      <p:ext uri="{BB962C8B-B14F-4D97-AF65-F5344CB8AC3E}">
        <p14:creationId xmlns:p14="http://schemas.microsoft.com/office/powerpoint/2010/main" val="391373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Autocorrelation plots: </a:t>
            </a:r>
          </a:p>
        </p:txBody>
      </p:sp>
      <p:sp>
        <p:nvSpPr>
          <p:cNvPr id="16" name="TextBox 15">
            <a:extLst>
              <a:ext uri="{FF2B5EF4-FFF2-40B4-BE49-F238E27FC236}">
                <a16:creationId xmlns:a16="http://schemas.microsoft.com/office/drawing/2014/main" id="{6EA5190D-6AF1-45A4-0D43-94116F3B18AA}"/>
              </a:ext>
            </a:extLst>
          </p:cNvPr>
          <p:cNvSpPr txBox="1"/>
          <p:nvPr/>
        </p:nvSpPr>
        <p:spPr>
          <a:xfrm>
            <a:off x="1015931" y="4493636"/>
            <a:ext cx="9236189" cy="923330"/>
          </a:xfrm>
          <a:prstGeom prst="rect">
            <a:avLst/>
          </a:prstGeom>
          <a:noFill/>
        </p:spPr>
        <p:txBody>
          <a:bodyPr wrap="square" rtlCol="0">
            <a:spAutoFit/>
          </a:bodyPr>
          <a:lstStyle/>
          <a:p>
            <a:pPr algn="just"/>
            <a:r>
              <a:rPr lang="en-US" dirty="0"/>
              <a:t>As shown in the plot above the most majority of the correlations between the time series lags are statistically significant since it is out of the confidence interval (shaded area), and they are decreasing gradually. </a:t>
            </a:r>
          </a:p>
        </p:txBody>
      </p:sp>
      <p:pic>
        <p:nvPicPr>
          <p:cNvPr id="6" name="Picture 5">
            <a:extLst>
              <a:ext uri="{FF2B5EF4-FFF2-40B4-BE49-F238E27FC236}">
                <a16:creationId xmlns:a16="http://schemas.microsoft.com/office/drawing/2014/main" id="{9DFF42A3-716B-2301-508B-CF97FFDFC285}"/>
              </a:ext>
            </a:extLst>
          </p:cNvPr>
          <p:cNvPicPr>
            <a:picLocks noChangeAspect="1"/>
          </p:cNvPicPr>
          <p:nvPr/>
        </p:nvPicPr>
        <p:blipFill>
          <a:blip r:embed="rId2"/>
          <a:stretch>
            <a:fillRect/>
          </a:stretch>
        </p:blipFill>
        <p:spPr>
          <a:xfrm>
            <a:off x="906203" y="1403109"/>
            <a:ext cx="8173593" cy="3090527"/>
          </a:xfrm>
          <a:prstGeom prst="rect">
            <a:avLst/>
          </a:prstGeom>
        </p:spPr>
      </p:pic>
    </p:spTree>
    <p:extLst>
      <p:ext uri="{BB962C8B-B14F-4D97-AF65-F5344CB8AC3E}">
        <p14:creationId xmlns:p14="http://schemas.microsoft.com/office/powerpoint/2010/main" val="113120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16</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739915" y="1033777"/>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Partial Autocorrelation plot </a:t>
            </a:r>
          </a:p>
        </p:txBody>
      </p:sp>
      <p:pic>
        <p:nvPicPr>
          <p:cNvPr id="4" name="Picture 3">
            <a:extLst>
              <a:ext uri="{FF2B5EF4-FFF2-40B4-BE49-F238E27FC236}">
                <a16:creationId xmlns:a16="http://schemas.microsoft.com/office/drawing/2014/main" id="{B6C94CDB-9551-AD33-64B8-98A9D815645F}"/>
              </a:ext>
            </a:extLst>
          </p:cNvPr>
          <p:cNvPicPr>
            <a:picLocks noChangeAspect="1"/>
          </p:cNvPicPr>
          <p:nvPr/>
        </p:nvPicPr>
        <p:blipFill>
          <a:blip r:embed="rId2"/>
          <a:stretch>
            <a:fillRect/>
          </a:stretch>
        </p:blipFill>
        <p:spPr>
          <a:xfrm>
            <a:off x="739915" y="1403109"/>
            <a:ext cx="9016733" cy="3359820"/>
          </a:xfrm>
          <a:prstGeom prst="rect">
            <a:avLst/>
          </a:prstGeom>
        </p:spPr>
      </p:pic>
      <p:sp>
        <p:nvSpPr>
          <p:cNvPr id="5" name="TextBox 4">
            <a:extLst>
              <a:ext uri="{FF2B5EF4-FFF2-40B4-BE49-F238E27FC236}">
                <a16:creationId xmlns:a16="http://schemas.microsoft.com/office/drawing/2014/main" id="{0DAEA7EE-FE82-5159-58F6-7F5AA10D25F7}"/>
              </a:ext>
            </a:extLst>
          </p:cNvPr>
          <p:cNvSpPr txBox="1"/>
          <p:nvPr/>
        </p:nvSpPr>
        <p:spPr>
          <a:xfrm>
            <a:off x="906203" y="4762929"/>
            <a:ext cx="7372596" cy="369332"/>
          </a:xfrm>
          <a:prstGeom prst="rect">
            <a:avLst/>
          </a:prstGeom>
          <a:noFill/>
        </p:spPr>
        <p:txBody>
          <a:bodyPr wrap="none" rtlCol="0">
            <a:spAutoFit/>
          </a:bodyPr>
          <a:lstStyle/>
          <a:p>
            <a:r>
              <a:rPr lang="en-US" dirty="0"/>
              <a:t>We have a moderate correlation between original time series and lag 12</a:t>
            </a:r>
          </a:p>
        </p:txBody>
      </p:sp>
    </p:spTree>
    <p:extLst>
      <p:ext uri="{BB962C8B-B14F-4D97-AF65-F5344CB8AC3E}">
        <p14:creationId xmlns:p14="http://schemas.microsoft.com/office/powerpoint/2010/main" val="3070164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17</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1014235" y="963932"/>
            <a:ext cx="8477237" cy="400110"/>
          </a:xfrm>
          <a:prstGeom prst="rect">
            <a:avLst/>
          </a:prstGeom>
          <a:noFill/>
        </p:spPr>
        <p:txBody>
          <a:bodyPr wrap="square">
            <a:spAutoFit/>
          </a:bodyPr>
          <a:lstStyle/>
          <a:p>
            <a:r>
              <a:rPr lang="en-US" sz="2000" b="1" dirty="0">
                <a:solidFill>
                  <a:srgbClr val="48A1FA"/>
                </a:solidFill>
              </a:rPr>
              <a:t>Augmented Dickey-Fuller Test</a:t>
            </a:r>
          </a:p>
        </p:txBody>
      </p:sp>
      <p:sp>
        <p:nvSpPr>
          <p:cNvPr id="13" name="TextBox 12">
            <a:extLst>
              <a:ext uri="{FF2B5EF4-FFF2-40B4-BE49-F238E27FC236}">
                <a16:creationId xmlns:a16="http://schemas.microsoft.com/office/drawing/2014/main" id="{3063BF0B-D67A-AB19-E1A4-EEFCA7DE284E}"/>
              </a:ext>
            </a:extLst>
          </p:cNvPr>
          <p:cNvSpPr txBox="1"/>
          <p:nvPr/>
        </p:nvSpPr>
        <p:spPr>
          <a:xfrm>
            <a:off x="1108302" y="1571857"/>
            <a:ext cx="9690761" cy="3416320"/>
          </a:xfrm>
          <a:prstGeom prst="rect">
            <a:avLst/>
          </a:prstGeom>
          <a:noFill/>
        </p:spPr>
        <p:txBody>
          <a:bodyPr wrap="square">
            <a:spAutoFit/>
          </a:bodyPr>
          <a:lstStyle/>
          <a:p>
            <a:r>
              <a:rPr lang="en-US" dirty="0"/>
              <a:t>This is a statistical procedure to discover whether a time series is stationary or not. </a:t>
            </a:r>
          </a:p>
          <a:p>
            <a:endParaRPr lang="en-US" dirty="0"/>
          </a:p>
          <a:p>
            <a:r>
              <a:rPr lang="en-US" dirty="0"/>
              <a:t>We won't go into all the nitty gritty details but here's what you need to know:</a:t>
            </a:r>
          </a:p>
          <a:p>
            <a:pPr marL="342900" indent="-342900">
              <a:buAutoNum type="arabicPeriod"/>
            </a:pPr>
            <a:r>
              <a:rPr lang="en-US" dirty="0">
                <a:solidFill>
                  <a:srgbClr val="48A1FA"/>
                </a:solidFill>
              </a:rPr>
              <a:t>Null hypothesis: </a:t>
            </a:r>
            <a:r>
              <a:rPr lang="en-US" dirty="0"/>
              <a:t>the series is nonstationary.</a:t>
            </a:r>
          </a:p>
          <a:p>
            <a:r>
              <a:rPr lang="en-US" dirty="0">
                <a:solidFill>
                  <a:srgbClr val="48A1FA"/>
                </a:solidFill>
              </a:rPr>
              <a:t>2.  Alternative hypothesis: </a:t>
            </a:r>
            <a:r>
              <a:rPr lang="en-US" dirty="0"/>
              <a:t>the series is stationary.</a:t>
            </a:r>
          </a:p>
          <a:p>
            <a:endParaRPr lang="en-US" dirty="0"/>
          </a:p>
          <a:p>
            <a:r>
              <a:rPr lang="en-US" dirty="0"/>
              <a:t>Like any statistical test you should set a significance level or threshold that determines whether you should accept or reject the null. </a:t>
            </a:r>
          </a:p>
          <a:p>
            <a:endParaRPr lang="en-US" dirty="0"/>
          </a:p>
          <a:p>
            <a:pPr marL="285750" indent="-285750">
              <a:buFont typeface="Arial" panose="020B0604020202020204" pitchFamily="34" charset="0"/>
              <a:buChar char="•"/>
            </a:pPr>
            <a:r>
              <a:rPr lang="en-US" dirty="0"/>
              <a:t>The value 0.05 is common but depends upon numerous factors.</a:t>
            </a:r>
          </a:p>
          <a:p>
            <a:endParaRPr lang="en-US" dirty="0"/>
          </a:p>
          <a:p>
            <a:r>
              <a:rPr lang="en-US" dirty="0"/>
              <a:t>Let's see the result in the next slides.</a:t>
            </a:r>
          </a:p>
        </p:txBody>
      </p:sp>
    </p:spTree>
    <p:extLst>
      <p:ext uri="{BB962C8B-B14F-4D97-AF65-F5344CB8AC3E}">
        <p14:creationId xmlns:p14="http://schemas.microsoft.com/office/powerpoint/2010/main" val="34856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1014235" y="963932"/>
            <a:ext cx="8477237" cy="400110"/>
          </a:xfrm>
          <a:prstGeom prst="rect">
            <a:avLst/>
          </a:prstGeom>
          <a:noFill/>
        </p:spPr>
        <p:txBody>
          <a:bodyPr wrap="square">
            <a:spAutoFit/>
          </a:bodyPr>
          <a:lstStyle/>
          <a:p>
            <a:r>
              <a:rPr lang="en-US" sz="2000" b="1" dirty="0">
                <a:solidFill>
                  <a:srgbClr val="48A1FA"/>
                </a:solidFill>
              </a:rPr>
              <a:t>Augmented Dickey-Fuller Test</a:t>
            </a:r>
          </a:p>
        </p:txBody>
      </p:sp>
      <p:pic>
        <p:nvPicPr>
          <p:cNvPr id="4" name="Picture 3">
            <a:extLst>
              <a:ext uri="{FF2B5EF4-FFF2-40B4-BE49-F238E27FC236}">
                <a16:creationId xmlns:a16="http://schemas.microsoft.com/office/drawing/2014/main" id="{450559C9-D5AB-0EC0-5E6C-988E64C72FCA}"/>
              </a:ext>
            </a:extLst>
          </p:cNvPr>
          <p:cNvPicPr>
            <a:picLocks noChangeAspect="1"/>
          </p:cNvPicPr>
          <p:nvPr/>
        </p:nvPicPr>
        <p:blipFill rotWithShape="1">
          <a:blip r:embed="rId3"/>
          <a:srcRect r="5244"/>
          <a:stretch/>
        </p:blipFill>
        <p:spPr>
          <a:xfrm>
            <a:off x="1188720" y="1512045"/>
            <a:ext cx="5184648" cy="892097"/>
          </a:xfrm>
          <a:prstGeom prst="rect">
            <a:avLst/>
          </a:prstGeom>
        </p:spPr>
      </p:pic>
      <p:sp>
        <p:nvSpPr>
          <p:cNvPr id="12" name="TextBox 11">
            <a:extLst>
              <a:ext uri="{FF2B5EF4-FFF2-40B4-BE49-F238E27FC236}">
                <a16:creationId xmlns:a16="http://schemas.microsoft.com/office/drawing/2014/main" id="{FE90D794-6280-BE42-AB83-94ADDADD6711}"/>
              </a:ext>
            </a:extLst>
          </p:cNvPr>
          <p:cNvSpPr txBox="1"/>
          <p:nvPr/>
        </p:nvSpPr>
        <p:spPr>
          <a:xfrm>
            <a:off x="1188720" y="2552145"/>
            <a:ext cx="9674352" cy="4616648"/>
          </a:xfrm>
          <a:prstGeom prst="rect">
            <a:avLst/>
          </a:prstGeom>
          <a:noFill/>
        </p:spPr>
        <p:txBody>
          <a:bodyPr wrap="square">
            <a:spAutoFit/>
          </a:bodyPr>
          <a:lstStyle/>
          <a:p>
            <a:pPr algn="l"/>
            <a:r>
              <a:rPr lang="en-US" sz="1400" b="1" dirty="0">
                <a:solidFill>
                  <a:srgbClr val="48A1FA"/>
                </a:solidFill>
              </a:rPr>
              <a:t>adf = -2.829277524541586 </a:t>
            </a:r>
          </a:p>
          <a:p>
            <a:pPr algn="l"/>
            <a:endParaRPr lang="en-US" sz="1400" dirty="0"/>
          </a:p>
          <a:p>
            <a:pPr algn="l"/>
            <a:r>
              <a:rPr lang="en-US" sz="1400" dirty="0"/>
              <a:t>First, adf is the value of the test statistic. The more negative the value, the more confident we can be that the series is stationary. Here we see a value of -2.83. That may not mean anything to you just yet, but the p-value should.</a:t>
            </a:r>
          </a:p>
          <a:p>
            <a:pPr algn="l"/>
            <a:r>
              <a:rPr lang="en-US" sz="1400" dirty="0"/>
              <a:t>A brief discussion about the important outputs from the ADF test is in order.</a:t>
            </a:r>
          </a:p>
          <a:p>
            <a:pPr algn="l"/>
            <a:endParaRPr lang="en-US" sz="1400" dirty="0"/>
          </a:p>
          <a:p>
            <a:pPr algn="l"/>
            <a:r>
              <a:rPr lang="en-US" sz="1400" b="1" dirty="0">
                <a:solidFill>
                  <a:srgbClr val="48A1FA"/>
                </a:solidFill>
              </a:rPr>
              <a:t>Pvalue = 0.05421184907221919</a:t>
            </a:r>
          </a:p>
          <a:p>
            <a:pPr algn="l"/>
            <a:endParaRPr lang="en-US" sz="1400" b="1" dirty="0">
              <a:solidFill>
                <a:srgbClr val="48A1FA"/>
              </a:solidFill>
            </a:endParaRPr>
          </a:p>
          <a:p>
            <a:r>
              <a:rPr lang="en-US" sz="1400" dirty="0"/>
              <a:t>p-value is interpreted like any p-value. Once we set a threshold, we can compare this p-value to that threshold. Either we reject or fail to reject the null. Here p-value is very close to zero “0.054” so we reject the null that this data is nonstationary, and we can conclude that it is a stationary time series.</a:t>
            </a:r>
          </a:p>
          <a:p>
            <a:endParaRPr lang="en-US" sz="1400" dirty="0"/>
          </a:p>
          <a:p>
            <a:r>
              <a:rPr lang="en-US" sz="1400" b="1" dirty="0">
                <a:solidFill>
                  <a:srgbClr val="48A1FA"/>
                </a:solidFill>
              </a:rPr>
              <a:t>critical_values = {'1%': -3.442609129942274, '5%': -2.866947348175723, '10%': -2.569649926626197}</a:t>
            </a:r>
          </a:p>
          <a:p>
            <a:endParaRPr lang="en-US" sz="1400" b="1" dirty="0">
              <a:solidFill>
                <a:srgbClr val="48A1FA"/>
              </a:solidFill>
            </a:endParaRPr>
          </a:p>
          <a:p>
            <a:r>
              <a:rPr lang="en-US" sz="1400" dirty="0"/>
              <a:t>Finally, the critical_values variable provides test statistic thresholds </a:t>
            </a:r>
          </a:p>
          <a:p>
            <a:r>
              <a:rPr lang="en-US" sz="1400" dirty="0"/>
              <a:t>for common significant levels. Here we see a test statistic of roughly -2.86</a:t>
            </a:r>
          </a:p>
          <a:p>
            <a:r>
              <a:rPr lang="en-US" sz="1400" dirty="0"/>
              <a:t>and lower is sufficient to reject the null using a significance level of 5%.</a:t>
            </a:r>
          </a:p>
          <a:p>
            <a:endParaRPr lang="en-US" sz="1400" dirty="0"/>
          </a:p>
          <a:p>
            <a:pPr algn="l"/>
            <a:endParaRPr lang="en-US" sz="1400" dirty="0"/>
          </a:p>
          <a:p>
            <a:br>
              <a:rPr lang="en-US" sz="1400" dirty="0"/>
            </a:br>
            <a:endParaRPr lang="en-US" sz="1400" dirty="0"/>
          </a:p>
        </p:txBody>
      </p:sp>
    </p:spTree>
    <p:extLst>
      <p:ext uri="{BB962C8B-B14F-4D97-AF65-F5344CB8AC3E}">
        <p14:creationId xmlns:p14="http://schemas.microsoft.com/office/powerpoint/2010/main" val="2286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Analysis Summary: </a:t>
            </a:r>
          </a:p>
        </p:txBody>
      </p:sp>
      <p:sp>
        <p:nvSpPr>
          <p:cNvPr id="11" name="TextBox 10">
            <a:extLst>
              <a:ext uri="{FF2B5EF4-FFF2-40B4-BE49-F238E27FC236}">
                <a16:creationId xmlns:a16="http://schemas.microsoft.com/office/drawing/2014/main" id="{1780A054-E405-513E-8534-9FBF4F951D9E}"/>
              </a:ext>
            </a:extLst>
          </p:cNvPr>
          <p:cNvSpPr txBox="1"/>
          <p:nvPr/>
        </p:nvSpPr>
        <p:spPr>
          <a:xfrm>
            <a:off x="906203" y="1383707"/>
            <a:ext cx="10196309" cy="4917244"/>
          </a:xfrm>
          <a:prstGeom prst="rect">
            <a:avLst/>
          </a:prstGeom>
          <a:noFill/>
        </p:spPr>
        <p:txBody>
          <a:bodyPr wrap="square">
            <a:spAutoFit/>
          </a:bodyPr>
          <a:lstStyle/>
          <a:p>
            <a:pPr>
              <a:lnSpc>
                <a:spcPct val="90000"/>
              </a:lnSpc>
              <a:spcBef>
                <a:spcPts val="1000"/>
              </a:spcBef>
            </a:pPr>
            <a:r>
              <a:rPr lang="en-US" b="1" dirty="0">
                <a:solidFill>
                  <a:srgbClr val="48A1FA"/>
                </a:solidFill>
                <a:latin typeface="+mj-lt"/>
              </a:rPr>
              <a:t>White Noise: </a:t>
            </a:r>
          </a:p>
          <a:p>
            <a:pPr>
              <a:lnSpc>
                <a:spcPct val="90000"/>
              </a:lnSpc>
              <a:spcBef>
                <a:spcPts val="1000"/>
              </a:spcBef>
            </a:pPr>
            <a:r>
              <a:rPr lang="en-US" sz="1600" b="1" dirty="0">
                <a:latin typeface="+mj-lt"/>
              </a:rPr>
              <a:t>Time series can be considered as white noise (can’t be modeled) if it satisfies three conditions : </a:t>
            </a:r>
          </a:p>
          <a:p>
            <a:pPr marL="342900" indent="-342900">
              <a:lnSpc>
                <a:spcPct val="90000"/>
              </a:lnSpc>
              <a:spcBef>
                <a:spcPts val="1000"/>
              </a:spcBef>
              <a:buFont typeface="+mj-lt"/>
              <a:buAutoNum type="arabicPeriod"/>
            </a:pPr>
            <a:r>
              <a:rPr lang="en-US" sz="1600" b="1" dirty="0">
                <a:latin typeface="+mj-lt"/>
              </a:rPr>
              <a:t>Approximately zero or exactly zero mean over the time series. </a:t>
            </a:r>
            <a:r>
              <a:rPr lang="en-US" sz="1600" b="1" dirty="0">
                <a:solidFill>
                  <a:srgbClr val="A83242"/>
                </a:solidFill>
                <a:latin typeface="+mj-lt"/>
              </a:rPr>
              <a:t>[not satisfied]</a:t>
            </a:r>
          </a:p>
          <a:p>
            <a:pPr marL="342900" indent="-342900">
              <a:lnSpc>
                <a:spcPct val="90000"/>
              </a:lnSpc>
              <a:spcBef>
                <a:spcPts val="1000"/>
              </a:spcBef>
              <a:buFont typeface="+mj-lt"/>
              <a:buAutoNum type="arabicPeriod"/>
            </a:pPr>
            <a:r>
              <a:rPr lang="en-US" sz="1600" b="1" dirty="0">
                <a:latin typeface="+mj-lt"/>
              </a:rPr>
              <a:t>Constant standard deviation over the time series. </a:t>
            </a:r>
            <a:r>
              <a:rPr lang="en-US" sz="1600" b="1" dirty="0">
                <a:solidFill>
                  <a:srgbClr val="00863D"/>
                </a:solidFill>
                <a:latin typeface="+mj-lt"/>
              </a:rPr>
              <a:t>[satisfied]</a:t>
            </a:r>
          </a:p>
          <a:p>
            <a:pPr marL="342900" indent="-342900">
              <a:lnSpc>
                <a:spcPct val="90000"/>
              </a:lnSpc>
              <a:spcBef>
                <a:spcPts val="1000"/>
              </a:spcBef>
              <a:buFont typeface="+mj-lt"/>
              <a:buAutoNum type="arabicPeriod"/>
            </a:pPr>
            <a:r>
              <a:rPr lang="en-US" sz="1600" b="1" dirty="0">
                <a:latin typeface="+mj-lt"/>
              </a:rPr>
              <a:t>correlations between the time series and its lags are not statistically significant. </a:t>
            </a:r>
            <a:r>
              <a:rPr lang="en-US" sz="1600" b="1" dirty="0">
                <a:solidFill>
                  <a:srgbClr val="A83242"/>
                </a:solidFill>
                <a:latin typeface="+mj-lt"/>
              </a:rPr>
              <a:t>[not satisfied]</a:t>
            </a:r>
            <a:endParaRPr lang="en-US" sz="1600" b="1" dirty="0">
              <a:latin typeface="+mj-lt"/>
            </a:endParaRPr>
          </a:p>
          <a:p>
            <a:pPr>
              <a:lnSpc>
                <a:spcPct val="90000"/>
              </a:lnSpc>
              <a:spcBef>
                <a:spcPts val="1000"/>
              </a:spcBef>
            </a:pPr>
            <a:r>
              <a:rPr lang="en-US" sz="1600" b="1" dirty="0">
                <a:solidFill>
                  <a:schemeClr val="bg1"/>
                </a:solidFill>
                <a:highlight>
                  <a:srgbClr val="48A1FA"/>
                </a:highlight>
                <a:latin typeface="+mj-lt"/>
              </a:rPr>
              <a:t>Final Decision: Time series is not considered a white noise. </a:t>
            </a:r>
          </a:p>
          <a:p>
            <a:pPr marL="342900" indent="-342900">
              <a:lnSpc>
                <a:spcPct val="90000"/>
              </a:lnSpc>
              <a:spcBef>
                <a:spcPts val="1000"/>
              </a:spcBef>
              <a:buFont typeface="+mj-lt"/>
              <a:buAutoNum type="arabicPeriod"/>
            </a:pPr>
            <a:endParaRPr lang="en-US" sz="1600" b="1" dirty="0">
              <a:latin typeface="+mj-lt"/>
            </a:endParaRPr>
          </a:p>
          <a:p>
            <a:pPr>
              <a:lnSpc>
                <a:spcPct val="90000"/>
              </a:lnSpc>
              <a:spcBef>
                <a:spcPts val="1000"/>
              </a:spcBef>
            </a:pPr>
            <a:r>
              <a:rPr lang="en-US" b="1" dirty="0">
                <a:solidFill>
                  <a:srgbClr val="48A1FA"/>
                </a:solidFill>
                <a:latin typeface="+mj-lt"/>
              </a:rPr>
              <a:t>Stationarity: </a:t>
            </a:r>
          </a:p>
          <a:p>
            <a:pPr>
              <a:lnSpc>
                <a:spcPct val="90000"/>
              </a:lnSpc>
              <a:spcBef>
                <a:spcPts val="1000"/>
              </a:spcBef>
            </a:pPr>
            <a:r>
              <a:rPr lang="en-US" sz="1600" b="1" dirty="0">
                <a:latin typeface="+mj-lt"/>
              </a:rPr>
              <a:t>In order a time series data to be stationary, the data must exhibit four properties over time:</a:t>
            </a:r>
          </a:p>
          <a:p>
            <a:pPr marL="342900" indent="-342900">
              <a:lnSpc>
                <a:spcPct val="90000"/>
              </a:lnSpc>
              <a:spcBef>
                <a:spcPts val="1000"/>
              </a:spcBef>
              <a:buFont typeface="+mj-lt"/>
              <a:buAutoNum type="arabicPeriod"/>
            </a:pPr>
            <a:r>
              <a:rPr lang="en-US" sz="1600" b="1" dirty="0">
                <a:latin typeface="+mj-lt"/>
              </a:rPr>
              <a:t>constant mean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constant variance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constant autocorrelation structure </a:t>
            </a:r>
            <a:r>
              <a:rPr lang="en-US" sz="1600" b="1" dirty="0">
                <a:solidFill>
                  <a:srgbClr val="00863D"/>
                </a:solidFill>
                <a:latin typeface="+mj-lt"/>
              </a:rPr>
              <a:t>[satisfied]</a:t>
            </a:r>
            <a:endParaRPr lang="en-US" sz="1600" b="1" dirty="0">
              <a:latin typeface="+mj-lt"/>
            </a:endParaRPr>
          </a:p>
          <a:p>
            <a:pPr marL="342900" indent="-342900">
              <a:lnSpc>
                <a:spcPct val="90000"/>
              </a:lnSpc>
              <a:spcBef>
                <a:spcPts val="1000"/>
              </a:spcBef>
              <a:buFont typeface="+mj-lt"/>
              <a:buAutoNum type="arabicPeriod"/>
            </a:pPr>
            <a:r>
              <a:rPr lang="en-US" sz="1600" b="1" dirty="0">
                <a:latin typeface="+mj-lt"/>
              </a:rPr>
              <a:t>no periodic component </a:t>
            </a:r>
            <a:r>
              <a:rPr lang="en-US" sz="1600" b="1" dirty="0">
                <a:solidFill>
                  <a:srgbClr val="00863D"/>
                </a:solidFill>
                <a:latin typeface="+mj-lt"/>
              </a:rPr>
              <a:t>[satisfied]</a:t>
            </a:r>
          </a:p>
          <a:p>
            <a:pPr>
              <a:lnSpc>
                <a:spcPct val="90000"/>
              </a:lnSpc>
              <a:spcBef>
                <a:spcPts val="1000"/>
              </a:spcBef>
            </a:pPr>
            <a:r>
              <a:rPr lang="en-US" sz="1600" b="1" dirty="0">
                <a:solidFill>
                  <a:schemeClr val="bg1"/>
                </a:solidFill>
                <a:highlight>
                  <a:srgbClr val="48A1FA"/>
                </a:highlight>
                <a:latin typeface="+mj-lt"/>
              </a:rPr>
              <a:t>Final Decision: Time series is considered stationary.</a:t>
            </a:r>
          </a:p>
        </p:txBody>
      </p:sp>
    </p:spTree>
    <p:extLst>
      <p:ext uri="{BB962C8B-B14F-4D97-AF65-F5344CB8AC3E}">
        <p14:creationId xmlns:p14="http://schemas.microsoft.com/office/powerpoint/2010/main" val="140551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8257450"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Time series Forecasting &amp; ML/DL Analysis and Findings </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0999" y="6356350"/>
            <a:ext cx="4381124" cy="365125"/>
          </a:xfrm>
        </p:spPr>
        <p:txBody>
          <a:bodyPr/>
          <a:lstStyle/>
          <a:p>
            <a:r>
              <a:rPr lang="en-US" dirty="0"/>
              <a:t>Specialized Models: Time Series and Survival Analysis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1 -Simple Smoothing</a:t>
            </a:r>
          </a:p>
        </p:txBody>
      </p:sp>
      <p:pic>
        <p:nvPicPr>
          <p:cNvPr id="4" name="Picture 3">
            <a:extLst>
              <a:ext uri="{FF2B5EF4-FFF2-40B4-BE49-F238E27FC236}">
                <a16:creationId xmlns:a16="http://schemas.microsoft.com/office/drawing/2014/main" id="{8180C726-1AC1-D0C4-D0B0-ACEABF5910B4}"/>
              </a:ext>
            </a:extLst>
          </p:cNvPr>
          <p:cNvPicPr>
            <a:picLocks noChangeAspect="1"/>
          </p:cNvPicPr>
          <p:nvPr/>
        </p:nvPicPr>
        <p:blipFill rotWithShape="1">
          <a:blip r:embed="rId2"/>
          <a:srcRect l="224"/>
          <a:stretch/>
        </p:blipFill>
        <p:spPr>
          <a:xfrm>
            <a:off x="997446" y="1807802"/>
            <a:ext cx="9371850" cy="3335530"/>
          </a:xfrm>
          <a:prstGeom prst="rect">
            <a:avLst/>
          </a:prstGeom>
        </p:spPr>
      </p:pic>
      <p:pic>
        <p:nvPicPr>
          <p:cNvPr id="10" name="Picture 9">
            <a:extLst>
              <a:ext uri="{FF2B5EF4-FFF2-40B4-BE49-F238E27FC236}">
                <a16:creationId xmlns:a16="http://schemas.microsoft.com/office/drawing/2014/main" id="{1A7BF6F7-4481-215C-7272-2898903ABD58}"/>
              </a:ext>
            </a:extLst>
          </p:cNvPr>
          <p:cNvPicPr>
            <a:picLocks noChangeAspect="1"/>
          </p:cNvPicPr>
          <p:nvPr/>
        </p:nvPicPr>
        <p:blipFill>
          <a:blip r:embed="rId3"/>
          <a:stretch>
            <a:fillRect/>
          </a:stretch>
        </p:blipFill>
        <p:spPr>
          <a:xfrm>
            <a:off x="1086421" y="5439948"/>
            <a:ext cx="3362325" cy="476250"/>
          </a:xfrm>
          <a:prstGeom prst="rect">
            <a:avLst/>
          </a:prstGeom>
        </p:spPr>
      </p:pic>
    </p:spTree>
    <p:extLst>
      <p:ext uri="{BB962C8B-B14F-4D97-AF65-F5344CB8AC3E}">
        <p14:creationId xmlns:p14="http://schemas.microsoft.com/office/powerpoint/2010/main" val="87798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2 - Moving Average Smoothing</a:t>
            </a:r>
          </a:p>
        </p:txBody>
      </p:sp>
      <p:pic>
        <p:nvPicPr>
          <p:cNvPr id="5" name="Picture 4">
            <a:extLst>
              <a:ext uri="{FF2B5EF4-FFF2-40B4-BE49-F238E27FC236}">
                <a16:creationId xmlns:a16="http://schemas.microsoft.com/office/drawing/2014/main" id="{FDB8573A-6DB6-F1C1-4C80-A6EB42AEE1CE}"/>
              </a:ext>
            </a:extLst>
          </p:cNvPr>
          <p:cNvPicPr>
            <a:picLocks noChangeAspect="1"/>
          </p:cNvPicPr>
          <p:nvPr/>
        </p:nvPicPr>
        <p:blipFill>
          <a:blip r:embed="rId2"/>
          <a:stretch>
            <a:fillRect/>
          </a:stretch>
        </p:blipFill>
        <p:spPr>
          <a:xfrm>
            <a:off x="1189482" y="1714669"/>
            <a:ext cx="8759190" cy="3432656"/>
          </a:xfrm>
          <a:prstGeom prst="rect">
            <a:avLst/>
          </a:prstGeom>
        </p:spPr>
      </p:pic>
      <p:pic>
        <p:nvPicPr>
          <p:cNvPr id="7" name="Picture 6">
            <a:extLst>
              <a:ext uri="{FF2B5EF4-FFF2-40B4-BE49-F238E27FC236}">
                <a16:creationId xmlns:a16="http://schemas.microsoft.com/office/drawing/2014/main" id="{B3C39C42-C421-0F6F-4393-90929FAF40C1}"/>
              </a:ext>
            </a:extLst>
          </p:cNvPr>
          <p:cNvPicPr>
            <a:picLocks noChangeAspect="1"/>
          </p:cNvPicPr>
          <p:nvPr/>
        </p:nvPicPr>
        <p:blipFill>
          <a:blip r:embed="rId3"/>
          <a:stretch>
            <a:fillRect/>
          </a:stretch>
        </p:blipFill>
        <p:spPr>
          <a:xfrm>
            <a:off x="1189482" y="5456430"/>
            <a:ext cx="3305175" cy="419100"/>
          </a:xfrm>
          <a:prstGeom prst="rect">
            <a:avLst/>
          </a:prstGeom>
        </p:spPr>
      </p:pic>
    </p:spTree>
    <p:extLst>
      <p:ext uri="{BB962C8B-B14F-4D97-AF65-F5344CB8AC3E}">
        <p14:creationId xmlns:p14="http://schemas.microsoft.com/office/powerpoint/2010/main" val="408180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9" name="TextBox 8">
            <a:extLst>
              <a:ext uri="{FF2B5EF4-FFF2-40B4-BE49-F238E27FC236}">
                <a16:creationId xmlns:a16="http://schemas.microsoft.com/office/drawing/2014/main" id="{C0891A68-6F2D-567D-C054-6AD0ABEE8535}"/>
              </a:ext>
            </a:extLst>
          </p:cNvPr>
          <p:cNvSpPr txBox="1"/>
          <p:nvPr/>
        </p:nvSpPr>
        <p:spPr>
          <a:xfrm>
            <a:off x="906203" y="940098"/>
            <a:ext cx="8477237" cy="774571"/>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Smoothing Time Series </a:t>
            </a:r>
          </a:p>
          <a:p>
            <a:pPr>
              <a:lnSpc>
                <a:spcPct val="90000"/>
              </a:lnSpc>
              <a:spcBef>
                <a:spcPts val="1000"/>
              </a:spcBef>
            </a:pPr>
            <a:r>
              <a:rPr lang="en-US" b="1" dirty="0">
                <a:latin typeface="+mj-lt"/>
              </a:rPr>
              <a:t>3 - Exponential Smoothing</a:t>
            </a:r>
          </a:p>
        </p:txBody>
      </p:sp>
      <p:pic>
        <p:nvPicPr>
          <p:cNvPr id="4" name="Picture 3">
            <a:extLst>
              <a:ext uri="{FF2B5EF4-FFF2-40B4-BE49-F238E27FC236}">
                <a16:creationId xmlns:a16="http://schemas.microsoft.com/office/drawing/2014/main" id="{3D8DA0E2-2FDF-D01E-C28A-22C8F2CC0552}"/>
              </a:ext>
            </a:extLst>
          </p:cNvPr>
          <p:cNvPicPr>
            <a:picLocks noChangeAspect="1"/>
          </p:cNvPicPr>
          <p:nvPr/>
        </p:nvPicPr>
        <p:blipFill>
          <a:blip r:embed="rId2"/>
          <a:stretch>
            <a:fillRect/>
          </a:stretch>
        </p:blipFill>
        <p:spPr>
          <a:xfrm>
            <a:off x="997643" y="1714669"/>
            <a:ext cx="9886950" cy="3819525"/>
          </a:xfrm>
          <a:prstGeom prst="rect">
            <a:avLst/>
          </a:prstGeom>
        </p:spPr>
      </p:pic>
      <p:pic>
        <p:nvPicPr>
          <p:cNvPr id="10" name="Picture 9">
            <a:extLst>
              <a:ext uri="{FF2B5EF4-FFF2-40B4-BE49-F238E27FC236}">
                <a16:creationId xmlns:a16="http://schemas.microsoft.com/office/drawing/2014/main" id="{3CF7C01F-0CDF-8DBB-7A29-7E24DD49348E}"/>
              </a:ext>
            </a:extLst>
          </p:cNvPr>
          <p:cNvPicPr>
            <a:picLocks noChangeAspect="1"/>
          </p:cNvPicPr>
          <p:nvPr/>
        </p:nvPicPr>
        <p:blipFill>
          <a:blip r:embed="rId3"/>
          <a:stretch>
            <a:fillRect/>
          </a:stretch>
        </p:blipFill>
        <p:spPr>
          <a:xfrm>
            <a:off x="997643" y="5809951"/>
            <a:ext cx="3345757" cy="466275"/>
          </a:xfrm>
          <a:prstGeom prst="rect">
            <a:avLst/>
          </a:prstGeom>
        </p:spPr>
      </p:pic>
    </p:spTree>
    <p:extLst>
      <p:ext uri="{BB962C8B-B14F-4D97-AF65-F5344CB8AC3E}">
        <p14:creationId xmlns:p14="http://schemas.microsoft.com/office/powerpoint/2010/main" val="140751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800" dirty="0"/>
              <a:t>Time series Forecasting &amp; ML/DL Analysis and Findings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4326802"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0999" y="2601892"/>
            <a:ext cx="11430001" cy="3436483"/>
          </a:xfrm>
        </p:spPr>
        <p:txBody>
          <a:bodyPr vert="horz" lIns="91440" tIns="45720" rIns="91440" bIns="45720" rtlCol="0" anchor="t">
            <a:normAutofit/>
          </a:bodyPr>
          <a:lstStyle/>
          <a:p>
            <a:pPr algn="just"/>
            <a:r>
              <a:rPr lang="en-US" dirty="0"/>
              <a:t>In the following slides we will test different forecasting techniques to predict the time series starting from smoothing, ML techniques and ending with deep learning.</a:t>
            </a:r>
          </a:p>
          <a:p>
            <a:pPr algn="just"/>
            <a:r>
              <a:rPr lang="en-US" dirty="0"/>
              <a:t>Then we will choose the best technique to be adopted as forecasting model for our light weight vehicles sales dataset.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4082359" cy="365125"/>
          </a:xfrm>
        </p:spPr>
        <p:txBody>
          <a:bodyPr/>
          <a:lstStyle/>
          <a:p>
            <a:r>
              <a:rPr lang="en-US" dirty="0"/>
              <a:t>Specialized Models: Time Series and Survival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24</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142"/>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Splitting the data into train and test sets.</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6" name="TextBox 5">
            <a:extLst>
              <a:ext uri="{FF2B5EF4-FFF2-40B4-BE49-F238E27FC236}">
                <a16:creationId xmlns:a16="http://schemas.microsoft.com/office/drawing/2014/main" id="{F1B6284A-0555-D10B-D1AB-E7D0624561D3}"/>
              </a:ext>
            </a:extLst>
          </p:cNvPr>
          <p:cNvSpPr txBox="1"/>
          <p:nvPr/>
        </p:nvSpPr>
        <p:spPr>
          <a:xfrm>
            <a:off x="1033272" y="4375824"/>
            <a:ext cx="3291029" cy="646331"/>
          </a:xfrm>
          <a:prstGeom prst="rect">
            <a:avLst/>
          </a:prstGeom>
          <a:noFill/>
        </p:spPr>
        <p:txBody>
          <a:bodyPr wrap="none" rtlCol="0">
            <a:spAutoFit/>
          </a:bodyPr>
          <a:lstStyle/>
          <a:p>
            <a:r>
              <a:rPr lang="en-US" dirty="0"/>
              <a:t>Training set : 502 observations.</a:t>
            </a:r>
          </a:p>
          <a:p>
            <a:r>
              <a:rPr lang="en-US" dirty="0"/>
              <a:t>Testing set : 50 observations.</a:t>
            </a:r>
          </a:p>
        </p:txBody>
      </p:sp>
      <p:pic>
        <p:nvPicPr>
          <p:cNvPr id="16" name="Picture 15">
            <a:extLst>
              <a:ext uri="{FF2B5EF4-FFF2-40B4-BE49-F238E27FC236}">
                <a16:creationId xmlns:a16="http://schemas.microsoft.com/office/drawing/2014/main" id="{016B929C-18C7-E6AB-9553-2F9B1C88A187}"/>
              </a:ext>
            </a:extLst>
          </p:cNvPr>
          <p:cNvPicPr>
            <a:picLocks noChangeAspect="1"/>
          </p:cNvPicPr>
          <p:nvPr/>
        </p:nvPicPr>
        <p:blipFill>
          <a:blip r:embed="rId2"/>
          <a:stretch>
            <a:fillRect/>
          </a:stretch>
        </p:blipFill>
        <p:spPr>
          <a:xfrm>
            <a:off x="1033272" y="2032472"/>
            <a:ext cx="9059590" cy="1943476"/>
          </a:xfrm>
          <a:prstGeom prst="rect">
            <a:avLst/>
          </a:prstGeom>
        </p:spPr>
      </p:pic>
    </p:spTree>
    <p:extLst>
      <p:ext uri="{BB962C8B-B14F-4D97-AF65-F5344CB8AC3E}">
        <p14:creationId xmlns:p14="http://schemas.microsoft.com/office/powerpoint/2010/main" val="35760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14525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1.1 Forecasting by Simple Average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pic>
        <p:nvPicPr>
          <p:cNvPr id="11" name="Picture 10">
            <a:extLst>
              <a:ext uri="{FF2B5EF4-FFF2-40B4-BE49-F238E27FC236}">
                <a16:creationId xmlns:a16="http://schemas.microsoft.com/office/drawing/2014/main" id="{2C94CA68-C207-3890-30A1-49701CB62A5D}"/>
              </a:ext>
            </a:extLst>
          </p:cNvPr>
          <p:cNvPicPr>
            <a:picLocks noChangeAspect="1"/>
          </p:cNvPicPr>
          <p:nvPr/>
        </p:nvPicPr>
        <p:blipFill>
          <a:blip r:embed="rId2"/>
          <a:stretch>
            <a:fillRect/>
          </a:stretch>
        </p:blipFill>
        <p:spPr>
          <a:xfrm>
            <a:off x="9168772" y="1588532"/>
            <a:ext cx="2209800" cy="3552825"/>
          </a:xfrm>
          <a:prstGeom prst="rect">
            <a:avLst/>
          </a:prstGeom>
        </p:spPr>
      </p:pic>
      <p:pic>
        <p:nvPicPr>
          <p:cNvPr id="15" name="Picture 14">
            <a:extLst>
              <a:ext uri="{FF2B5EF4-FFF2-40B4-BE49-F238E27FC236}">
                <a16:creationId xmlns:a16="http://schemas.microsoft.com/office/drawing/2014/main" id="{C9CF45C2-3B7B-346B-1405-537EB2C7A6C0}"/>
              </a:ext>
            </a:extLst>
          </p:cNvPr>
          <p:cNvPicPr>
            <a:picLocks noChangeAspect="1"/>
          </p:cNvPicPr>
          <p:nvPr/>
        </p:nvPicPr>
        <p:blipFill>
          <a:blip r:embed="rId3"/>
          <a:stretch>
            <a:fillRect/>
          </a:stretch>
        </p:blipFill>
        <p:spPr>
          <a:xfrm>
            <a:off x="866280" y="1733390"/>
            <a:ext cx="7692065" cy="2514191"/>
          </a:xfrm>
          <a:prstGeom prst="rect">
            <a:avLst/>
          </a:prstGeom>
        </p:spPr>
      </p:pic>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910114" cy="923330"/>
          </a:xfrm>
          <a:prstGeom prst="rect">
            <a:avLst/>
          </a:prstGeom>
          <a:noFill/>
        </p:spPr>
        <p:txBody>
          <a:bodyPr wrap="none" rtlCol="0">
            <a:spAutoFit/>
          </a:bodyPr>
          <a:lstStyle/>
          <a:p>
            <a:r>
              <a:rPr lang="en-US" dirty="0"/>
              <a:t>Obviously, we can see a high error between the predictions and actual values.</a:t>
            </a:r>
          </a:p>
          <a:p>
            <a:endParaRPr lang="en-US" dirty="0"/>
          </a:p>
          <a:p>
            <a:r>
              <a:rPr lang="en-US" dirty="0"/>
              <a:t>Mean Square Error : 2533501 ! </a:t>
            </a:r>
          </a:p>
        </p:txBody>
      </p:sp>
    </p:spTree>
    <p:extLst>
      <p:ext uri="{BB962C8B-B14F-4D97-AF65-F5344CB8AC3E}">
        <p14:creationId xmlns:p14="http://schemas.microsoft.com/office/powerpoint/2010/main" val="406108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A6061D-0570-FA2B-E3D4-9619CDE72861}"/>
              </a:ext>
            </a:extLst>
          </p:cNvPr>
          <p:cNvPicPr>
            <a:picLocks noChangeAspect="1"/>
          </p:cNvPicPr>
          <p:nvPr/>
        </p:nvPicPr>
        <p:blipFill>
          <a:blip r:embed="rId2"/>
          <a:stretch>
            <a:fillRect/>
          </a:stretch>
        </p:blipFill>
        <p:spPr>
          <a:xfrm>
            <a:off x="9168771" y="1588531"/>
            <a:ext cx="2209799" cy="3552825"/>
          </a:xfrm>
          <a:prstGeom prst="rect">
            <a:avLst/>
          </a:prstGeo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27</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1.2 Forecasting by Single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988982" cy="1200329"/>
          </a:xfrm>
          <a:prstGeom prst="rect">
            <a:avLst/>
          </a:prstGeom>
          <a:noFill/>
        </p:spPr>
        <p:txBody>
          <a:bodyPr wrap="none" rtlCol="0">
            <a:spAutoFit/>
          </a:bodyPr>
          <a:lstStyle/>
          <a:p>
            <a:r>
              <a:rPr lang="en-US" dirty="0"/>
              <a:t>The results enhanced a little bit, but as the same time, we can see a high error</a:t>
            </a:r>
          </a:p>
          <a:p>
            <a:r>
              <a:rPr lang="en-US" dirty="0"/>
              <a:t> relatively between the predictions and actual values.</a:t>
            </a:r>
          </a:p>
          <a:p>
            <a:endParaRPr lang="en-US" dirty="0"/>
          </a:p>
          <a:p>
            <a:r>
              <a:rPr lang="en-US" dirty="0"/>
              <a:t>Mean Square Error : 2235283 ! </a:t>
            </a:r>
          </a:p>
        </p:txBody>
      </p:sp>
      <p:pic>
        <p:nvPicPr>
          <p:cNvPr id="6" name="Picture 5">
            <a:extLst>
              <a:ext uri="{FF2B5EF4-FFF2-40B4-BE49-F238E27FC236}">
                <a16:creationId xmlns:a16="http://schemas.microsoft.com/office/drawing/2014/main" id="{83954851-2AED-169F-BB25-182C64D5EA6A}"/>
              </a:ext>
            </a:extLst>
          </p:cNvPr>
          <p:cNvPicPr>
            <a:picLocks noChangeAspect="1"/>
          </p:cNvPicPr>
          <p:nvPr/>
        </p:nvPicPr>
        <p:blipFill>
          <a:blip r:embed="rId3"/>
          <a:stretch>
            <a:fillRect/>
          </a:stretch>
        </p:blipFill>
        <p:spPr>
          <a:xfrm>
            <a:off x="800290" y="1762338"/>
            <a:ext cx="8116542" cy="2626782"/>
          </a:xfrm>
          <a:prstGeom prst="rect">
            <a:avLst/>
          </a:prstGeom>
        </p:spPr>
      </p:pic>
      <p:sp>
        <p:nvSpPr>
          <p:cNvPr id="18" name="TextBox 17">
            <a:extLst>
              <a:ext uri="{FF2B5EF4-FFF2-40B4-BE49-F238E27FC236}">
                <a16:creationId xmlns:a16="http://schemas.microsoft.com/office/drawing/2014/main" id="{1CEAE5BC-C0F5-A128-F0ED-EB6E37681460}"/>
              </a:ext>
            </a:extLst>
          </p:cNvPr>
          <p:cNvSpPr txBox="1"/>
          <p:nvPr/>
        </p:nvSpPr>
        <p:spPr>
          <a:xfrm>
            <a:off x="906203" y="317058"/>
            <a:ext cx="9437947" cy="480131"/>
          </a:xfrm>
          <a:prstGeom prst="rect">
            <a:avLst/>
          </a:prstGeom>
          <a:noFill/>
        </p:spPr>
        <p:txBody>
          <a:bodyPr wrap="square">
            <a:spAutoFit/>
          </a:bodyPr>
          <a:lstStyle/>
          <a:p>
            <a:pPr>
              <a:lnSpc>
                <a:spcPct val="90000"/>
              </a:lnSpc>
              <a:spcBef>
                <a:spcPct val="0"/>
              </a:spcBef>
            </a:pPr>
            <a:r>
              <a:rPr lang="en-US" sz="2800" b="1" dirty="0">
                <a:latin typeface="+mj-lt"/>
                <a:ea typeface="+mj-ea"/>
                <a:cs typeface="+mj-cs"/>
              </a:rPr>
              <a:t>Time series Forecasting &amp; ML/DL Analysis and Findings </a:t>
            </a:r>
          </a:p>
        </p:txBody>
      </p:sp>
    </p:spTree>
    <p:extLst>
      <p:ext uri="{BB962C8B-B14F-4D97-AF65-F5344CB8AC3E}">
        <p14:creationId xmlns:p14="http://schemas.microsoft.com/office/powerpoint/2010/main" val="193829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D71847-C982-E71F-1E1A-74FAC439BB44}"/>
              </a:ext>
            </a:extLst>
          </p:cNvPr>
          <p:cNvPicPr>
            <a:picLocks noChangeAspect="1"/>
          </p:cNvPicPr>
          <p:nvPr/>
        </p:nvPicPr>
        <p:blipFill>
          <a:blip r:embed="rId2"/>
          <a:stretch>
            <a:fillRect/>
          </a:stretch>
        </p:blipFill>
        <p:spPr>
          <a:xfrm>
            <a:off x="9234709" y="1588531"/>
            <a:ext cx="2157001" cy="3552825"/>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34572"/>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1.3 Forecasting by Double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525512" cy="1200329"/>
          </a:xfrm>
          <a:prstGeom prst="rect">
            <a:avLst/>
          </a:prstGeom>
          <a:noFill/>
        </p:spPr>
        <p:txBody>
          <a:bodyPr wrap="square" rtlCol="0">
            <a:spAutoFit/>
          </a:bodyPr>
          <a:lstStyle/>
          <a:p>
            <a:r>
              <a:rPr lang="en-US" dirty="0"/>
              <a:t>Same here, we can see the highest error between the predictions and actual values.</a:t>
            </a:r>
          </a:p>
          <a:p>
            <a:endParaRPr lang="en-US" dirty="0"/>
          </a:p>
          <a:p>
            <a:r>
              <a:rPr lang="en-US" dirty="0"/>
              <a:t>Mean Square Error : 5197783 ! </a:t>
            </a:r>
          </a:p>
        </p:txBody>
      </p:sp>
      <p:pic>
        <p:nvPicPr>
          <p:cNvPr id="6" name="Picture 5">
            <a:extLst>
              <a:ext uri="{FF2B5EF4-FFF2-40B4-BE49-F238E27FC236}">
                <a16:creationId xmlns:a16="http://schemas.microsoft.com/office/drawing/2014/main" id="{243EBDBA-682F-641F-F6E1-7928DF181384}"/>
              </a:ext>
            </a:extLst>
          </p:cNvPr>
          <p:cNvPicPr>
            <a:picLocks noChangeAspect="1"/>
          </p:cNvPicPr>
          <p:nvPr/>
        </p:nvPicPr>
        <p:blipFill>
          <a:blip r:embed="rId3"/>
          <a:stretch>
            <a:fillRect/>
          </a:stretch>
        </p:blipFill>
        <p:spPr>
          <a:xfrm>
            <a:off x="1005840" y="1733390"/>
            <a:ext cx="7794128" cy="2552036"/>
          </a:xfrm>
          <a:prstGeom prst="rect">
            <a:avLst/>
          </a:prstGeom>
        </p:spPr>
      </p:pic>
    </p:spTree>
    <p:extLst>
      <p:ext uri="{BB962C8B-B14F-4D97-AF65-F5344CB8AC3E}">
        <p14:creationId xmlns:p14="http://schemas.microsoft.com/office/powerpoint/2010/main" val="46548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6D15BA3-8CA8-0FBD-178F-1C09310A7500}"/>
              </a:ext>
            </a:extLst>
          </p:cNvPr>
          <p:cNvPicPr>
            <a:picLocks noChangeAspect="1"/>
          </p:cNvPicPr>
          <p:nvPr/>
        </p:nvPicPr>
        <p:blipFill>
          <a:blip r:embed="rId2"/>
          <a:stretch>
            <a:fillRect/>
          </a:stretch>
        </p:blipFill>
        <p:spPr>
          <a:xfrm>
            <a:off x="9228396" y="1588530"/>
            <a:ext cx="2163313" cy="3552825"/>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53626"/>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29</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906203" y="1350594"/>
            <a:ext cx="7512761" cy="341632"/>
          </a:xfrm>
          <a:prstGeom prst="rect">
            <a:avLst/>
          </a:prstGeom>
          <a:noFill/>
        </p:spPr>
        <p:txBody>
          <a:bodyPr wrap="square">
            <a:spAutoFit/>
          </a:bodyPr>
          <a:lstStyle/>
          <a:p>
            <a:pPr>
              <a:lnSpc>
                <a:spcPct val="90000"/>
              </a:lnSpc>
              <a:spcBef>
                <a:spcPts val="1000"/>
              </a:spcBef>
            </a:pPr>
            <a:r>
              <a:rPr lang="en-US" b="1" dirty="0">
                <a:latin typeface="+mj-lt"/>
              </a:rPr>
              <a:t>1.4 Forecasting by Triple Exponential</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1- Forecasting using Smoothing</a:t>
            </a:r>
          </a:p>
        </p:txBody>
      </p:sp>
      <p:sp>
        <p:nvSpPr>
          <p:cNvPr id="16" name="TextBox 15">
            <a:extLst>
              <a:ext uri="{FF2B5EF4-FFF2-40B4-BE49-F238E27FC236}">
                <a16:creationId xmlns:a16="http://schemas.microsoft.com/office/drawing/2014/main" id="{6A068518-AAA7-0481-74CF-572F82DAE0D8}"/>
              </a:ext>
            </a:extLst>
          </p:cNvPr>
          <p:cNvSpPr txBox="1"/>
          <p:nvPr/>
        </p:nvSpPr>
        <p:spPr>
          <a:xfrm>
            <a:off x="1005840" y="4389120"/>
            <a:ext cx="7525512" cy="1200329"/>
          </a:xfrm>
          <a:prstGeom prst="rect">
            <a:avLst/>
          </a:prstGeom>
          <a:noFill/>
        </p:spPr>
        <p:txBody>
          <a:bodyPr wrap="square" rtlCol="0">
            <a:spAutoFit/>
          </a:bodyPr>
          <a:lstStyle/>
          <a:p>
            <a:r>
              <a:rPr lang="en-US" dirty="0"/>
              <a:t>Triple exponential technique achieved the same result of single exponential smoothing technique.  </a:t>
            </a:r>
          </a:p>
          <a:p>
            <a:endParaRPr lang="en-US" dirty="0"/>
          </a:p>
          <a:p>
            <a:pPr algn="l"/>
            <a:r>
              <a:rPr lang="en-US" dirty="0"/>
              <a:t>Mean Square Error : 2236924 ! </a:t>
            </a:r>
          </a:p>
        </p:txBody>
      </p:sp>
      <p:pic>
        <p:nvPicPr>
          <p:cNvPr id="6" name="Picture 5">
            <a:extLst>
              <a:ext uri="{FF2B5EF4-FFF2-40B4-BE49-F238E27FC236}">
                <a16:creationId xmlns:a16="http://schemas.microsoft.com/office/drawing/2014/main" id="{83954851-2AED-169F-BB25-182C64D5EA6A}"/>
              </a:ext>
            </a:extLst>
          </p:cNvPr>
          <p:cNvPicPr>
            <a:picLocks noChangeAspect="1"/>
          </p:cNvPicPr>
          <p:nvPr/>
        </p:nvPicPr>
        <p:blipFill>
          <a:blip r:embed="rId3"/>
          <a:stretch>
            <a:fillRect/>
          </a:stretch>
        </p:blipFill>
        <p:spPr>
          <a:xfrm>
            <a:off x="800290" y="1762338"/>
            <a:ext cx="8116542" cy="2626782"/>
          </a:xfrm>
          <a:prstGeom prst="rect">
            <a:avLst/>
          </a:prstGeom>
        </p:spPr>
      </p:pic>
    </p:spTree>
    <p:extLst>
      <p:ext uri="{BB962C8B-B14F-4D97-AF65-F5344CB8AC3E}">
        <p14:creationId xmlns:p14="http://schemas.microsoft.com/office/powerpoint/2010/main" val="54359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Abstract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a:bodyPr>
          <a:lstStyle/>
          <a:p>
            <a:pPr algn="just"/>
            <a:r>
              <a:rPr lang="en-US" sz="2000" b="1" dirty="0"/>
              <a:t>In this report we are trying to explore a dataset of light weight vehicle sales in USA from 1976 to 2022  using  time series techniques , in order to forecast the sales for future periods to help the owners of lightweight vehicles showrooms in USA to draw conclusions and insights and make right decision of their business.</a:t>
            </a:r>
          </a:p>
          <a:p>
            <a:pPr algn="just"/>
            <a:endParaRPr lang="en-US" sz="2000" b="1" dirty="0"/>
          </a:p>
          <a:p>
            <a:pPr algn="just"/>
            <a:endParaRPr lang="en-US" sz="2000"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747381" cy="365125"/>
          </a:xfrm>
        </p:spPr>
        <p:txBody>
          <a:bodyPr/>
          <a:lstStyle/>
          <a:p>
            <a:r>
              <a:rPr lang="en-US" dirty="0"/>
              <a:t>Specialized Models: Time Series and Survival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3</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73821"/>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30</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Comparison between smoothing techniques predictions.</a:t>
            </a:r>
          </a:p>
        </p:txBody>
      </p:sp>
      <p:pic>
        <p:nvPicPr>
          <p:cNvPr id="4" name="Picture 3">
            <a:extLst>
              <a:ext uri="{FF2B5EF4-FFF2-40B4-BE49-F238E27FC236}">
                <a16:creationId xmlns:a16="http://schemas.microsoft.com/office/drawing/2014/main" id="{0A133BBA-B285-D01C-D117-A7A472C9C1BB}"/>
              </a:ext>
            </a:extLst>
          </p:cNvPr>
          <p:cNvPicPr>
            <a:picLocks noChangeAspect="1"/>
          </p:cNvPicPr>
          <p:nvPr/>
        </p:nvPicPr>
        <p:blipFill>
          <a:blip r:embed="rId2"/>
          <a:stretch>
            <a:fillRect/>
          </a:stretch>
        </p:blipFill>
        <p:spPr>
          <a:xfrm>
            <a:off x="6535216" y="2454809"/>
            <a:ext cx="2397021" cy="1948381"/>
          </a:xfrm>
          <a:prstGeom prst="rect">
            <a:avLst/>
          </a:prstGeom>
        </p:spPr>
      </p:pic>
      <p:sp>
        <p:nvSpPr>
          <p:cNvPr id="5" name="TextBox 4">
            <a:extLst>
              <a:ext uri="{FF2B5EF4-FFF2-40B4-BE49-F238E27FC236}">
                <a16:creationId xmlns:a16="http://schemas.microsoft.com/office/drawing/2014/main" id="{8749506D-B02C-2583-61AC-0CCD7C780CAD}"/>
              </a:ext>
            </a:extLst>
          </p:cNvPr>
          <p:cNvSpPr txBox="1"/>
          <p:nvPr/>
        </p:nvSpPr>
        <p:spPr>
          <a:xfrm>
            <a:off x="1722256" y="1997839"/>
            <a:ext cx="3729961" cy="2862322"/>
          </a:xfrm>
          <a:prstGeom prst="rect">
            <a:avLst/>
          </a:prstGeom>
          <a:noFill/>
        </p:spPr>
        <p:txBody>
          <a:bodyPr wrap="square" rtlCol="0">
            <a:spAutoFit/>
          </a:bodyPr>
          <a:lstStyle/>
          <a:p>
            <a:pPr algn="just"/>
            <a:r>
              <a:rPr lang="en-US" dirty="0"/>
              <a:t>As shown in the DataFrame on the right, </a:t>
            </a:r>
            <a:r>
              <a:rPr lang="en-US" dirty="0">
                <a:solidFill>
                  <a:srgbClr val="48A1FA"/>
                </a:solidFill>
              </a:rPr>
              <a:t>single</a:t>
            </a:r>
            <a:r>
              <a:rPr lang="en-US" dirty="0"/>
              <a:t> and </a:t>
            </a:r>
            <a:r>
              <a:rPr lang="en-US" dirty="0">
                <a:solidFill>
                  <a:srgbClr val="48A1FA"/>
                </a:solidFill>
              </a:rPr>
              <a:t>triple</a:t>
            </a:r>
            <a:r>
              <a:rPr lang="en-US" dirty="0"/>
              <a:t> exponential achieved the best results, where the worst forecasting was with </a:t>
            </a:r>
            <a:r>
              <a:rPr lang="en-US" dirty="0">
                <a:solidFill>
                  <a:srgbClr val="48A1FA"/>
                </a:solidFill>
              </a:rPr>
              <a:t>double</a:t>
            </a:r>
            <a:r>
              <a:rPr lang="en-US" dirty="0"/>
              <a:t> exponential smoothing, but all these forecasting techniques are considered unreliable since they led to very high error, in the next slides we will use better forecasting models and techniques.   </a:t>
            </a:r>
          </a:p>
        </p:txBody>
      </p:sp>
    </p:spTree>
    <p:extLst>
      <p:ext uri="{BB962C8B-B14F-4D97-AF65-F5344CB8AC3E}">
        <p14:creationId xmlns:p14="http://schemas.microsoft.com/office/powerpoint/2010/main" val="3722941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2092"/>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1" y="6352143"/>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Using Autocorrelation to choose appropriate model.</a:t>
            </a:r>
          </a:p>
        </p:txBody>
      </p:sp>
      <p:graphicFrame>
        <p:nvGraphicFramePr>
          <p:cNvPr id="3" name="Table 2">
            <a:extLst>
              <a:ext uri="{FF2B5EF4-FFF2-40B4-BE49-F238E27FC236}">
                <a16:creationId xmlns:a16="http://schemas.microsoft.com/office/drawing/2014/main" id="{4EC2615A-B605-9BDF-32BA-FE4D07D283D3}"/>
              </a:ext>
            </a:extLst>
          </p:cNvPr>
          <p:cNvGraphicFramePr>
            <a:graphicFrameLocks noGrp="1"/>
          </p:cNvGraphicFramePr>
          <p:nvPr>
            <p:extLst>
              <p:ext uri="{D42A27DB-BD31-4B8C-83A1-F6EECF244321}">
                <p14:modId xmlns:p14="http://schemas.microsoft.com/office/powerpoint/2010/main" val="3626992572"/>
              </p:ext>
            </p:extLst>
          </p:nvPr>
        </p:nvGraphicFramePr>
        <p:xfrm>
          <a:off x="1314450" y="1483757"/>
          <a:ext cx="7524750" cy="3352800"/>
        </p:xfrm>
        <a:graphic>
          <a:graphicData uri="http://schemas.openxmlformats.org/drawingml/2006/table">
            <a:tbl>
              <a:tblPr/>
              <a:tblGrid>
                <a:gridCol w="3762375">
                  <a:extLst>
                    <a:ext uri="{9D8B030D-6E8A-4147-A177-3AD203B41FA5}">
                      <a16:colId xmlns:a16="http://schemas.microsoft.com/office/drawing/2014/main" val="504949518"/>
                    </a:ext>
                  </a:extLst>
                </a:gridCol>
                <a:gridCol w="3762375">
                  <a:extLst>
                    <a:ext uri="{9D8B030D-6E8A-4147-A177-3AD203B41FA5}">
                      <a16:colId xmlns:a16="http://schemas.microsoft.com/office/drawing/2014/main" val="1173842446"/>
                    </a:ext>
                  </a:extLst>
                </a:gridCol>
              </a:tblGrid>
              <a:tr h="0">
                <a:tc>
                  <a:txBody>
                    <a:bodyPr/>
                    <a:lstStyle/>
                    <a:p>
                      <a:pPr algn="l"/>
                      <a:r>
                        <a:rPr lang="en-US" b="1" dirty="0">
                          <a:solidFill>
                            <a:schemeClr val="bg1"/>
                          </a:solidFill>
                          <a:effectLst/>
                          <a:latin typeface="Source Sans Pro" panose="020B0503030403020204" pitchFamily="34" charset="0"/>
                        </a:rPr>
                        <a:t>SHAPE</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tc>
                  <a:txBody>
                    <a:bodyPr/>
                    <a:lstStyle/>
                    <a:p>
                      <a:pPr algn="l"/>
                      <a:r>
                        <a:rPr lang="en-US" b="1" dirty="0">
                          <a:solidFill>
                            <a:schemeClr val="bg1"/>
                          </a:solidFill>
                          <a:effectLst/>
                          <a:latin typeface="Source Sans Pro" panose="020B0503030403020204" pitchFamily="34" charset="0"/>
                        </a:rPr>
                        <a:t>MODEL</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extLst>
                  <a:ext uri="{0D108BD9-81ED-4DB2-BD59-A6C34878D82A}">
                    <a16:rowId xmlns:a16="http://schemas.microsoft.com/office/drawing/2014/main" val="1122702049"/>
                  </a:ext>
                </a:extLst>
              </a:tr>
              <a:tr h="0">
                <a:tc>
                  <a:txBody>
                    <a:bodyPr/>
                    <a:lstStyle/>
                    <a:p>
                      <a:pPr algn="l"/>
                      <a:r>
                        <a:rPr lang="en-US" b="0">
                          <a:effectLst/>
                          <a:latin typeface="Source Sans Pro" panose="020B0503030403020204" pitchFamily="34" charset="0"/>
                        </a:rPr>
                        <a:t>Exponential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962787280"/>
                  </a:ext>
                </a:extLst>
              </a:tr>
              <a:tr h="0">
                <a:tc>
                  <a:txBody>
                    <a:bodyPr/>
                    <a:lstStyle/>
                    <a:p>
                      <a:pPr algn="l"/>
                      <a:r>
                        <a:rPr lang="en-US" b="0" dirty="0">
                          <a:effectLst/>
                          <a:latin typeface="Source Sans Pro" panose="020B0503030403020204" pitchFamily="34" charset="0"/>
                        </a:rPr>
                        <a:t>Alternating positive and negative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535869228"/>
                  </a:ext>
                </a:extLst>
              </a:tr>
              <a:tr h="0">
                <a:tc>
                  <a:txBody>
                    <a:bodyPr/>
                    <a:lstStyle/>
                    <a:p>
                      <a:pPr algn="l"/>
                      <a:r>
                        <a:rPr lang="en-US" b="0">
                          <a:effectLst/>
                          <a:latin typeface="Source Sans Pro" panose="020B0503030403020204" pitchFamily="34" charset="0"/>
                        </a:rPr>
                        <a:t>One or more spikes, the rest are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MA model</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208344719"/>
                  </a:ext>
                </a:extLst>
              </a:tr>
              <a:tr h="0">
                <a:tc>
                  <a:txBody>
                    <a:bodyPr/>
                    <a:lstStyle/>
                    <a:p>
                      <a:pPr algn="l"/>
                      <a:r>
                        <a:rPr lang="en-US" b="0">
                          <a:effectLst/>
                          <a:latin typeface="Source Sans Pro" panose="020B0503030403020204" pitchFamily="34" charset="0"/>
                        </a:rPr>
                        <a:t>Decay after a few lags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Mixed AR and MA</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319910445"/>
                  </a:ext>
                </a:extLst>
              </a:tr>
              <a:tr h="0">
                <a:tc>
                  <a:txBody>
                    <a:bodyPr/>
                    <a:lstStyle/>
                    <a:p>
                      <a:pPr algn="l"/>
                      <a:r>
                        <a:rPr lang="en-US" b="0">
                          <a:effectLst/>
                          <a:latin typeface="Source Sans Pro" panose="020B0503030403020204" pitchFamily="34" charset="0"/>
                        </a:rPr>
                        <a:t>All zero or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Data is random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626959059"/>
                  </a:ext>
                </a:extLst>
              </a:tr>
              <a:tr h="0">
                <a:tc>
                  <a:txBody>
                    <a:bodyPr/>
                    <a:lstStyle/>
                    <a:p>
                      <a:pPr algn="l"/>
                      <a:r>
                        <a:rPr lang="en-US" b="0">
                          <a:effectLst/>
                          <a:latin typeface="Source Sans Pro" panose="020B0503030403020204" pitchFamily="34" charset="0"/>
                        </a:rPr>
                        <a:t>High values at fixed intervals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Include seasonal AR term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072912545"/>
                  </a:ext>
                </a:extLst>
              </a:tr>
              <a:tr h="0">
                <a:tc>
                  <a:txBody>
                    <a:bodyPr/>
                    <a:lstStyle/>
                    <a:p>
                      <a:pPr algn="l"/>
                      <a:r>
                        <a:rPr lang="en-US" b="0" dirty="0">
                          <a:effectLst/>
                          <a:latin typeface="Source Sans Pro" panose="020B0503030403020204" pitchFamily="34" charset="0"/>
                        </a:rPr>
                        <a:t>No decay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Series is not stationary</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255928205"/>
                  </a:ext>
                </a:extLst>
              </a:tr>
            </a:tbl>
          </a:graphicData>
        </a:graphic>
      </p:graphicFrame>
    </p:spTree>
    <p:extLst>
      <p:ext uri="{BB962C8B-B14F-4D97-AF65-F5344CB8AC3E}">
        <p14:creationId xmlns:p14="http://schemas.microsoft.com/office/powerpoint/2010/main" val="4202102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30067" y="43567"/>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1" y="6352143"/>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32</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Using SARIMA model for forecasting.</a:t>
            </a:r>
          </a:p>
        </p:txBody>
      </p:sp>
      <p:sp>
        <p:nvSpPr>
          <p:cNvPr id="10" name="TextBox 9">
            <a:extLst>
              <a:ext uri="{FF2B5EF4-FFF2-40B4-BE49-F238E27FC236}">
                <a16:creationId xmlns:a16="http://schemas.microsoft.com/office/drawing/2014/main" id="{C0DE8FBA-2725-C25E-444C-57D8A399810D}"/>
              </a:ext>
            </a:extLst>
          </p:cNvPr>
          <p:cNvSpPr txBox="1"/>
          <p:nvPr/>
        </p:nvSpPr>
        <p:spPr>
          <a:xfrm>
            <a:off x="930067" y="1309430"/>
            <a:ext cx="9224628" cy="3600986"/>
          </a:xfrm>
          <a:prstGeom prst="rect">
            <a:avLst/>
          </a:prstGeom>
          <a:noFill/>
        </p:spPr>
        <p:txBody>
          <a:bodyPr wrap="square">
            <a:spAutoFit/>
          </a:bodyPr>
          <a:lstStyle/>
          <a:p>
            <a:r>
              <a:rPr lang="en-US" b="1" dirty="0">
                <a:latin typeface="+mj-lt"/>
              </a:rPr>
              <a:t>Some rules to highlight from the Duke ARIMA Guide:</a:t>
            </a:r>
          </a:p>
          <a:p>
            <a:endParaRPr lang="en-US" b="1" dirty="0">
              <a:latin typeface="+mj-lt"/>
            </a:endParaRPr>
          </a:p>
          <a:p>
            <a:pPr marL="342900" indent="-342900" algn="just">
              <a:buFont typeface="+mj-lt"/>
              <a:buAutoNum type="arabicPeriod"/>
            </a:pPr>
            <a:r>
              <a:rPr lang="en-US" sz="1600" dirty="0">
                <a:latin typeface="+mj-lt"/>
              </a:rPr>
              <a:t>If the series has positive autocorrelations out to a high number of lags, then it probably needs a higher order of differencing.</a:t>
            </a:r>
          </a:p>
          <a:p>
            <a:pPr marL="342900" indent="-342900" algn="just">
              <a:buFont typeface="+mj-lt"/>
              <a:buAutoNum type="arabicPeriod"/>
            </a:pPr>
            <a:endParaRPr lang="en-US" sz="1600" dirty="0">
              <a:latin typeface="+mj-lt"/>
            </a:endParaRPr>
          </a:p>
          <a:p>
            <a:pPr marL="342900" indent="-342900" algn="just">
              <a:buFont typeface="+mj-lt"/>
              <a:buAutoNum type="arabicPeriod"/>
            </a:pPr>
            <a:r>
              <a:rPr lang="en-US" sz="1600" dirty="0">
                <a:latin typeface="+mj-lt"/>
              </a:rPr>
              <a:t>If the lag-1 autocorrelation is zero or negative, or the autocorrelations are all small and pattern less, then the series does not need a higher order of  differencing. If the lag-1 autocorrelation is -0.5 or more negative, the series may be over-differenced.  BEWARE OF OVERDIFFERENCING!!</a:t>
            </a:r>
          </a:p>
          <a:p>
            <a:pPr marL="342900" indent="-342900" algn="just">
              <a:buFont typeface="+mj-lt"/>
              <a:buAutoNum type="arabicPeriod"/>
            </a:pPr>
            <a:endParaRPr lang="en-US" sz="1600" dirty="0">
              <a:latin typeface="+mj-lt"/>
            </a:endParaRPr>
          </a:p>
          <a:p>
            <a:pPr marL="342900" indent="-342900" algn="just">
              <a:buFont typeface="+mj-lt"/>
              <a:buAutoNum type="arabicPeriod"/>
            </a:pPr>
            <a:r>
              <a:rPr lang="en-US" sz="1600" dirty="0">
                <a:latin typeface="+mj-lt"/>
              </a:rPr>
              <a:t>A model with no orders of differencing assumes that the original series is stationary (mean-reverting). A model with one order of differencing assumes that the original series has a constant average trend (e.g. a random walk or SES-type model, with or without growth). A model with two orders of total differencing assumes that the original series has a time-varying trend (e.g. a random trend or LES-type model).</a:t>
            </a:r>
          </a:p>
        </p:txBody>
      </p:sp>
    </p:spTree>
    <p:extLst>
      <p:ext uri="{BB962C8B-B14F-4D97-AF65-F5344CB8AC3E}">
        <p14:creationId xmlns:p14="http://schemas.microsoft.com/office/powerpoint/2010/main" val="3384003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33</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6" name="TextBox 15">
            <a:extLst>
              <a:ext uri="{FF2B5EF4-FFF2-40B4-BE49-F238E27FC236}">
                <a16:creationId xmlns:a16="http://schemas.microsoft.com/office/drawing/2014/main" id="{6EA5190D-6AF1-45A4-0D43-94116F3B18AA}"/>
              </a:ext>
            </a:extLst>
          </p:cNvPr>
          <p:cNvSpPr txBox="1"/>
          <p:nvPr/>
        </p:nvSpPr>
        <p:spPr>
          <a:xfrm>
            <a:off x="5373456" y="4750740"/>
            <a:ext cx="4565392" cy="646331"/>
          </a:xfrm>
          <a:prstGeom prst="rect">
            <a:avLst/>
          </a:prstGeom>
          <a:noFill/>
        </p:spPr>
        <p:txBody>
          <a:bodyPr wrap="square" rtlCol="0">
            <a:spAutoFit/>
          </a:bodyPr>
          <a:lstStyle/>
          <a:p>
            <a:pPr algn="just"/>
            <a:r>
              <a:rPr lang="en-US" dirty="0"/>
              <a:t>As shown in the figure above we got much better predictions using SARIMA model</a:t>
            </a:r>
          </a:p>
        </p:txBody>
      </p:sp>
      <p:pic>
        <p:nvPicPr>
          <p:cNvPr id="4" name="Picture 3">
            <a:extLst>
              <a:ext uri="{FF2B5EF4-FFF2-40B4-BE49-F238E27FC236}">
                <a16:creationId xmlns:a16="http://schemas.microsoft.com/office/drawing/2014/main" id="{37F823D7-54AD-49C7-B8E0-553160DC2909}"/>
              </a:ext>
            </a:extLst>
          </p:cNvPr>
          <p:cNvPicPr>
            <a:picLocks noChangeAspect="1"/>
          </p:cNvPicPr>
          <p:nvPr/>
        </p:nvPicPr>
        <p:blipFill rotWithShape="1">
          <a:blip r:embed="rId2"/>
          <a:srcRect b="1466"/>
          <a:stretch/>
        </p:blipFill>
        <p:spPr>
          <a:xfrm>
            <a:off x="906203" y="1834316"/>
            <a:ext cx="8100274" cy="2590491"/>
          </a:xfrm>
          <a:prstGeom prst="rect">
            <a:avLst/>
          </a:prstGeom>
        </p:spPr>
      </p:pic>
      <p:sp>
        <p:nvSpPr>
          <p:cNvPr id="11" name="TextBox 10">
            <a:extLst>
              <a:ext uri="{FF2B5EF4-FFF2-40B4-BE49-F238E27FC236}">
                <a16:creationId xmlns:a16="http://schemas.microsoft.com/office/drawing/2014/main" id="{DA3CB0EF-DF88-42CD-89D1-DB0E85CE4921}"/>
              </a:ext>
            </a:extLst>
          </p:cNvPr>
          <p:cNvSpPr txBox="1"/>
          <p:nvPr/>
        </p:nvSpPr>
        <p:spPr>
          <a:xfrm>
            <a:off x="906202" y="1377010"/>
            <a:ext cx="6942397" cy="341632"/>
          </a:xfrm>
          <a:prstGeom prst="rect">
            <a:avLst/>
          </a:prstGeom>
          <a:noFill/>
        </p:spPr>
        <p:txBody>
          <a:bodyPr wrap="square">
            <a:spAutoFit/>
          </a:bodyPr>
          <a:lstStyle/>
          <a:p>
            <a:pPr>
              <a:lnSpc>
                <a:spcPct val="90000"/>
              </a:lnSpc>
              <a:spcBef>
                <a:spcPts val="1000"/>
              </a:spcBef>
            </a:pPr>
            <a:r>
              <a:rPr lang="en-US" b="1" dirty="0">
                <a:latin typeface="+mj-lt"/>
              </a:rPr>
              <a:t>2.1 Forecasting using SARIMA model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r>
              <a:rPr lang="en-US" b="1" dirty="0">
                <a:latin typeface="+mj-lt"/>
              </a:rPr>
              <a:t> </a:t>
            </a:r>
          </a:p>
        </p:txBody>
      </p:sp>
      <p:pic>
        <p:nvPicPr>
          <p:cNvPr id="8" name="Picture 7">
            <a:extLst>
              <a:ext uri="{FF2B5EF4-FFF2-40B4-BE49-F238E27FC236}">
                <a16:creationId xmlns:a16="http://schemas.microsoft.com/office/drawing/2014/main" id="{30C385CD-CAB4-BD05-8B9E-DDD5F66127D8}"/>
              </a:ext>
            </a:extLst>
          </p:cNvPr>
          <p:cNvPicPr>
            <a:picLocks noChangeAspect="1"/>
          </p:cNvPicPr>
          <p:nvPr/>
        </p:nvPicPr>
        <p:blipFill>
          <a:blip r:embed="rId3"/>
          <a:stretch>
            <a:fillRect/>
          </a:stretch>
        </p:blipFill>
        <p:spPr>
          <a:xfrm>
            <a:off x="1074088" y="4663334"/>
            <a:ext cx="3652953" cy="962337"/>
          </a:xfrm>
          <a:prstGeom prst="rect">
            <a:avLst/>
          </a:prstGeom>
        </p:spPr>
      </p:pic>
    </p:spTree>
    <p:extLst>
      <p:ext uri="{BB962C8B-B14F-4D97-AF65-F5344CB8AC3E}">
        <p14:creationId xmlns:p14="http://schemas.microsoft.com/office/powerpoint/2010/main" val="245566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14754" y="204318"/>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34</a:t>
            </a:fld>
            <a:endParaRPr lang="en-US" sz="1800" dirty="0"/>
          </a:p>
        </p:txBody>
      </p:sp>
      <p:pic>
        <p:nvPicPr>
          <p:cNvPr id="4" name="Picture 3">
            <a:extLst>
              <a:ext uri="{FF2B5EF4-FFF2-40B4-BE49-F238E27FC236}">
                <a16:creationId xmlns:a16="http://schemas.microsoft.com/office/drawing/2014/main" id="{AF4CC40F-376D-BF0F-9DFF-6B8687EE7487}"/>
              </a:ext>
            </a:extLst>
          </p:cNvPr>
          <p:cNvPicPr>
            <a:picLocks noChangeAspect="1"/>
          </p:cNvPicPr>
          <p:nvPr/>
        </p:nvPicPr>
        <p:blipFill>
          <a:blip r:embed="rId2"/>
          <a:stretch>
            <a:fillRect/>
          </a:stretch>
        </p:blipFill>
        <p:spPr>
          <a:xfrm>
            <a:off x="1014754" y="1268857"/>
            <a:ext cx="5887162" cy="2502377"/>
          </a:xfrm>
          <a:prstGeom prst="rect">
            <a:avLst/>
          </a:prstGeom>
        </p:spPr>
      </p:pic>
      <p:sp>
        <p:nvSpPr>
          <p:cNvPr id="11" name="TextBox 10">
            <a:extLst>
              <a:ext uri="{FF2B5EF4-FFF2-40B4-BE49-F238E27FC236}">
                <a16:creationId xmlns:a16="http://schemas.microsoft.com/office/drawing/2014/main" id="{D742B69F-9FD0-E544-544B-615BF7E68312}"/>
              </a:ext>
            </a:extLst>
          </p:cNvPr>
          <p:cNvSpPr txBox="1"/>
          <p:nvPr/>
        </p:nvSpPr>
        <p:spPr>
          <a:xfrm>
            <a:off x="7193938" y="1873715"/>
            <a:ext cx="3701950" cy="646331"/>
          </a:xfrm>
          <a:prstGeom prst="rect">
            <a:avLst/>
          </a:prstGeom>
          <a:noFill/>
        </p:spPr>
        <p:txBody>
          <a:bodyPr wrap="square" rtlCol="0">
            <a:spAutoFit/>
          </a:bodyPr>
          <a:lstStyle/>
          <a:p>
            <a:pPr algn="just"/>
            <a:r>
              <a:rPr lang="en-US" dirty="0"/>
              <a:t>A closer look on last 50 values that forecasted using SARIMA model.  </a:t>
            </a:r>
          </a:p>
        </p:txBody>
      </p:sp>
      <p:pic>
        <p:nvPicPr>
          <p:cNvPr id="8" name="Picture 7">
            <a:extLst>
              <a:ext uri="{FF2B5EF4-FFF2-40B4-BE49-F238E27FC236}">
                <a16:creationId xmlns:a16="http://schemas.microsoft.com/office/drawing/2014/main" id="{8AA56534-E043-2395-9A24-D42E330CBF2F}"/>
              </a:ext>
            </a:extLst>
          </p:cNvPr>
          <p:cNvPicPr>
            <a:picLocks noChangeAspect="1"/>
          </p:cNvPicPr>
          <p:nvPr/>
        </p:nvPicPr>
        <p:blipFill>
          <a:blip r:embed="rId3"/>
          <a:stretch>
            <a:fillRect/>
          </a:stretch>
        </p:blipFill>
        <p:spPr>
          <a:xfrm>
            <a:off x="7764966" y="2910290"/>
            <a:ext cx="2219325" cy="333375"/>
          </a:xfrm>
          <a:prstGeom prst="rect">
            <a:avLst/>
          </a:prstGeom>
        </p:spPr>
      </p:pic>
      <p:sp>
        <p:nvSpPr>
          <p:cNvPr id="12" name="TextBox 11">
            <a:extLst>
              <a:ext uri="{FF2B5EF4-FFF2-40B4-BE49-F238E27FC236}">
                <a16:creationId xmlns:a16="http://schemas.microsoft.com/office/drawing/2014/main" id="{00E92DC2-3563-7C2B-B7B9-95E29B932FE3}"/>
              </a:ext>
            </a:extLst>
          </p:cNvPr>
          <p:cNvSpPr txBox="1"/>
          <p:nvPr/>
        </p:nvSpPr>
        <p:spPr>
          <a:xfrm>
            <a:off x="1268915" y="4740626"/>
            <a:ext cx="8498927" cy="646331"/>
          </a:xfrm>
          <a:prstGeom prst="rect">
            <a:avLst/>
          </a:prstGeom>
          <a:noFill/>
        </p:spPr>
        <p:txBody>
          <a:bodyPr wrap="square" rtlCol="0">
            <a:spAutoFit/>
          </a:bodyPr>
          <a:lstStyle/>
          <a:p>
            <a:pPr algn="just"/>
            <a:r>
              <a:rPr lang="en-US" dirty="0"/>
              <a:t>Noticeably, the mean squared error of forecasting by SARIMA become half lesser than the forecasting by smoothing which is considered a measurable advance.  </a:t>
            </a:r>
          </a:p>
        </p:txBody>
      </p:sp>
      <p:sp>
        <p:nvSpPr>
          <p:cNvPr id="14" name="TextBox 13">
            <a:extLst>
              <a:ext uri="{FF2B5EF4-FFF2-40B4-BE49-F238E27FC236}">
                <a16:creationId xmlns:a16="http://schemas.microsoft.com/office/drawing/2014/main" id="{DD925515-B5B7-A86F-A6BD-50FF05975A19}"/>
              </a:ext>
            </a:extLst>
          </p:cNvPr>
          <p:cNvSpPr txBox="1"/>
          <p:nvPr/>
        </p:nvSpPr>
        <p:spPr>
          <a:xfrm>
            <a:off x="1268915" y="4017007"/>
            <a:ext cx="6096000" cy="369332"/>
          </a:xfrm>
          <a:prstGeom prst="rect">
            <a:avLst/>
          </a:prstGeom>
          <a:noFill/>
        </p:spPr>
        <p:txBody>
          <a:bodyPr wrap="square">
            <a:spAutoFit/>
          </a:bodyPr>
          <a:lstStyle/>
          <a:p>
            <a:pPr algn="l"/>
            <a:r>
              <a:rPr lang="en-US" dirty="0"/>
              <a:t>Mean Square Error : 1085655 ! </a:t>
            </a:r>
          </a:p>
        </p:txBody>
      </p:sp>
    </p:spTree>
    <p:extLst>
      <p:ext uri="{BB962C8B-B14F-4D97-AF65-F5344CB8AC3E}">
        <p14:creationId xmlns:p14="http://schemas.microsoft.com/office/powerpoint/2010/main" val="15890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35</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1" name="TextBox 10">
            <a:extLst>
              <a:ext uri="{FF2B5EF4-FFF2-40B4-BE49-F238E27FC236}">
                <a16:creationId xmlns:a16="http://schemas.microsoft.com/office/drawing/2014/main" id="{DA3CB0EF-DF88-42CD-89D1-DB0E85CE4921}"/>
              </a:ext>
            </a:extLst>
          </p:cNvPr>
          <p:cNvSpPr txBox="1"/>
          <p:nvPr/>
        </p:nvSpPr>
        <p:spPr>
          <a:xfrm>
            <a:off x="906203" y="1403109"/>
            <a:ext cx="8361622" cy="341632"/>
          </a:xfrm>
          <a:prstGeom prst="rect">
            <a:avLst/>
          </a:prstGeom>
          <a:noFill/>
        </p:spPr>
        <p:txBody>
          <a:bodyPr wrap="square">
            <a:spAutoFit/>
          </a:bodyPr>
          <a:lstStyle/>
          <a:p>
            <a:pPr>
              <a:lnSpc>
                <a:spcPct val="90000"/>
              </a:lnSpc>
              <a:spcBef>
                <a:spcPts val="1000"/>
              </a:spcBef>
            </a:pPr>
            <a:r>
              <a:rPr lang="en-US" b="1" dirty="0">
                <a:latin typeface="+mj-lt"/>
              </a:rPr>
              <a:t>2.2 SARIMA model and parameters tuning :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endParaRPr lang="en-US" b="1" dirty="0">
              <a:latin typeface="+mj-lt"/>
            </a:endParaRPr>
          </a:p>
        </p:txBody>
      </p:sp>
      <p:pic>
        <p:nvPicPr>
          <p:cNvPr id="12" name="Picture 11">
            <a:extLst>
              <a:ext uri="{FF2B5EF4-FFF2-40B4-BE49-F238E27FC236}">
                <a16:creationId xmlns:a16="http://schemas.microsoft.com/office/drawing/2014/main" id="{6F88A088-49D5-736F-E39E-745F020C7F6F}"/>
              </a:ext>
            </a:extLst>
          </p:cNvPr>
          <p:cNvPicPr>
            <a:picLocks noChangeAspect="1"/>
          </p:cNvPicPr>
          <p:nvPr/>
        </p:nvPicPr>
        <p:blipFill>
          <a:blip r:embed="rId2"/>
          <a:stretch>
            <a:fillRect/>
          </a:stretch>
        </p:blipFill>
        <p:spPr>
          <a:xfrm>
            <a:off x="1301903" y="1826939"/>
            <a:ext cx="3120338" cy="4105581"/>
          </a:xfrm>
          <a:prstGeom prst="rect">
            <a:avLst/>
          </a:prstGeom>
        </p:spPr>
      </p:pic>
      <p:sp>
        <p:nvSpPr>
          <p:cNvPr id="13" name="TextBox 12">
            <a:extLst>
              <a:ext uri="{FF2B5EF4-FFF2-40B4-BE49-F238E27FC236}">
                <a16:creationId xmlns:a16="http://schemas.microsoft.com/office/drawing/2014/main" id="{47BBAF45-B6F2-2832-810B-149F2E6B09AA}"/>
              </a:ext>
            </a:extLst>
          </p:cNvPr>
          <p:cNvSpPr txBox="1"/>
          <p:nvPr/>
        </p:nvSpPr>
        <p:spPr>
          <a:xfrm>
            <a:off x="4794098" y="1960307"/>
            <a:ext cx="6095999" cy="3416320"/>
          </a:xfrm>
          <a:prstGeom prst="rect">
            <a:avLst/>
          </a:prstGeom>
          <a:noFill/>
        </p:spPr>
        <p:txBody>
          <a:bodyPr wrap="square" rtlCol="0">
            <a:spAutoFit/>
          </a:bodyPr>
          <a:lstStyle/>
          <a:p>
            <a:pPr algn="just"/>
            <a:r>
              <a:rPr lang="en-US" dirty="0"/>
              <a:t>After about 5 mins of searching about the best SARIMAS Parameters that fits with our cars sales data we got the following results:  </a:t>
            </a:r>
          </a:p>
          <a:p>
            <a:pPr algn="just"/>
            <a:endParaRPr lang="en-US" dirty="0"/>
          </a:p>
          <a:p>
            <a:pPr algn="just"/>
            <a:endParaRPr lang="en-US" dirty="0"/>
          </a:p>
          <a:p>
            <a:pPr algn="just"/>
            <a:r>
              <a:rPr lang="en-US" b="1" dirty="0">
                <a:solidFill>
                  <a:srgbClr val="48A1FA"/>
                </a:solidFill>
              </a:rPr>
              <a:t>Best model:  </a:t>
            </a:r>
            <a:r>
              <a:rPr lang="en-US" dirty="0"/>
              <a:t>ARIMA(2,0,2)(2,1,1)[12]          </a:t>
            </a:r>
          </a:p>
          <a:p>
            <a:pPr algn="just"/>
            <a:r>
              <a:rPr lang="en-US" b="1" dirty="0">
                <a:solidFill>
                  <a:srgbClr val="48A1FA"/>
                </a:solidFill>
              </a:rPr>
              <a:t>Total fit time: </a:t>
            </a:r>
            <a:r>
              <a:rPr lang="en-US" dirty="0"/>
              <a:t>278.712 seconds</a:t>
            </a:r>
          </a:p>
          <a:p>
            <a:pPr algn="just"/>
            <a:r>
              <a:rPr lang="en-US" b="1" dirty="0">
                <a:solidFill>
                  <a:srgbClr val="48A1FA"/>
                </a:solidFill>
              </a:rPr>
              <a:t>AIC: </a:t>
            </a:r>
            <a:r>
              <a:rPr lang="en-US" dirty="0"/>
              <a:t>6543.363639474435</a:t>
            </a:r>
          </a:p>
          <a:p>
            <a:pPr algn="just"/>
            <a:endParaRPr lang="en-US" dirty="0"/>
          </a:p>
          <a:p>
            <a:pPr algn="just"/>
            <a:r>
              <a:rPr lang="en-US" dirty="0"/>
              <a:t>Now we are going to fit these parameters with a SARIMA model and test the model in terms of achieving correct forecasting.</a:t>
            </a:r>
          </a:p>
        </p:txBody>
      </p:sp>
    </p:spTree>
    <p:extLst>
      <p:ext uri="{BB962C8B-B14F-4D97-AF65-F5344CB8AC3E}">
        <p14:creationId xmlns:p14="http://schemas.microsoft.com/office/powerpoint/2010/main" val="281375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6791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36</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SARIMA model and parameters tuning</a:t>
            </a:r>
          </a:p>
        </p:txBody>
      </p:sp>
      <p:pic>
        <p:nvPicPr>
          <p:cNvPr id="10" name="Picture 9">
            <a:extLst>
              <a:ext uri="{FF2B5EF4-FFF2-40B4-BE49-F238E27FC236}">
                <a16:creationId xmlns:a16="http://schemas.microsoft.com/office/drawing/2014/main" id="{7E2D16B1-F1E5-BD86-0560-C010BE98A77E}"/>
              </a:ext>
            </a:extLst>
          </p:cNvPr>
          <p:cNvPicPr>
            <a:picLocks noChangeAspect="1"/>
          </p:cNvPicPr>
          <p:nvPr/>
        </p:nvPicPr>
        <p:blipFill>
          <a:blip r:embed="rId2"/>
          <a:stretch>
            <a:fillRect/>
          </a:stretch>
        </p:blipFill>
        <p:spPr>
          <a:xfrm>
            <a:off x="1250049" y="5504482"/>
            <a:ext cx="2228850" cy="276225"/>
          </a:xfrm>
          <a:prstGeom prst="rect">
            <a:avLst/>
          </a:prstGeom>
        </p:spPr>
      </p:pic>
      <p:pic>
        <p:nvPicPr>
          <p:cNvPr id="16" name="Picture 15">
            <a:extLst>
              <a:ext uri="{FF2B5EF4-FFF2-40B4-BE49-F238E27FC236}">
                <a16:creationId xmlns:a16="http://schemas.microsoft.com/office/drawing/2014/main" id="{B6FF09F5-2041-07CD-E697-471F1922A4D5}"/>
              </a:ext>
            </a:extLst>
          </p:cNvPr>
          <p:cNvPicPr>
            <a:picLocks noChangeAspect="1"/>
          </p:cNvPicPr>
          <p:nvPr/>
        </p:nvPicPr>
        <p:blipFill>
          <a:blip r:embed="rId3"/>
          <a:stretch>
            <a:fillRect/>
          </a:stretch>
        </p:blipFill>
        <p:spPr>
          <a:xfrm>
            <a:off x="1250049" y="4165588"/>
            <a:ext cx="3846772" cy="1039477"/>
          </a:xfrm>
          <a:prstGeom prst="rect">
            <a:avLst/>
          </a:prstGeom>
        </p:spPr>
      </p:pic>
      <p:pic>
        <p:nvPicPr>
          <p:cNvPr id="18" name="Picture 17">
            <a:extLst>
              <a:ext uri="{FF2B5EF4-FFF2-40B4-BE49-F238E27FC236}">
                <a16:creationId xmlns:a16="http://schemas.microsoft.com/office/drawing/2014/main" id="{B0169F36-E8C6-213D-52C3-DACE354F8253}"/>
              </a:ext>
            </a:extLst>
          </p:cNvPr>
          <p:cNvPicPr>
            <a:picLocks noChangeAspect="1"/>
          </p:cNvPicPr>
          <p:nvPr/>
        </p:nvPicPr>
        <p:blipFill>
          <a:blip r:embed="rId4"/>
          <a:stretch>
            <a:fillRect/>
          </a:stretch>
        </p:blipFill>
        <p:spPr>
          <a:xfrm>
            <a:off x="920109" y="1454868"/>
            <a:ext cx="8353425" cy="2565282"/>
          </a:xfrm>
          <a:prstGeom prst="rect">
            <a:avLst/>
          </a:prstGeom>
        </p:spPr>
      </p:pic>
      <p:sp>
        <p:nvSpPr>
          <p:cNvPr id="21" name="TextBox 20">
            <a:extLst>
              <a:ext uri="{FF2B5EF4-FFF2-40B4-BE49-F238E27FC236}">
                <a16:creationId xmlns:a16="http://schemas.microsoft.com/office/drawing/2014/main" id="{4B19B2FA-EEC7-F235-E594-3512E66A368C}"/>
              </a:ext>
            </a:extLst>
          </p:cNvPr>
          <p:cNvSpPr txBox="1"/>
          <p:nvPr/>
        </p:nvSpPr>
        <p:spPr>
          <a:xfrm>
            <a:off x="5459915" y="4303379"/>
            <a:ext cx="4274635" cy="1200329"/>
          </a:xfrm>
          <a:prstGeom prst="rect">
            <a:avLst/>
          </a:prstGeom>
          <a:noFill/>
        </p:spPr>
        <p:txBody>
          <a:bodyPr wrap="square" rtlCol="0">
            <a:spAutoFit/>
          </a:bodyPr>
          <a:lstStyle/>
          <a:p>
            <a:pPr algn="just"/>
            <a:r>
              <a:rPr lang="en-US" dirty="0"/>
              <a:t>the previous model achieved a better results in terms of MSE compared to this model, but still the difference is between two models is so small. </a:t>
            </a:r>
          </a:p>
        </p:txBody>
      </p:sp>
    </p:spTree>
    <p:extLst>
      <p:ext uri="{BB962C8B-B14F-4D97-AF65-F5344CB8AC3E}">
        <p14:creationId xmlns:p14="http://schemas.microsoft.com/office/powerpoint/2010/main" val="3553505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sz="2800" dirty="0"/>
              <a:t>Time series Forecasting &amp; ML/DL Analysis and Findings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77454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37</a:t>
            </a:fld>
            <a:endParaRPr lang="en-US" sz="1800" dirty="0"/>
          </a:p>
        </p:txBody>
      </p:sp>
      <p:sp>
        <p:nvSpPr>
          <p:cNvPr id="10" name="TextBox 9">
            <a:extLst>
              <a:ext uri="{FF2B5EF4-FFF2-40B4-BE49-F238E27FC236}">
                <a16:creationId xmlns:a16="http://schemas.microsoft.com/office/drawing/2014/main" id="{172BD54A-6918-9820-51DE-ECEBAEAB5028}"/>
              </a:ext>
            </a:extLst>
          </p:cNvPr>
          <p:cNvSpPr txBox="1"/>
          <p:nvPr/>
        </p:nvSpPr>
        <p:spPr>
          <a:xfrm>
            <a:off x="906203" y="1033777"/>
            <a:ext cx="9613670"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Forecasting using SARIMA model (Seasonal Average Integrated Moving Average)</a:t>
            </a:r>
          </a:p>
        </p:txBody>
      </p:sp>
      <p:sp>
        <p:nvSpPr>
          <p:cNvPr id="11" name="TextBox 10">
            <a:extLst>
              <a:ext uri="{FF2B5EF4-FFF2-40B4-BE49-F238E27FC236}">
                <a16:creationId xmlns:a16="http://schemas.microsoft.com/office/drawing/2014/main" id="{DA3CB0EF-DF88-42CD-89D1-DB0E85CE4921}"/>
              </a:ext>
            </a:extLst>
          </p:cNvPr>
          <p:cNvSpPr txBox="1"/>
          <p:nvPr/>
        </p:nvSpPr>
        <p:spPr>
          <a:xfrm>
            <a:off x="906203" y="1403109"/>
            <a:ext cx="8361622" cy="341632"/>
          </a:xfrm>
          <a:prstGeom prst="rect">
            <a:avLst/>
          </a:prstGeom>
          <a:noFill/>
        </p:spPr>
        <p:txBody>
          <a:bodyPr wrap="square">
            <a:spAutoFit/>
          </a:bodyPr>
          <a:lstStyle/>
          <a:p>
            <a:pPr>
              <a:lnSpc>
                <a:spcPct val="90000"/>
              </a:lnSpc>
              <a:spcBef>
                <a:spcPts val="1000"/>
              </a:spcBef>
            </a:pPr>
            <a:r>
              <a:rPr lang="en-US" b="1" dirty="0">
                <a:latin typeface="+mj-lt"/>
              </a:rPr>
              <a:t>2.2 SARIMA model and parameters tuning : </a:t>
            </a:r>
            <a:r>
              <a:rPr lang="it-IT" b="1" i="0" dirty="0">
                <a:solidFill>
                  <a:srgbClr val="1F1F1F"/>
                </a:solidFill>
                <a:effectLst/>
                <a:latin typeface="Source Sans Pro" panose="020B0503030403020204" pitchFamily="34" charset="0"/>
              </a:rPr>
              <a:t>SARIMA (p, d, q) (P, D, Q)</a:t>
            </a:r>
            <a:r>
              <a:rPr lang="it-IT" b="0" i="0" dirty="0">
                <a:solidFill>
                  <a:srgbClr val="1F1F1F"/>
                </a:solidFill>
                <a:effectLst/>
                <a:latin typeface="Source Sans Pro" panose="020B0503030403020204" pitchFamily="34" charset="0"/>
              </a:rPr>
              <a:t>.</a:t>
            </a:r>
            <a:endParaRPr lang="en-US" b="1" dirty="0">
              <a:latin typeface="+mj-lt"/>
            </a:endParaRPr>
          </a:p>
        </p:txBody>
      </p:sp>
      <p:pic>
        <p:nvPicPr>
          <p:cNvPr id="12" name="Picture 11">
            <a:extLst>
              <a:ext uri="{FF2B5EF4-FFF2-40B4-BE49-F238E27FC236}">
                <a16:creationId xmlns:a16="http://schemas.microsoft.com/office/drawing/2014/main" id="{6F88A088-49D5-736F-E39E-745F020C7F6F}"/>
              </a:ext>
            </a:extLst>
          </p:cNvPr>
          <p:cNvPicPr>
            <a:picLocks noChangeAspect="1"/>
          </p:cNvPicPr>
          <p:nvPr/>
        </p:nvPicPr>
        <p:blipFill>
          <a:blip r:embed="rId2"/>
          <a:stretch>
            <a:fillRect/>
          </a:stretch>
        </p:blipFill>
        <p:spPr>
          <a:xfrm>
            <a:off x="1301903" y="1826939"/>
            <a:ext cx="3120338" cy="4105581"/>
          </a:xfrm>
          <a:prstGeom prst="rect">
            <a:avLst/>
          </a:prstGeom>
        </p:spPr>
      </p:pic>
      <p:sp>
        <p:nvSpPr>
          <p:cNvPr id="13" name="TextBox 12">
            <a:extLst>
              <a:ext uri="{FF2B5EF4-FFF2-40B4-BE49-F238E27FC236}">
                <a16:creationId xmlns:a16="http://schemas.microsoft.com/office/drawing/2014/main" id="{47BBAF45-B6F2-2832-810B-149F2E6B09AA}"/>
              </a:ext>
            </a:extLst>
          </p:cNvPr>
          <p:cNvSpPr txBox="1"/>
          <p:nvPr/>
        </p:nvSpPr>
        <p:spPr>
          <a:xfrm>
            <a:off x="4794098" y="1960307"/>
            <a:ext cx="6095999" cy="3416320"/>
          </a:xfrm>
          <a:prstGeom prst="rect">
            <a:avLst/>
          </a:prstGeom>
          <a:noFill/>
        </p:spPr>
        <p:txBody>
          <a:bodyPr wrap="square" rtlCol="0">
            <a:spAutoFit/>
          </a:bodyPr>
          <a:lstStyle/>
          <a:p>
            <a:pPr algn="just"/>
            <a:r>
              <a:rPr lang="en-US" dirty="0"/>
              <a:t>After about 5 mins of searching about the best SARIMAS Parameters that fits with our cars sales data we got the following results:  </a:t>
            </a:r>
          </a:p>
          <a:p>
            <a:pPr algn="just"/>
            <a:endParaRPr lang="en-US" dirty="0"/>
          </a:p>
          <a:p>
            <a:pPr algn="just"/>
            <a:endParaRPr lang="en-US" dirty="0"/>
          </a:p>
          <a:p>
            <a:pPr algn="just"/>
            <a:r>
              <a:rPr lang="en-US" b="1" dirty="0">
                <a:solidFill>
                  <a:srgbClr val="48A1FA"/>
                </a:solidFill>
              </a:rPr>
              <a:t>Best model:  </a:t>
            </a:r>
            <a:r>
              <a:rPr lang="en-US" dirty="0"/>
              <a:t>ARIMA(2,0,2)(2,1,1)[12]          </a:t>
            </a:r>
          </a:p>
          <a:p>
            <a:pPr algn="just"/>
            <a:r>
              <a:rPr lang="en-US" b="1" dirty="0">
                <a:solidFill>
                  <a:srgbClr val="48A1FA"/>
                </a:solidFill>
              </a:rPr>
              <a:t>Total fit time: </a:t>
            </a:r>
            <a:r>
              <a:rPr lang="en-US" dirty="0"/>
              <a:t>278.712 seconds</a:t>
            </a:r>
          </a:p>
          <a:p>
            <a:pPr algn="just"/>
            <a:r>
              <a:rPr lang="en-US" b="1" dirty="0">
                <a:solidFill>
                  <a:srgbClr val="48A1FA"/>
                </a:solidFill>
              </a:rPr>
              <a:t>AIC: </a:t>
            </a:r>
            <a:r>
              <a:rPr lang="en-US" dirty="0"/>
              <a:t>6543.363639474435</a:t>
            </a:r>
          </a:p>
          <a:p>
            <a:pPr algn="just"/>
            <a:endParaRPr lang="en-US" dirty="0"/>
          </a:p>
          <a:p>
            <a:pPr algn="just"/>
            <a:r>
              <a:rPr lang="en-US" dirty="0"/>
              <a:t>Now we are going to fit these parameters with a SARIMA model and test the model in terms of achieving correct forecasting.</a:t>
            </a:r>
          </a:p>
        </p:txBody>
      </p:sp>
    </p:spTree>
    <p:extLst>
      <p:ext uri="{BB962C8B-B14F-4D97-AF65-F5344CB8AC3E}">
        <p14:creationId xmlns:p14="http://schemas.microsoft.com/office/powerpoint/2010/main" val="1226636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4553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906203" y="940098"/>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2- SARIMA model and parameters tuning</a:t>
            </a:r>
          </a:p>
        </p:txBody>
      </p:sp>
      <p:pic>
        <p:nvPicPr>
          <p:cNvPr id="4" name="Picture 3">
            <a:extLst>
              <a:ext uri="{FF2B5EF4-FFF2-40B4-BE49-F238E27FC236}">
                <a16:creationId xmlns:a16="http://schemas.microsoft.com/office/drawing/2014/main" id="{ED854D79-0D18-6ED9-4CEC-A391E751E0DA}"/>
              </a:ext>
            </a:extLst>
          </p:cNvPr>
          <p:cNvPicPr>
            <a:picLocks noChangeAspect="1"/>
          </p:cNvPicPr>
          <p:nvPr/>
        </p:nvPicPr>
        <p:blipFill>
          <a:blip r:embed="rId2"/>
          <a:stretch>
            <a:fillRect/>
          </a:stretch>
        </p:blipFill>
        <p:spPr>
          <a:xfrm>
            <a:off x="1042613" y="1933525"/>
            <a:ext cx="9110663" cy="2781399"/>
          </a:xfrm>
          <a:prstGeom prst="rect">
            <a:avLst/>
          </a:prstGeom>
        </p:spPr>
      </p:pic>
      <p:sp>
        <p:nvSpPr>
          <p:cNvPr id="13" name="TextBox 12">
            <a:extLst>
              <a:ext uri="{FF2B5EF4-FFF2-40B4-BE49-F238E27FC236}">
                <a16:creationId xmlns:a16="http://schemas.microsoft.com/office/drawing/2014/main" id="{2747B9FE-EAF7-E057-CA62-38D537813B9E}"/>
              </a:ext>
            </a:extLst>
          </p:cNvPr>
          <p:cNvSpPr txBox="1"/>
          <p:nvPr/>
        </p:nvSpPr>
        <p:spPr>
          <a:xfrm>
            <a:off x="921855" y="1300968"/>
            <a:ext cx="6096000" cy="341632"/>
          </a:xfrm>
          <a:prstGeom prst="rect">
            <a:avLst/>
          </a:prstGeom>
          <a:noFill/>
        </p:spPr>
        <p:txBody>
          <a:bodyPr wrap="square">
            <a:spAutoFit/>
          </a:bodyPr>
          <a:lstStyle/>
          <a:p>
            <a:pPr>
              <a:lnSpc>
                <a:spcPct val="90000"/>
              </a:lnSpc>
              <a:spcBef>
                <a:spcPts val="1000"/>
              </a:spcBef>
            </a:pPr>
            <a:r>
              <a:rPr lang="en-US" b="1" dirty="0">
                <a:latin typeface="+mj-lt"/>
              </a:rPr>
              <a:t>2.3 SARIMA Future Forecasting</a:t>
            </a:r>
          </a:p>
        </p:txBody>
      </p:sp>
    </p:spTree>
    <p:extLst>
      <p:ext uri="{BB962C8B-B14F-4D97-AF65-F5344CB8AC3E}">
        <p14:creationId xmlns:p14="http://schemas.microsoft.com/office/powerpoint/2010/main" val="983257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145535"/>
            <a:ext cx="9779183" cy="753679"/>
          </a:xfrm>
        </p:spPr>
        <p:txBody>
          <a:bodyPr/>
          <a:lstStyle/>
          <a:p>
            <a:r>
              <a:rPr lang="en-US" sz="2800" dirty="0"/>
              <a:t>Time series Forecasting &amp; ML/DL Analysis and Findings </a:t>
            </a:r>
            <a:endParaRPr lang="en-US" sz="105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4057216"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39</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8" name="TextBox 107">
            <a:extLst>
              <a:ext uri="{FF2B5EF4-FFF2-40B4-BE49-F238E27FC236}">
                <a16:creationId xmlns:a16="http://schemas.microsoft.com/office/drawing/2014/main" id="{02D6C901-41BA-E56F-A39A-B63D181E1CE8}"/>
              </a:ext>
            </a:extLst>
          </p:cNvPr>
          <p:cNvSpPr txBox="1"/>
          <p:nvPr/>
        </p:nvSpPr>
        <p:spPr>
          <a:xfrm>
            <a:off x="1045680" y="878593"/>
            <a:ext cx="8477237"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3- Time Series Prediction by Deep Learning (Neural Network)</a:t>
            </a:r>
          </a:p>
        </p:txBody>
      </p:sp>
      <p:sp>
        <p:nvSpPr>
          <p:cNvPr id="13" name="TextBox 12">
            <a:extLst>
              <a:ext uri="{FF2B5EF4-FFF2-40B4-BE49-F238E27FC236}">
                <a16:creationId xmlns:a16="http://schemas.microsoft.com/office/drawing/2014/main" id="{2747B9FE-EAF7-E057-CA62-38D537813B9E}"/>
              </a:ext>
            </a:extLst>
          </p:cNvPr>
          <p:cNvSpPr txBox="1"/>
          <p:nvPr/>
        </p:nvSpPr>
        <p:spPr>
          <a:xfrm>
            <a:off x="1045680" y="1290640"/>
            <a:ext cx="6096000" cy="341632"/>
          </a:xfrm>
          <a:prstGeom prst="rect">
            <a:avLst/>
          </a:prstGeom>
          <a:noFill/>
        </p:spPr>
        <p:txBody>
          <a:bodyPr wrap="square">
            <a:spAutoFit/>
          </a:bodyPr>
          <a:lstStyle/>
          <a:p>
            <a:pPr>
              <a:lnSpc>
                <a:spcPct val="90000"/>
              </a:lnSpc>
              <a:spcBef>
                <a:spcPts val="1000"/>
              </a:spcBef>
            </a:pPr>
            <a:r>
              <a:rPr lang="en-US" b="1" dirty="0">
                <a:latin typeface="+mj-lt"/>
              </a:rPr>
              <a:t>3.1 Neural Network Prediction.  </a:t>
            </a:r>
          </a:p>
        </p:txBody>
      </p:sp>
      <p:pic>
        <p:nvPicPr>
          <p:cNvPr id="5" name="Picture 4">
            <a:extLst>
              <a:ext uri="{FF2B5EF4-FFF2-40B4-BE49-F238E27FC236}">
                <a16:creationId xmlns:a16="http://schemas.microsoft.com/office/drawing/2014/main" id="{E3144A34-C8FD-0C78-FC34-519B7DC9976F}"/>
              </a:ext>
            </a:extLst>
          </p:cNvPr>
          <p:cNvPicPr>
            <a:picLocks noChangeAspect="1"/>
          </p:cNvPicPr>
          <p:nvPr/>
        </p:nvPicPr>
        <p:blipFill rotWithShape="1">
          <a:blip r:embed="rId2"/>
          <a:srcRect b="2139"/>
          <a:stretch/>
        </p:blipFill>
        <p:spPr>
          <a:xfrm>
            <a:off x="1281416" y="1834783"/>
            <a:ext cx="7834313" cy="2567018"/>
          </a:xfrm>
          <a:prstGeom prst="rect">
            <a:avLst/>
          </a:prstGeom>
        </p:spPr>
      </p:pic>
      <p:pic>
        <p:nvPicPr>
          <p:cNvPr id="8" name="Picture 7">
            <a:extLst>
              <a:ext uri="{FF2B5EF4-FFF2-40B4-BE49-F238E27FC236}">
                <a16:creationId xmlns:a16="http://schemas.microsoft.com/office/drawing/2014/main" id="{D6595B72-BD4B-37BD-A954-FE51FF029D93}"/>
              </a:ext>
            </a:extLst>
          </p:cNvPr>
          <p:cNvPicPr>
            <a:picLocks noChangeAspect="1"/>
          </p:cNvPicPr>
          <p:nvPr/>
        </p:nvPicPr>
        <p:blipFill>
          <a:blip r:embed="rId3"/>
          <a:stretch>
            <a:fillRect/>
          </a:stretch>
        </p:blipFill>
        <p:spPr>
          <a:xfrm>
            <a:off x="1485900" y="4779000"/>
            <a:ext cx="3448050" cy="600075"/>
          </a:xfrm>
          <a:prstGeom prst="rect">
            <a:avLst/>
          </a:prstGeom>
        </p:spPr>
      </p:pic>
    </p:spTree>
    <p:extLst>
      <p:ext uri="{BB962C8B-B14F-4D97-AF65-F5344CB8AC3E}">
        <p14:creationId xmlns:p14="http://schemas.microsoft.com/office/powerpoint/2010/main" val="81135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910344"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4</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4145734"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40</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65403"/>
            <a:ext cx="4055199"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41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467892"/>
            <a:ext cx="10432825" cy="3447098"/>
          </a:xfrm>
          <a:prstGeom prst="rect">
            <a:avLst/>
          </a:prstGeom>
          <a:noFill/>
        </p:spPr>
        <p:txBody>
          <a:bodyPr wrap="square">
            <a:spAutoFit/>
          </a:bodyPr>
          <a:lstStyle/>
          <a:p>
            <a:r>
              <a:rPr lang="en-US" b="1" dirty="0">
                <a:solidFill>
                  <a:srgbClr val="48A1FA"/>
                </a:solidFill>
                <a:latin typeface="+mj-lt"/>
              </a:rPr>
              <a:t>Models Strengths and Flaws:</a:t>
            </a:r>
          </a:p>
          <a:p>
            <a:endParaRPr lang="en-US" sz="2000" b="1" dirty="0">
              <a:solidFill>
                <a:srgbClr val="0068FF"/>
              </a:solidFill>
            </a:endParaRPr>
          </a:p>
          <a:p>
            <a:pPr algn="just"/>
            <a:r>
              <a:rPr lang="en-US" dirty="0"/>
              <a:t>Generally, Time series modeling &amp; forecasting is considered one of the hardest problems to approach in data science since it depends on large amount of analysis and work, as shown in the previous slides we exposed to several techniques, where we compare between them in terms of forecasting one of these techniques was forecasting by smoothing which provided the worst results but at the same time it gave us intuition that the time series can be predicted by more advanced techniques like SARIMA model which provided very good results, and neural networks which gave us the best results, at the same time these models achieved good results</a:t>
            </a:r>
            <a:r>
              <a:rPr lang="ar-SA" dirty="0"/>
              <a:t> </a:t>
            </a:r>
            <a:r>
              <a:rPr lang="en-US" dirty="0"/>
              <a:t> to some extent in terms of forecasting future series.   </a:t>
            </a:r>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48A1FA"/>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801702" cy="365125"/>
          </a:xfrm>
        </p:spPr>
        <p:txBody>
          <a:bodyPr/>
          <a:lstStyle/>
          <a:p>
            <a:r>
              <a:rPr lang="en-US" dirty="0"/>
              <a:t>Specialized Models: Time Series and Survival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42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3693319"/>
          </a:xfrm>
          <a:prstGeom prst="rect">
            <a:avLst/>
          </a:prstGeom>
          <a:noFill/>
        </p:spPr>
        <p:txBody>
          <a:bodyPr wrap="square">
            <a:spAutoFit/>
          </a:bodyPr>
          <a:lstStyle/>
          <a:p>
            <a:r>
              <a:rPr lang="en-US" dirty="0"/>
              <a:t>As shown in the previous slides deep learning models achieved the best results in order of modeling and forecasting time series and we can go further with the results by using more advanced techniques such as :  </a:t>
            </a:r>
          </a:p>
          <a:p>
            <a:endParaRPr lang="en-US" dirty="0"/>
          </a:p>
          <a:p>
            <a:pPr marL="285750" indent="-285750">
              <a:buFont typeface="Arial" panose="020B0604020202020204" pitchFamily="34" charset="0"/>
              <a:buChar char="•"/>
            </a:pPr>
            <a:r>
              <a:rPr lang="en-US" dirty="0"/>
              <a:t>Recurrent neural network (RNN)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Long short-term memory LSTM.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I am currently working on these models to find out its strengthens  and weaknesses and will be uploaded on my GitHub account soon. </a:t>
            </a:r>
          </a:p>
          <a:p>
            <a:endParaRPr lang="en-US" dirty="0"/>
          </a:p>
          <a:p>
            <a:r>
              <a:rPr lang="en-US" b="1" dirty="0">
                <a:hlinkClick r:id="rId2"/>
              </a:rPr>
              <a:t>https://github.com/AI-MOO/IBM-Machine-Learning-Professional-Certificate</a:t>
            </a:r>
            <a:r>
              <a:rPr lang="en-US" b="1" dirty="0"/>
              <a:t> </a:t>
            </a:r>
          </a:p>
        </p:txBody>
      </p:sp>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1154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48A1FA"/>
                </a:solidFill>
                <a:effectLst/>
                <a:latin typeface="OpenSans-Bold"/>
              </a:rPr>
              <a:t>IBM Machine Learning Professional Certificate</a:t>
            </a:r>
          </a:p>
          <a:p>
            <a:r>
              <a:rPr lang="en-US" sz="1600" dirty="0"/>
              <a:t>Specialized Models: Time Series and Survival Analysis</a:t>
            </a:r>
          </a:p>
          <a:p>
            <a:endParaRPr lang="en-US" sz="1600" dirty="0"/>
          </a:p>
          <a:p>
            <a:r>
              <a:rPr lang="en-US" sz="2000" dirty="0"/>
              <a:t>By: Mohamad Osman</a:t>
            </a:r>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70813" y="6356349"/>
            <a:ext cx="2229956" cy="365125"/>
          </a:xfrm>
        </p:spPr>
        <p:txBody>
          <a:bodyPr/>
          <a:lstStyle/>
          <a:p>
            <a:r>
              <a:rPr lang="en-US" dirty="0"/>
              <a:t>Specialized Models: Time Series and Survival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400110"/>
          </a:xfrm>
          <a:prstGeom prst="rect">
            <a:avLst/>
          </a:prstGeom>
          <a:noFill/>
        </p:spPr>
        <p:txBody>
          <a:bodyPr wrap="square" rtlCol="0">
            <a:spAutoFit/>
          </a:bodyPr>
          <a:lstStyle/>
          <a:p>
            <a:pPr algn="l"/>
            <a:r>
              <a:rPr lang="en-US" sz="2000" b="1" dirty="0">
                <a:solidFill>
                  <a:srgbClr val="48A1FA"/>
                </a:solidFill>
                <a:latin typeface="+mj-lt"/>
              </a:rPr>
              <a:t>Dataset Info: </a:t>
            </a:r>
          </a:p>
        </p:txBody>
      </p:sp>
      <p:sp>
        <p:nvSpPr>
          <p:cNvPr id="14" name="TextBox 13">
            <a:extLst>
              <a:ext uri="{FF2B5EF4-FFF2-40B4-BE49-F238E27FC236}">
                <a16:creationId xmlns:a16="http://schemas.microsoft.com/office/drawing/2014/main" id="{A5DCB628-13EA-182A-89E8-361BC31E7A44}"/>
              </a:ext>
            </a:extLst>
          </p:cNvPr>
          <p:cNvSpPr txBox="1"/>
          <p:nvPr/>
        </p:nvSpPr>
        <p:spPr>
          <a:xfrm>
            <a:off x="764440" y="1603494"/>
            <a:ext cx="10984116" cy="3416320"/>
          </a:xfrm>
          <a:prstGeom prst="rect">
            <a:avLst/>
          </a:prstGeom>
          <a:noFill/>
        </p:spPr>
        <p:txBody>
          <a:bodyPr wrap="square">
            <a:spAutoFit/>
          </a:bodyPr>
          <a:lstStyle/>
          <a:p>
            <a:pPr algn="l"/>
            <a:r>
              <a:rPr lang="en-US" b="1" i="0" dirty="0">
                <a:solidFill>
                  <a:srgbClr val="333333"/>
                </a:solidFill>
                <a:effectLst/>
                <a:latin typeface="+mj-lt"/>
              </a:rPr>
              <a:t>Label :  </a:t>
            </a:r>
            <a:r>
              <a:rPr lang="en-US" dirty="0">
                <a:solidFill>
                  <a:srgbClr val="333333"/>
                </a:solidFill>
                <a:latin typeface="+mj-lt"/>
              </a:rPr>
              <a:t>Light Weight Vehicle Sales </a:t>
            </a:r>
            <a:r>
              <a:rPr lang="en-US" dirty="0">
                <a:solidFill>
                  <a:srgbClr val="48A1FA"/>
                </a:solidFill>
                <a:latin typeface="+mj-lt"/>
              </a:rPr>
              <a:t>(LTOTALNSA)</a:t>
            </a:r>
          </a:p>
          <a:p>
            <a:pPr algn="l"/>
            <a:endParaRPr lang="en-US" b="1" dirty="0">
              <a:solidFill>
                <a:srgbClr val="333333"/>
              </a:solidFill>
              <a:latin typeface="+mj-lt"/>
            </a:endParaRPr>
          </a:p>
          <a:p>
            <a:pPr algn="l"/>
            <a:r>
              <a:rPr lang="en-US" b="1" i="0" dirty="0">
                <a:solidFill>
                  <a:srgbClr val="333333"/>
                </a:solidFill>
                <a:effectLst/>
                <a:latin typeface="+mj-lt"/>
              </a:rPr>
              <a:t>Source:</a:t>
            </a:r>
            <a:r>
              <a:rPr lang="en-US" b="0" i="0" dirty="0">
                <a:solidFill>
                  <a:srgbClr val="333333"/>
                </a:solidFill>
                <a:effectLst/>
                <a:latin typeface="+mj-lt"/>
              </a:rPr>
              <a:t> </a:t>
            </a:r>
            <a:r>
              <a:rPr lang="en-US" b="0" i="0" u="none" strike="noStrike" dirty="0">
                <a:solidFill>
                  <a:srgbClr val="48A1FA"/>
                </a:solidFill>
                <a:effectLst/>
                <a:latin typeface="+mj-lt"/>
                <a:hlinkClick r:id="rId3">
                  <a:extLst>
                    <a:ext uri="{A12FA001-AC4F-418D-AE19-62706E023703}">
                      <ahyp:hlinkClr xmlns:ahyp="http://schemas.microsoft.com/office/drawing/2018/hyperlinkcolor" val="tx"/>
                    </a:ext>
                  </a:extLst>
                </a:hlinkClick>
              </a:rPr>
              <a:t>U.S. Bureau of Economic Analysis </a:t>
            </a:r>
            <a:r>
              <a:rPr lang="en-US" b="0" i="0" dirty="0">
                <a:solidFill>
                  <a:srgbClr val="48A1FA"/>
                </a:solidFill>
                <a:effectLst/>
                <a:latin typeface="+mj-lt"/>
              </a:rPr>
              <a:t> </a:t>
            </a:r>
          </a:p>
          <a:p>
            <a:pPr algn="l"/>
            <a:endParaRPr lang="en-US" b="0" i="0" dirty="0">
              <a:solidFill>
                <a:srgbClr val="333333"/>
              </a:solidFill>
              <a:effectLst/>
              <a:latin typeface="+mj-lt"/>
            </a:endParaRPr>
          </a:p>
          <a:p>
            <a:pPr algn="l"/>
            <a:r>
              <a:rPr lang="en-US" b="1" i="0" dirty="0">
                <a:solidFill>
                  <a:srgbClr val="333333"/>
                </a:solidFill>
                <a:effectLst/>
                <a:latin typeface="+mj-lt"/>
              </a:rPr>
              <a:t>Release:</a:t>
            </a:r>
            <a:r>
              <a:rPr lang="en-US" b="0" i="0" dirty="0">
                <a:solidFill>
                  <a:srgbClr val="333333"/>
                </a:solidFill>
                <a:effectLst/>
                <a:latin typeface="+mj-lt"/>
              </a:rPr>
              <a:t> </a:t>
            </a:r>
            <a:r>
              <a:rPr lang="en-US" b="0" i="0" u="none" strike="noStrike" dirty="0">
                <a:solidFill>
                  <a:srgbClr val="48A1FA"/>
                </a:solidFill>
                <a:effectLst/>
                <a:latin typeface="+mj-lt"/>
                <a:hlinkClick r:id="rId4">
                  <a:extLst>
                    <a:ext uri="{A12FA001-AC4F-418D-AE19-62706E023703}">
                      <ahyp:hlinkClr xmlns:ahyp="http://schemas.microsoft.com/office/drawing/2018/hyperlinkcolor" val="tx"/>
                    </a:ext>
                  </a:extLst>
                </a:hlinkClick>
              </a:rPr>
              <a:t>Supplemental Estimates, Motor Vehicles </a:t>
            </a:r>
            <a:endParaRPr lang="en-US" b="0" i="0" u="none" strike="noStrike" dirty="0">
              <a:solidFill>
                <a:srgbClr val="48A1FA"/>
              </a:solidFill>
              <a:effectLst/>
              <a:latin typeface="+mj-lt"/>
            </a:endParaRPr>
          </a:p>
          <a:p>
            <a:pPr algn="l"/>
            <a:r>
              <a:rPr lang="en-US" b="0" i="0" dirty="0">
                <a:solidFill>
                  <a:srgbClr val="333333"/>
                </a:solidFill>
                <a:effectLst/>
                <a:latin typeface="+mj-lt"/>
              </a:rPr>
              <a:t> </a:t>
            </a:r>
          </a:p>
          <a:p>
            <a:pPr algn="l"/>
            <a:r>
              <a:rPr lang="en-US" b="1" i="0" dirty="0">
                <a:solidFill>
                  <a:srgbClr val="333333"/>
                </a:solidFill>
                <a:effectLst/>
                <a:latin typeface="+mj-lt"/>
              </a:rPr>
              <a:t>Units:</a:t>
            </a:r>
            <a:r>
              <a:rPr lang="en-US" b="0" i="0" dirty="0">
                <a:solidFill>
                  <a:srgbClr val="333333"/>
                </a:solidFill>
                <a:effectLst/>
                <a:latin typeface="+mj-lt"/>
              </a:rPr>
              <a:t>  </a:t>
            </a:r>
            <a:r>
              <a:rPr lang="en-US" dirty="0">
                <a:solidFill>
                  <a:srgbClr val="333333"/>
                </a:solidFill>
                <a:latin typeface="+mj-lt"/>
              </a:rPr>
              <a:t>Thousands of Units, Not Seasonally Adjusted</a:t>
            </a:r>
          </a:p>
          <a:p>
            <a:pPr algn="l"/>
            <a:endParaRPr lang="en-US" b="0" i="0" dirty="0">
              <a:solidFill>
                <a:srgbClr val="333333"/>
              </a:solidFill>
              <a:effectLst/>
              <a:latin typeface="+mj-lt"/>
            </a:endParaRPr>
          </a:p>
          <a:p>
            <a:pPr algn="l"/>
            <a:r>
              <a:rPr lang="en-US" b="1" i="0" dirty="0">
                <a:solidFill>
                  <a:srgbClr val="333333"/>
                </a:solidFill>
                <a:effectLst/>
                <a:latin typeface="+mj-lt"/>
              </a:rPr>
              <a:t>Frequency:</a:t>
            </a:r>
            <a:r>
              <a:rPr lang="en-US" b="0" i="0" dirty="0">
                <a:solidFill>
                  <a:srgbClr val="333333"/>
                </a:solidFill>
                <a:effectLst/>
                <a:latin typeface="+mj-lt"/>
              </a:rPr>
              <a:t>  </a:t>
            </a:r>
            <a:r>
              <a:rPr lang="en-US" dirty="0">
                <a:solidFill>
                  <a:srgbClr val="333333"/>
                </a:solidFill>
                <a:latin typeface="+mj-lt"/>
              </a:rPr>
              <a:t>Monthly</a:t>
            </a:r>
          </a:p>
          <a:p>
            <a:pPr algn="l"/>
            <a:endParaRPr lang="en-US" b="0" i="0" dirty="0">
              <a:solidFill>
                <a:srgbClr val="333333"/>
              </a:solidFill>
              <a:effectLst/>
              <a:latin typeface="+mj-lt"/>
            </a:endParaRPr>
          </a:p>
          <a:p>
            <a:pPr algn="l"/>
            <a:r>
              <a:rPr lang="en-US" b="1" i="0" dirty="0">
                <a:solidFill>
                  <a:srgbClr val="333333"/>
                </a:solidFill>
                <a:effectLst/>
                <a:latin typeface="+mj-lt"/>
              </a:rPr>
              <a:t>Citation: </a:t>
            </a:r>
            <a:r>
              <a:rPr lang="en-US" b="0" i="0" dirty="0">
                <a:solidFill>
                  <a:srgbClr val="333333"/>
                </a:solidFill>
                <a:effectLst/>
                <a:latin typeface="+mj-lt"/>
              </a:rPr>
              <a:t>U.S. Bureau of Economic Analysis, Light Weight Vehicle Sales [LTOTALNSA], retrieved from FRED, Federal Reserve Bank of St. Louis; https://fred.stlouisfed.org/series/LTOTALNSA, May 23, 2022.</a:t>
            </a: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Specialized Models: Time Series and Survival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1331199"/>
            <a:ext cx="8852246" cy="3877985"/>
          </a:xfrm>
          <a:prstGeom prst="rect">
            <a:avLst/>
          </a:prstGeom>
          <a:noFill/>
        </p:spPr>
        <p:txBody>
          <a:bodyPr wrap="square" rtlCol="0">
            <a:spAutoFit/>
          </a:bodyPr>
          <a:lstStyle/>
          <a:p>
            <a:r>
              <a:rPr lang="en-US" dirty="0">
                <a:solidFill>
                  <a:srgbClr val="292929"/>
                </a:solidFill>
              </a:rPr>
              <a:t>The dataset consists of two columns: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DATE</a:t>
            </a:r>
          </a:p>
          <a:p>
            <a:pPr marL="285750" indent="-285750">
              <a:buFont typeface="Arial" panose="020B0604020202020204" pitchFamily="34" charset="0"/>
              <a:buChar char="•"/>
            </a:pPr>
            <a:r>
              <a:rPr lang="en-US" dirty="0">
                <a:solidFill>
                  <a:srgbClr val="292929"/>
                </a:solidFill>
              </a:rPr>
              <a:t>LTOTALNSA (relabeled to “SALES”)</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endParaRPr lang="en-US" dirty="0">
              <a:solidFill>
                <a:srgbClr val="292929"/>
              </a:solidFill>
            </a:endParaRPr>
          </a:p>
          <a:p>
            <a:r>
              <a:rPr lang="en-US" dirty="0">
                <a:solidFill>
                  <a:srgbClr val="292929"/>
                </a:solidFill>
              </a:rPr>
              <a:t>DATE : contains monthly dates from 1976 – 2022 </a:t>
            </a:r>
          </a:p>
          <a:p>
            <a:pPr marL="285750" indent="-285750">
              <a:buFont typeface="Arial" panose="020B0604020202020204" pitchFamily="34" charset="0"/>
              <a:buChar char="•"/>
            </a:pPr>
            <a:r>
              <a:rPr lang="en-US" sz="1600" dirty="0">
                <a:solidFill>
                  <a:srgbClr val="48A1FA"/>
                </a:solidFill>
              </a:rPr>
              <a:t>For instance: 1976-04-01 (YYYY-MM-DD)</a:t>
            </a:r>
          </a:p>
          <a:p>
            <a:endParaRPr lang="en-US" dirty="0">
              <a:solidFill>
                <a:srgbClr val="292929"/>
              </a:solidFill>
            </a:endParaRPr>
          </a:p>
          <a:p>
            <a:r>
              <a:rPr lang="en-US" dirty="0">
                <a:solidFill>
                  <a:srgbClr val="292929"/>
                </a:solidFill>
              </a:rPr>
              <a:t>SALES: contains monthly </a:t>
            </a:r>
            <a:r>
              <a:rPr lang="en-US" dirty="0">
                <a:solidFill>
                  <a:srgbClr val="333333"/>
                </a:solidFill>
                <a:latin typeface="+mj-lt"/>
              </a:rPr>
              <a:t>light weight vehicle sales in thousands of units </a:t>
            </a:r>
          </a:p>
          <a:p>
            <a:pPr marL="285750" indent="-285750">
              <a:buFont typeface="Arial" panose="020B0604020202020204" pitchFamily="34" charset="0"/>
              <a:buChar char="•"/>
            </a:pPr>
            <a:r>
              <a:rPr lang="en-US" sz="1600" dirty="0">
                <a:solidFill>
                  <a:srgbClr val="48A1FA"/>
                </a:solidFill>
              </a:rPr>
              <a:t>For instance :  1163.2 thousand of vehicle (1163200 units) are sold in this date.</a:t>
            </a:r>
          </a:p>
          <a:p>
            <a:pPr marL="285750" indent="-285750">
              <a:buFont typeface="Arial" panose="020B0604020202020204" pitchFamily="34" charset="0"/>
              <a:buChar char="•"/>
            </a:pPr>
            <a:endParaRPr lang="en-US" sz="1600" dirty="0">
              <a:solidFill>
                <a:srgbClr val="48A1FA"/>
              </a:solidFill>
            </a:endParaRPr>
          </a:p>
          <a:p>
            <a:r>
              <a:rPr lang="en-US" dirty="0">
                <a:solidFill>
                  <a:srgbClr val="292929"/>
                </a:solidFill>
              </a:rPr>
              <a:t>Number of records : </a:t>
            </a:r>
          </a:p>
          <a:p>
            <a:pPr marL="285750" indent="-285750">
              <a:buFont typeface="Arial" panose="020B0604020202020204" pitchFamily="34" charset="0"/>
              <a:buChar char="•"/>
            </a:pPr>
            <a:r>
              <a:rPr lang="en-US" sz="1600" dirty="0">
                <a:solidFill>
                  <a:srgbClr val="48A1FA"/>
                </a:solidFill>
              </a:rPr>
              <a:t>555 rows</a:t>
            </a:r>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r>
              <a:rPr lang="en-US" b="1" dirty="0">
                <a:solidFill>
                  <a:srgbClr val="48A1FA"/>
                </a:solidFill>
                <a:latin typeface="+mj-lt"/>
              </a:rPr>
              <a:t>Importing the dataset into a data frame &amp; describing the attributes </a:t>
            </a:r>
          </a:p>
        </p:txBody>
      </p:sp>
      <p:pic>
        <p:nvPicPr>
          <p:cNvPr id="5" name="Picture 4">
            <a:extLst>
              <a:ext uri="{FF2B5EF4-FFF2-40B4-BE49-F238E27FC236}">
                <a16:creationId xmlns:a16="http://schemas.microsoft.com/office/drawing/2014/main" id="{2DF8FB80-F533-1D02-1634-FF34049937EE}"/>
              </a:ext>
            </a:extLst>
          </p:cNvPr>
          <p:cNvPicPr>
            <a:picLocks noChangeAspect="1"/>
          </p:cNvPicPr>
          <p:nvPr/>
        </p:nvPicPr>
        <p:blipFill>
          <a:blip r:embed="rId2"/>
          <a:stretch>
            <a:fillRect/>
          </a:stretch>
        </p:blipFill>
        <p:spPr>
          <a:xfrm>
            <a:off x="8825214" y="1703701"/>
            <a:ext cx="1800225" cy="404812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60134" y="520311"/>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0" y="6337688"/>
            <a:ext cx="2018923"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60134" y="1951672"/>
            <a:ext cx="10244607" cy="2308324"/>
          </a:xfrm>
          <a:prstGeom prst="rect">
            <a:avLst/>
          </a:prstGeom>
          <a:noFill/>
        </p:spPr>
        <p:txBody>
          <a:bodyPr wrap="square" rtlCol="0">
            <a:spAutoFit/>
          </a:bodyPr>
          <a:lstStyle/>
          <a:p>
            <a:pPr algn="just"/>
            <a:r>
              <a:rPr lang="en-US" sz="2400" dirty="0"/>
              <a:t>In this analysis we will explore the dataset of </a:t>
            </a:r>
            <a:r>
              <a:rPr lang="en-US" sz="2400" dirty="0">
                <a:solidFill>
                  <a:srgbClr val="48A1FA"/>
                </a:solidFill>
              </a:rPr>
              <a:t>monthly </a:t>
            </a:r>
            <a:r>
              <a:rPr lang="en-US" sz="2400" dirty="0">
                <a:solidFill>
                  <a:srgbClr val="48A1FA"/>
                </a:solidFill>
                <a:latin typeface="+mj-lt"/>
              </a:rPr>
              <a:t>Lightweight Vehicle Sales </a:t>
            </a:r>
            <a:r>
              <a:rPr lang="en-US" sz="2400" dirty="0">
                <a:solidFill>
                  <a:srgbClr val="48A1FA"/>
                </a:solidFill>
              </a:rPr>
              <a:t>in USA </a:t>
            </a:r>
            <a:r>
              <a:rPr lang="en-US" sz="2400" dirty="0"/>
              <a:t>from </a:t>
            </a:r>
            <a:r>
              <a:rPr lang="en-US" sz="2400" dirty="0">
                <a:solidFill>
                  <a:srgbClr val="48A1FA"/>
                </a:solidFill>
              </a:rPr>
              <a:t>1976</a:t>
            </a:r>
            <a:r>
              <a:rPr lang="en-US" sz="2400" dirty="0"/>
              <a:t> to </a:t>
            </a:r>
            <a:r>
              <a:rPr lang="en-US" sz="2400" dirty="0">
                <a:solidFill>
                  <a:srgbClr val="48A1FA"/>
                </a:solidFill>
              </a:rPr>
              <a:t>2022</a:t>
            </a:r>
            <a:r>
              <a:rPr lang="en-US" sz="2400" dirty="0"/>
              <a:t> in more details for the sake of approaching time series techniques and models in order to help the owners of lightweight vehicles showrooms in USA to draw the conclusions and insights and make the right decision of their business.</a:t>
            </a:r>
          </a:p>
          <a:p>
            <a:pPr algn="just"/>
            <a:endParaRPr lang="en-US" sz="2400" dirty="0"/>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946556" cy="365125"/>
          </a:xfrm>
        </p:spPr>
        <p:txBody>
          <a:bodyPr/>
          <a:lstStyle/>
          <a:p>
            <a:r>
              <a:rPr lang="en-US" dirty="0"/>
              <a:t>Specialized Models: Time Series and Survival Analysis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964665" cy="365125"/>
          </a:xfrm>
        </p:spPr>
        <p:txBody>
          <a:bodyPr/>
          <a:lstStyle/>
          <a:p>
            <a:r>
              <a:rPr lang="en-US" dirty="0"/>
              <a:t>Specialized Models: Time Series and Survival Analysis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9</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66179" y="1538931"/>
            <a:ext cx="10196309" cy="4678204"/>
          </a:xfrm>
          <a:prstGeom prst="rect">
            <a:avLst/>
          </a:prstGeom>
          <a:noFill/>
        </p:spPr>
        <p:txBody>
          <a:bodyPr wrap="square">
            <a:spAutoFit/>
          </a:bodyPr>
          <a:lstStyle/>
          <a:p>
            <a:pPr>
              <a:lnSpc>
                <a:spcPct val="90000"/>
              </a:lnSpc>
              <a:spcBef>
                <a:spcPts val="1000"/>
              </a:spcBef>
            </a:pPr>
            <a:r>
              <a:rPr lang="en-US" b="1" dirty="0">
                <a:solidFill>
                  <a:srgbClr val="48A1FA"/>
                </a:solidFill>
                <a:latin typeface="+mj-lt"/>
              </a:rPr>
              <a:t>White Noise: </a:t>
            </a:r>
          </a:p>
          <a:p>
            <a:pPr>
              <a:lnSpc>
                <a:spcPct val="90000"/>
              </a:lnSpc>
              <a:spcBef>
                <a:spcPts val="1000"/>
              </a:spcBef>
            </a:pPr>
            <a:r>
              <a:rPr lang="en-US" sz="1600" b="1" dirty="0">
                <a:latin typeface="+mj-lt"/>
              </a:rPr>
              <a:t>Time series can be considered as white noise (can’t be modeled for forecasting) if it satisfies three conditions : </a:t>
            </a:r>
          </a:p>
          <a:p>
            <a:pPr marL="342900" indent="-342900">
              <a:lnSpc>
                <a:spcPct val="90000"/>
              </a:lnSpc>
              <a:spcBef>
                <a:spcPts val="1000"/>
              </a:spcBef>
              <a:buFont typeface="+mj-lt"/>
              <a:buAutoNum type="arabicPeriod"/>
            </a:pPr>
            <a:r>
              <a:rPr lang="en-US" sz="1600" b="1" dirty="0">
                <a:latin typeface="+mj-lt"/>
              </a:rPr>
              <a:t>Approximately zero mean over the time series. </a:t>
            </a:r>
          </a:p>
          <a:p>
            <a:pPr marL="342900" indent="-342900">
              <a:lnSpc>
                <a:spcPct val="90000"/>
              </a:lnSpc>
              <a:spcBef>
                <a:spcPts val="1000"/>
              </a:spcBef>
              <a:buFont typeface="+mj-lt"/>
              <a:buAutoNum type="arabicPeriod"/>
            </a:pPr>
            <a:r>
              <a:rPr lang="en-US" sz="1600" b="1" dirty="0">
                <a:latin typeface="+mj-lt"/>
              </a:rPr>
              <a:t>Constant standard deviation over the time series.</a:t>
            </a:r>
          </a:p>
          <a:p>
            <a:pPr marL="342900" indent="-342900">
              <a:lnSpc>
                <a:spcPct val="90000"/>
              </a:lnSpc>
              <a:spcBef>
                <a:spcPts val="1000"/>
              </a:spcBef>
              <a:buFont typeface="+mj-lt"/>
              <a:buAutoNum type="arabicPeriod"/>
            </a:pPr>
            <a:r>
              <a:rPr lang="en-US" sz="1600" b="1" dirty="0">
                <a:latin typeface="+mj-lt"/>
              </a:rPr>
              <a:t>Specific patterns in the correlations between the time series and its lags.  </a:t>
            </a:r>
          </a:p>
          <a:p>
            <a:pPr marL="342900" indent="-342900">
              <a:lnSpc>
                <a:spcPct val="90000"/>
              </a:lnSpc>
              <a:spcBef>
                <a:spcPts val="1000"/>
              </a:spcBef>
              <a:buFont typeface="+mj-lt"/>
              <a:buAutoNum type="arabicPeriod"/>
            </a:pPr>
            <a:endParaRPr lang="en-US" sz="1600" b="1" dirty="0">
              <a:latin typeface="+mj-lt"/>
            </a:endParaRPr>
          </a:p>
          <a:p>
            <a:pPr>
              <a:lnSpc>
                <a:spcPct val="90000"/>
              </a:lnSpc>
              <a:spcBef>
                <a:spcPts val="1000"/>
              </a:spcBef>
            </a:pPr>
            <a:r>
              <a:rPr lang="en-US" b="1" dirty="0">
                <a:solidFill>
                  <a:srgbClr val="48A1FA"/>
                </a:solidFill>
                <a:latin typeface="+mj-lt"/>
              </a:rPr>
              <a:t>Stationarity: </a:t>
            </a:r>
          </a:p>
          <a:p>
            <a:pPr>
              <a:lnSpc>
                <a:spcPct val="90000"/>
              </a:lnSpc>
              <a:spcBef>
                <a:spcPts val="1000"/>
              </a:spcBef>
            </a:pPr>
            <a:r>
              <a:rPr lang="en-US" sz="1600" b="1" dirty="0">
                <a:latin typeface="+mj-lt"/>
              </a:rPr>
              <a:t>In order a time series data to be stationary, the data must exhibit four properties over time:</a:t>
            </a:r>
          </a:p>
          <a:p>
            <a:pPr marL="342900" indent="-342900">
              <a:lnSpc>
                <a:spcPct val="90000"/>
              </a:lnSpc>
              <a:spcBef>
                <a:spcPts val="1000"/>
              </a:spcBef>
              <a:buFont typeface="+mj-lt"/>
              <a:buAutoNum type="arabicPeriod"/>
            </a:pPr>
            <a:r>
              <a:rPr lang="en-US" sz="1600" b="1" dirty="0">
                <a:latin typeface="+mj-lt"/>
              </a:rPr>
              <a:t>constant mean</a:t>
            </a:r>
          </a:p>
          <a:p>
            <a:pPr marL="342900" indent="-342900">
              <a:lnSpc>
                <a:spcPct val="90000"/>
              </a:lnSpc>
              <a:spcBef>
                <a:spcPts val="1000"/>
              </a:spcBef>
              <a:buFont typeface="+mj-lt"/>
              <a:buAutoNum type="arabicPeriod"/>
            </a:pPr>
            <a:r>
              <a:rPr lang="en-US" sz="1600" b="1" dirty="0">
                <a:latin typeface="+mj-lt"/>
              </a:rPr>
              <a:t>constant variance</a:t>
            </a:r>
          </a:p>
          <a:p>
            <a:pPr marL="342900" indent="-342900">
              <a:lnSpc>
                <a:spcPct val="90000"/>
              </a:lnSpc>
              <a:spcBef>
                <a:spcPts val="1000"/>
              </a:spcBef>
              <a:buFont typeface="+mj-lt"/>
              <a:buAutoNum type="arabicPeriod"/>
            </a:pPr>
            <a:r>
              <a:rPr lang="en-US" sz="1600" b="1" dirty="0">
                <a:latin typeface="+mj-lt"/>
              </a:rPr>
              <a:t>constant autocorrelation structure</a:t>
            </a:r>
          </a:p>
          <a:p>
            <a:pPr marL="342900" indent="-342900">
              <a:lnSpc>
                <a:spcPct val="90000"/>
              </a:lnSpc>
              <a:spcBef>
                <a:spcPts val="1000"/>
              </a:spcBef>
              <a:buFont typeface="+mj-lt"/>
              <a:buAutoNum type="arabicPeriod"/>
            </a:pPr>
            <a:r>
              <a:rPr lang="en-US" sz="1600" b="1" dirty="0">
                <a:latin typeface="+mj-lt"/>
              </a:rPr>
              <a:t>no periodic component</a:t>
            </a:r>
          </a:p>
          <a:p>
            <a:pPr>
              <a:lnSpc>
                <a:spcPct val="90000"/>
              </a:lnSpc>
              <a:spcBef>
                <a:spcPts val="1000"/>
              </a:spcBef>
            </a:pPr>
            <a:endParaRPr lang="en-US" sz="2000" b="1" dirty="0">
              <a:solidFill>
                <a:srgbClr val="48A1FA"/>
              </a:solidFill>
              <a:latin typeface="+mj-lt"/>
            </a:endParaRP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11" name="TextBox 10">
            <a:extLst>
              <a:ext uri="{FF2B5EF4-FFF2-40B4-BE49-F238E27FC236}">
                <a16:creationId xmlns:a16="http://schemas.microsoft.com/office/drawing/2014/main" id="{5422A6B8-6722-C722-69C5-2E5547B0EC8E}"/>
              </a:ext>
            </a:extLst>
          </p:cNvPr>
          <p:cNvSpPr txBox="1"/>
          <p:nvPr/>
        </p:nvSpPr>
        <p:spPr>
          <a:xfrm>
            <a:off x="566178" y="956467"/>
            <a:ext cx="7507973" cy="369332"/>
          </a:xfrm>
          <a:prstGeom prst="rect">
            <a:avLst/>
          </a:prstGeom>
          <a:noFill/>
        </p:spPr>
        <p:txBody>
          <a:bodyPr wrap="square">
            <a:spAutoFit/>
          </a:bodyPr>
          <a:lstStyle/>
          <a:p>
            <a:pPr>
              <a:lnSpc>
                <a:spcPct val="90000"/>
              </a:lnSpc>
              <a:spcBef>
                <a:spcPts val="1000"/>
              </a:spcBef>
            </a:pPr>
            <a:r>
              <a:rPr lang="en-US" sz="2000" b="1" dirty="0">
                <a:solidFill>
                  <a:srgbClr val="48A1FA"/>
                </a:solidFill>
                <a:latin typeface="+mj-lt"/>
              </a:rPr>
              <a:t>We are going to apply different tests &amp; analysis to check each of : </a:t>
            </a:r>
          </a:p>
        </p:txBody>
      </p:sp>
    </p:spTree>
    <p:extLst>
      <p:ext uri="{BB962C8B-B14F-4D97-AF65-F5344CB8AC3E}">
        <p14:creationId xmlns:p14="http://schemas.microsoft.com/office/powerpoint/2010/main" val="407416766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4546A"/>
      </a:dk2>
      <a:lt2>
        <a:srgbClr val="E7E6E6"/>
      </a:lt2>
      <a:accent1>
        <a:srgbClr val="48A1FA"/>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26130</TotalTime>
  <Words>2935</Words>
  <Application>Microsoft Office PowerPoint</Application>
  <PresentationFormat>Widescreen</PresentationFormat>
  <Paragraphs>376</Paragraphs>
  <Slides>43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OpenSans-Bold</vt:lpstr>
      <vt:lpstr>Source Sans Pro</vt:lpstr>
      <vt:lpstr>Tenorite</vt:lpstr>
      <vt:lpstr>Office Theme</vt:lpstr>
      <vt:lpstr>Time Series Final Project:  Analysis and Forecasting of Light Weight Vehicle Sales Time Series. </vt:lpstr>
      <vt:lpstr>Contents</vt:lpstr>
      <vt:lpstr>Abstract </vt:lpstr>
      <vt:lpstr>Data Description Section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Time series Forecasting &amp; ML/DL Analysis and Findings </vt:lpstr>
      <vt:lpstr>Machine Learning Analysis &amp; Findings</vt:lpstr>
      <vt:lpstr>Time series Forecasting &amp; ML/DL Analysis and Findings </vt:lpstr>
      <vt:lpstr>Time series Forecasting &amp; ML/DL Analysis and Findings </vt:lpstr>
      <vt:lpstr>PowerPoint Presentation</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Time series Forecasting &amp; ML/DL Analysis and Findings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Mohamad Osman</cp:lastModifiedBy>
  <cp:revision>273</cp:revision>
  <dcterms:created xsi:type="dcterms:W3CDTF">2021-12-24T17:37:56Z</dcterms:created>
  <dcterms:modified xsi:type="dcterms:W3CDTF">2022-07-02T17:31:25Z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