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7" r:id="rId6"/>
    <p:sldId id="273" r:id="rId7"/>
    <p:sldId id="258" r:id="rId8"/>
    <p:sldId id="261" r:id="rId9"/>
    <p:sldId id="276" r:id="rId10"/>
    <p:sldId id="260" r:id="rId11"/>
    <p:sldId id="278" r:id="rId12"/>
    <p:sldId id="271" r:id="rId13"/>
    <p:sldId id="277" r:id="rId14"/>
    <p:sldId id="266" r:id="rId15"/>
    <p:sldId id="280" r:id="rId16"/>
    <p:sldId id="281" r:id="rId17"/>
    <p:sldId id="282" r:id="rId18"/>
    <p:sldId id="283" r:id="rId19"/>
    <p:sldId id="285" r:id="rId20"/>
    <p:sldId id="284" r:id="rId21"/>
    <p:sldId id="286" r:id="rId22"/>
    <p:sldId id="287" r:id="rId23"/>
    <p:sldId id="288" r:id="rId24"/>
    <p:sldId id="289" r:id="rId25"/>
    <p:sldId id="290" r:id="rId26"/>
    <p:sldId id="292"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03" d="100"/>
          <a:sy n="103" d="100"/>
        </p:scale>
        <p:origin x="120" y="30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1/31/2022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1/31/2022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1/31/2022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1/31/2022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1/31/2022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304185" y="4747174"/>
            <a:ext cx="5643404" cy="1756176"/>
          </a:xfrm>
        </p:spPr>
        <p:txBody>
          <a:bodyPr/>
          <a:lstStyle/>
          <a:p>
            <a:r>
              <a:rPr lang="en-US" sz="2000" b="1" i="0" dirty="0">
                <a:solidFill>
                  <a:srgbClr val="0068FF"/>
                </a:solidFill>
                <a:effectLst/>
                <a:latin typeface="OpenSans-Bold"/>
              </a:rPr>
              <a:t>IBM Machine Learning Professional Certificate</a:t>
            </a:r>
          </a:p>
          <a:p>
            <a:pPr algn="l"/>
            <a:r>
              <a:rPr lang="en-US" sz="1200" b="1" dirty="0">
                <a:effectLst/>
                <a:latin typeface="OpenSans-Bold"/>
              </a:rPr>
              <a:t>Course 02: Supervised Machine Learning: Regression</a:t>
            </a:r>
            <a:endParaRPr lang="en-US" sz="2000" b="1" dirty="0">
              <a:solidFill>
                <a:srgbClr val="0068FF"/>
              </a:solidFill>
              <a:latin typeface="OpenSans-Bold"/>
            </a:endParaRPr>
          </a:p>
          <a:p>
            <a:endParaRPr lang="en-US" sz="1400" b="1" dirty="0">
              <a:solidFill>
                <a:srgbClr val="0068FF"/>
              </a:solidFill>
              <a:latin typeface="OpenSans-Bold"/>
            </a:endParaRPr>
          </a:p>
          <a:p>
            <a:r>
              <a:rPr lang="en-US" sz="1400" b="1" dirty="0">
                <a:solidFill>
                  <a:srgbClr val="0068FF"/>
                </a:solidFill>
                <a:latin typeface="OpenSans-Bold"/>
              </a:rPr>
              <a:t>By Mohamad Osman</a:t>
            </a:r>
            <a:endParaRPr lang="en-US" sz="1600" dirty="0">
              <a:latin typeface="+mj-lt"/>
              <a:ea typeface="+mj-ea"/>
              <a:cs typeface="+mj-cs"/>
            </a:endParaRPr>
          </a:p>
          <a:p>
            <a:endParaRPr lang="en-US" sz="2000" b="1" i="0" dirty="0">
              <a:solidFill>
                <a:srgbClr val="0068FF"/>
              </a:solidFill>
              <a:effectLst/>
              <a:latin typeface="OpenSans-Bold"/>
            </a:endParaRPr>
          </a:p>
          <a:p>
            <a:endParaRPr lang="en-US" sz="2400" dirty="0">
              <a:latin typeface="+mj-lt"/>
              <a:ea typeface="+mj-ea"/>
              <a:cs typeface="+mj-cs"/>
            </a:endParaRPr>
          </a:p>
          <a:p>
            <a:endParaRPr lang="en-US" sz="2400" dirty="0">
              <a:latin typeface="+mj-lt"/>
              <a:ea typeface="+mj-ea"/>
              <a:cs typeface="+mj-cs"/>
            </a:endParaRPr>
          </a:p>
        </p:txBody>
      </p:sp>
      <p:pic>
        <p:nvPicPr>
          <p:cNvPr id="5" name="Picture 4" descr="Text&#10;&#10;Description automatically generated with medium confidence">
            <a:extLst>
              <a:ext uri="{FF2B5EF4-FFF2-40B4-BE49-F238E27FC236}">
                <a16:creationId xmlns:a16="http://schemas.microsoft.com/office/drawing/2014/main" id="{E67D2060-E331-40BE-949C-696D3ED59807}"/>
              </a:ext>
            </a:extLst>
          </p:cNvPr>
          <p:cNvPicPr>
            <a:picLocks noChangeAspect="1"/>
          </p:cNvPicPr>
          <p:nvPr/>
        </p:nvPicPr>
        <p:blipFill>
          <a:blip r:embed="rId2"/>
          <a:stretch>
            <a:fillRect/>
          </a:stretch>
        </p:blipFill>
        <p:spPr>
          <a:xfrm>
            <a:off x="8849965" y="6099562"/>
            <a:ext cx="1743940" cy="589660"/>
          </a:xfrm>
          <a:prstGeom prst="rect">
            <a:avLst/>
          </a:prstGeo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36591" y="1040449"/>
            <a:ext cx="6810998" cy="2702609"/>
          </a:xfrm>
        </p:spPr>
        <p:txBody>
          <a:bodyPr/>
          <a:lstStyle/>
          <a:p>
            <a:r>
              <a:rPr lang="en-US" sz="5400" dirty="0"/>
              <a:t>Final Project ML Regression Treatment Charges Prediction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Data Analysis &amp; Cleaning 01</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871370" y="1642154"/>
            <a:ext cx="7853123" cy="477204"/>
          </a:xfrm>
        </p:spPr>
        <p:txBody>
          <a:bodyPr/>
          <a:lstStyle/>
          <a:p>
            <a:r>
              <a:rPr lang="en-US" sz="1800" dirty="0"/>
              <a:t>- Converting categorical features into numerical features</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10</a:t>
            </a:fld>
            <a:endParaRPr lang="en-US" sz="1800" dirty="0"/>
          </a:p>
        </p:txBody>
      </p:sp>
      <p:pic>
        <p:nvPicPr>
          <p:cNvPr id="17" name="Picture 16">
            <a:extLst>
              <a:ext uri="{FF2B5EF4-FFF2-40B4-BE49-F238E27FC236}">
                <a16:creationId xmlns:a16="http://schemas.microsoft.com/office/drawing/2014/main" id="{8FF512CA-0DBD-40BC-B9C1-6F6479F4CC2C}"/>
              </a:ext>
            </a:extLst>
          </p:cNvPr>
          <p:cNvPicPr>
            <a:picLocks noChangeAspect="1"/>
          </p:cNvPicPr>
          <p:nvPr/>
        </p:nvPicPr>
        <p:blipFill>
          <a:blip r:embed="rId2"/>
          <a:stretch>
            <a:fillRect/>
          </a:stretch>
        </p:blipFill>
        <p:spPr>
          <a:xfrm>
            <a:off x="876936" y="2322067"/>
            <a:ext cx="3971925" cy="3076575"/>
          </a:xfrm>
          <a:prstGeom prst="rect">
            <a:avLst/>
          </a:prstGeom>
        </p:spPr>
      </p:pic>
      <p:pic>
        <p:nvPicPr>
          <p:cNvPr id="22" name="Picture 21">
            <a:extLst>
              <a:ext uri="{FF2B5EF4-FFF2-40B4-BE49-F238E27FC236}">
                <a16:creationId xmlns:a16="http://schemas.microsoft.com/office/drawing/2014/main" id="{0F839B31-F4F7-4AB3-9B5D-5BD4373AC2EA}"/>
              </a:ext>
            </a:extLst>
          </p:cNvPr>
          <p:cNvPicPr>
            <a:picLocks noChangeAspect="1"/>
          </p:cNvPicPr>
          <p:nvPr/>
        </p:nvPicPr>
        <p:blipFill>
          <a:blip r:embed="rId3"/>
          <a:stretch>
            <a:fillRect/>
          </a:stretch>
        </p:blipFill>
        <p:spPr>
          <a:xfrm>
            <a:off x="6190135" y="2374454"/>
            <a:ext cx="3571875" cy="2971800"/>
          </a:xfrm>
          <a:prstGeom prst="rect">
            <a:avLst/>
          </a:prstGeom>
        </p:spPr>
      </p:pic>
      <p:sp>
        <p:nvSpPr>
          <p:cNvPr id="23" name="Arrow: Right 22">
            <a:extLst>
              <a:ext uri="{FF2B5EF4-FFF2-40B4-BE49-F238E27FC236}">
                <a16:creationId xmlns:a16="http://schemas.microsoft.com/office/drawing/2014/main" id="{2B7494B8-66B4-4F8B-94D0-5247E995D3AB}"/>
              </a:ext>
            </a:extLst>
          </p:cNvPr>
          <p:cNvSpPr/>
          <p:nvPr/>
        </p:nvSpPr>
        <p:spPr>
          <a:xfrm>
            <a:off x="5176581" y="3801706"/>
            <a:ext cx="581114"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11</a:t>
            </a:fld>
            <a:endParaRPr lang="en-US" sz="1800" dirty="0"/>
          </a:p>
        </p:txBody>
      </p:sp>
      <p:sp>
        <p:nvSpPr>
          <p:cNvPr id="5" name="TextBox 4">
            <a:extLst>
              <a:ext uri="{FF2B5EF4-FFF2-40B4-BE49-F238E27FC236}">
                <a16:creationId xmlns:a16="http://schemas.microsoft.com/office/drawing/2014/main" id="{D22DD72D-A29C-4508-BAEF-C3AB2BB61EF2}"/>
              </a:ext>
            </a:extLst>
          </p:cNvPr>
          <p:cNvSpPr txBox="1"/>
          <p:nvPr/>
        </p:nvSpPr>
        <p:spPr>
          <a:xfrm>
            <a:off x="873631" y="1380643"/>
            <a:ext cx="6757695" cy="341632"/>
          </a:xfrm>
          <a:prstGeom prst="rect">
            <a:avLst/>
          </a:prstGeom>
          <a:noFill/>
        </p:spPr>
        <p:txBody>
          <a:bodyPr wrap="square">
            <a:spAutoFit/>
          </a:bodyPr>
          <a:lstStyle/>
          <a:p>
            <a:pPr>
              <a:lnSpc>
                <a:spcPct val="90000"/>
              </a:lnSpc>
              <a:spcBef>
                <a:spcPts val="1000"/>
              </a:spcBef>
            </a:pPr>
            <a:r>
              <a:rPr lang="en-US" b="1" dirty="0">
                <a:latin typeface="+mj-lt"/>
              </a:rPr>
              <a:t>- Studying the correlations between features using Heat Map!</a:t>
            </a:r>
          </a:p>
        </p:txBody>
      </p:sp>
      <p:pic>
        <p:nvPicPr>
          <p:cNvPr id="6" name="Picture 5">
            <a:extLst>
              <a:ext uri="{FF2B5EF4-FFF2-40B4-BE49-F238E27FC236}">
                <a16:creationId xmlns:a16="http://schemas.microsoft.com/office/drawing/2014/main" id="{EA211740-9E4C-438E-B9A0-B62D512D0A02}"/>
              </a:ext>
            </a:extLst>
          </p:cNvPr>
          <p:cNvPicPr>
            <a:picLocks noChangeAspect="1"/>
          </p:cNvPicPr>
          <p:nvPr/>
        </p:nvPicPr>
        <p:blipFill>
          <a:blip r:embed="rId2"/>
          <a:stretch>
            <a:fillRect/>
          </a:stretch>
        </p:blipFill>
        <p:spPr>
          <a:xfrm>
            <a:off x="1050913" y="1882752"/>
            <a:ext cx="4350010" cy="3229801"/>
          </a:xfrm>
          <a:prstGeom prst="rect">
            <a:avLst/>
          </a:prstGeom>
        </p:spPr>
      </p:pic>
      <p:pic>
        <p:nvPicPr>
          <p:cNvPr id="9" name="Picture 8">
            <a:extLst>
              <a:ext uri="{FF2B5EF4-FFF2-40B4-BE49-F238E27FC236}">
                <a16:creationId xmlns:a16="http://schemas.microsoft.com/office/drawing/2014/main" id="{98987642-2C7D-44F5-BBD6-8CFCF03C5DCD}"/>
              </a:ext>
            </a:extLst>
          </p:cNvPr>
          <p:cNvPicPr>
            <a:picLocks noChangeAspect="1"/>
          </p:cNvPicPr>
          <p:nvPr/>
        </p:nvPicPr>
        <p:blipFill rotWithShape="1">
          <a:blip r:embed="rId3"/>
          <a:srcRect r="22874"/>
          <a:stretch/>
        </p:blipFill>
        <p:spPr>
          <a:xfrm>
            <a:off x="6096000" y="2097060"/>
            <a:ext cx="3963926" cy="2518709"/>
          </a:xfrm>
          <a:prstGeom prst="rect">
            <a:avLst/>
          </a:prstGeom>
        </p:spPr>
      </p:pic>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Data Analysis &amp; Cleaning 02</a:t>
            </a:r>
          </a:p>
        </p:txBody>
      </p:sp>
      <p:sp>
        <p:nvSpPr>
          <p:cNvPr id="2" name="TextBox 1">
            <a:extLst>
              <a:ext uri="{FF2B5EF4-FFF2-40B4-BE49-F238E27FC236}">
                <a16:creationId xmlns:a16="http://schemas.microsoft.com/office/drawing/2014/main" id="{6F8317FE-39F9-4031-B60C-F64B9D07859F}"/>
              </a:ext>
            </a:extLst>
          </p:cNvPr>
          <p:cNvSpPr txBox="1"/>
          <p:nvPr/>
        </p:nvSpPr>
        <p:spPr>
          <a:xfrm>
            <a:off x="4490425" y="5080384"/>
            <a:ext cx="7466275" cy="923330"/>
          </a:xfrm>
          <a:prstGeom prst="rect">
            <a:avLst/>
          </a:prstGeom>
          <a:noFill/>
        </p:spPr>
        <p:txBody>
          <a:bodyPr wrap="none" rtlCol="0">
            <a:spAutoFit/>
          </a:bodyPr>
          <a:lstStyle/>
          <a:p>
            <a:r>
              <a:rPr lang="en-US" dirty="0"/>
              <a:t>We can notice that the strongest correlation is between </a:t>
            </a:r>
            <a:r>
              <a:rPr lang="en-US" dirty="0">
                <a:solidFill>
                  <a:srgbClr val="0068FF"/>
                </a:solidFill>
              </a:rPr>
              <a:t>“smoker” </a:t>
            </a:r>
            <a:r>
              <a:rPr lang="en-US" dirty="0"/>
              <a:t>feature</a:t>
            </a:r>
          </a:p>
          <a:p>
            <a:r>
              <a:rPr lang="en-US" dirty="0"/>
              <a:t> and our target </a:t>
            </a:r>
            <a:r>
              <a:rPr lang="en-US" dirty="0">
                <a:solidFill>
                  <a:srgbClr val="0068FF"/>
                </a:solidFill>
              </a:rPr>
              <a:t>“charges”. </a:t>
            </a:r>
            <a:r>
              <a:rPr lang="en-US" dirty="0"/>
              <a:t>Where the feature does not affect our target </a:t>
            </a:r>
          </a:p>
          <a:p>
            <a:r>
              <a:rPr lang="en-US" dirty="0"/>
              <a:t>at all is </a:t>
            </a:r>
            <a:r>
              <a:rPr lang="en-US" dirty="0">
                <a:solidFill>
                  <a:srgbClr val="0068FF"/>
                </a:solidFill>
              </a:rPr>
              <a:t>“region” </a:t>
            </a:r>
            <a:r>
              <a:rPr lang="en-US" dirty="0"/>
              <a:t>which will be dropped from our dataset </a:t>
            </a:r>
          </a:p>
        </p:txBody>
      </p:sp>
    </p:spTree>
    <p:extLst>
      <p:ext uri="{BB962C8B-B14F-4D97-AF65-F5344CB8AC3E}">
        <p14:creationId xmlns:p14="http://schemas.microsoft.com/office/powerpoint/2010/main" val="272150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167356" y="6356350"/>
            <a:ext cx="1767114" cy="365125"/>
          </a:xfrm>
        </p:spPr>
        <p:txBody>
          <a:bodyPr/>
          <a:lstStyle/>
          <a:p>
            <a:r>
              <a:rPr lang="en-US" dirty="0"/>
              <a:t>Supervised Machine Learning: Regression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12</a:t>
            </a:fld>
            <a:endParaRPr lang="en-US" sz="1800" dirty="0"/>
          </a:p>
        </p:txBody>
      </p:sp>
      <p:sp>
        <p:nvSpPr>
          <p:cNvPr id="10" name="Title 1">
            <a:extLst>
              <a:ext uri="{FF2B5EF4-FFF2-40B4-BE49-F238E27FC236}">
                <a16:creationId xmlns:a16="http://schemas.microsoft.com/office/drawing/2014/main" id="{5FE87A59-350C-42BE-9521-DCC0E8950861}"/>
              </a:ext>
            </a:extLst>
          </p:cNvPr>
          <p:cNvSpPr>
            <a:spLocks noGrp="1"/>
          </p:cNvSpPr>
          <p:nvPr>
            <p:ph type="title"/>
          </p:nvPr>
        </p:nvSpPr>
        <p:spPr>
          <a:xfrm>
            <a:off x="756136" y="464858"/>
            <a:ext cx="9779183" cy="721022"/>
          </a:xfrm>
        </p:spPr>
        <p:txBody>
          <a:bodyPr/>
          <a:lstStyle/>
          <a:p>
            <a:r>
              <a:rPr lang="en-US" dirty="0"/>
              <a:t>Determining Normality 01</a:t>
            </a:r>
          </a:p>
        </p:txBody>
      </p:sp>
      <p:sp>
        <p:nvSpPr>
          <p:cNvPr id="11" name="TextBox 10">
            <a:extLst>
              <a:ext uri="{FF2B5EF4-FFF2-40B4-BE49-F238E27FC236}">
                <a16:creationId xmlns:a16="http://schemas.microsoft.com/office/drawing/2014/main" id="{390B4775-758B-45A0-AF7C-12A4F59CEB58}"/>
              </a:ext>
            </a:extLst>
          </p:cNvPr>
          <p:cNvSpPr txBox="1"/>
          <p:nvPr/>
        </p:nvSpPr>
        <p:spPr>
          <a:xfrm>
            <a:off x="849442" y="1699063"/>
            <a:ext cx="8167676" cy="2585323"/>
          </a:xfrm>
          <a:prstGeom prst="rect">
            <a:avLst/>
          </a:prstGeom>
          <a:noFill/>
        </p:spPr>
        <p:txBody>
          <a:bodyPr wrap="square">
            <a:spAutoFit/>
          </a:bodyPr>
          <a:lstStyle/>
          <a:p>
            <a:pPr algn="just"/>
            <a:r>
              <a:rPr lang="en-US" dirty="0"/>
              <a:t>Making our target variable normally distributed often will lead to better results</a:t>
            </a:r>
          </a:p>
          <a:p>
            <a:pPr algn="just"/>
            <a:r>
              <a:rPr lang="en-US" dirty="0"/>
              <a:t>If our target is not normally distributed, we can apply a transformation to it and then fit our regression to predict the transformed values.</a:t>
            </a:r>
          </a:p>
          <a:p>
            <a:pPr algn="just"/>
            <a:endParaRPr lang="en-US" dirty="0"/>
          </a:p>
          <a:p>
            <a:pPr algn="just"/>
            <a:r>
              <a:rPr lang="en-US" dirty="0"/>
              <a:t>How can we tell if our target is normally distributed? There are two ways:</a:t>
            </a:r>
          </a:p>
          <a:p>
            <a:pPr algn="just"/>
            <a:endParaRPr lang="en-US" dirty="0"/>
          </a:p>
          <a:p>
            <a:pPr algn="just"/>
            <a:r>
              <a:rPr lang="en-US" dirty="0"/>
              <a:t>1- checking the visual distribution of the data.</a:t>
            </a:r>
          </a:p>
          <a:p>
            <a:pPr algn="just"/>
            <a:endParaRPr lang="en-US" dirty="0"/>
          </a:p>
          <a:p>
            <a:pPr algn="just"/>
            <a:r>
              <a:rPr lang="en-US" dirty="0"/>
              <a:t>2- calculating the P-value.</a:t>
            </a:r>
          </a:p>
        </p:txBody>
      </p:sp>
    </p:spTree>
    <p:extLst>
      <p:ext uri="{BB962C8B-B14F-4D97-AF65-F5344CB8AC3E}">
        <p14:creationId xmlns:p14="http://schemas.microsoft.com/office/powerpoint/2010/main" val="281596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567338"/>
            <a:ext cx="9779183" cy="753679"/>
          </a:xfrm>
        </p:spPr>
        <p:txBody>
          <a:bodyPr/>
          <a:lstStyle/>
          <a:p>
            <a:r>
              <a:rPr lang="en-US" dirty="0"/>
              <a:t>Determining Normality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13</a:t>
            </a:fld>
            <a:endParaRPr lang="en-US" sz="1800" dirty="0"/>
          </a:p>
        </p:txBody>
      </p:sp>
      <p:pic>
        <p:nvPicPr>
          <p:cNvPr id="8" name="Picture 7">
            <a:extLst>
              <a:ext uri="{FF2B5EF4-FFF2-40B4-BE49-F238E27FC236}">
                <a16:creationId xmlns:a16="http://schemas.microsoft.com/office/drawing/2014/main" id="{3716A265-58F5-4A82-ADF5-8B8907F1BEAF}"/>
              </a:ext>
            </a:extLst>
          </p:cNvPr>
          <p:cNvPicPr>
            <a:picLocks noChangeAspect="1"/>
          </p:cNvPicPr>
          <p:nvPr/>
        </p:nvPicPr>
        <p:blipFill>
          <a:blip r:embed="rId2"/>
          <a:stretch>
            <a:fillRect/>
          </a:stretch>
        </p:blipFill>
        <p:spPr>
          <a:xfrm>
            <a:off x="931845" y="2395743"/>
            <a:ext cx="3876675" cy="2419350"/>
          </a:xfrm>
          <a:prstGeom prst="rect">
            <a:avLst/>
          </a:prstGeom>
        </p:spPr>
      </p:pic>
      <p:sp>
        <p:nvSpPr>
          <p:cNvPr id="10" name="Rectangle 1">
            <a:extLst>
              <a:ext uri="{FF2B5EF4-FFF2-40B4-BE49-F238E27FC236}">
                <a16:creationId xmlns:a16="http://schemas.microsoft.com/office/drawing/2014/main" id="{751502F6-4A4F-479C-8D98-2F96682D8643}"/>
              </a:ext>
            </a:extLst>
          </p:cNvPr>
          <p:cNvSpPr>
            <a:spLocks noChangeArrowheads="1"/>
          </p:cNvSpPr>
          <p:nvPr/>
        </p:nvSpPr>
        <p:spPr bwMode="auto">
          <a:xfrm>
            <a:off x="5614697" y="1843192"/>
            <a:ext cx="432785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 test Result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b="1" dirty="0">
                <a:solidFill>
                  <a:srgbClr val="0068FF"/>
                </a:solidFill>
                <a:latin typeface="+mj-lt"/>
                <a:ea typeface="+mj-ea"/>
                <a:cs typeface="+mj-cs"/>
              </a:rPr>
            </a:br>
            <a:endParaRPr lang="en-US" altLang="en-US" b="1" dirty="0">
              <a:solidFill>
                <a:srgbClr val="0068FF"/>
              </a:solidFill>
              <a:latin typeface="+mj-lt"/>
              <a:ea typeface="+mj-ea"/>
              <a:cs typeface="+mj-cs"/>
            </a:endParaRP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statistic</a:t>
            </a:r>
            <a:r>
              <a:rPr lang="en-US" altLang="en-US" dirty="0">
                <a:latin typeface="+mn-lt"/>
              </a:rPr>
              <a:t> = 336.8851220567733</a:t>
            </a:r>
          </a:p>
          <a:p>
            <a:pPr marR="0" lvl="0" indent="0" algn="just" eaLnBrk="1" fontAlgn="base" hangingPunct="1">
              <a:lnSpc>
                <a:spcPct val="100000"/>
              </a:lnSpc>
              <a:spcBef>
                <a:spcPct val="0"/>
              </a:spcBef>
              <a:spcAft>
                <a:spcPct val="0"/>
              </a:spcAft>
              <a:buClrTx/>
              <a:buSzTx/>
              <a:buFontTx/>
              <a:buNone/>
              <a:tabLst/>
            </a:pPr>
            <a:r>
              <a:rPr lang="en-US" altLang="en-US" dirty="0">
                <a:latin typeface="+mn-lt"/>
              </a:rPr>
              <a:t>	</a:t>
            </a:r>
          </a:p>
          <a:p>
            <a:pPr marR="0" lvl="0" indent="0" algn="just" eaLnBrk="1" fontAlgn="base" hangingPunct="1">
              <a:lnSpc>
                <a:spcPct val="100000"/>
              </a:lnSpc>
              <a:spcBef>
                <a:spcPct val="0"/>
              </a:spcBef>
              <a:spcAft>
                <a:spcPct val="0"/>
              </a:spcAft>
              <a:buClrTx/>
              <a:buSzTx/>
              <a:buFontTx/>
              <a:buNone/>
              <a:tabLst/>
            </a:pPr>
            <a:r>
              <a:rPr lang="en-US" altLang="en-US" dirty="0">
                <a:solidFill>
                  <a:srgbClr val="0068FF"/>
                </a:solidFill>
                <a:latin typeface="+mn-lt"/>
              </a:rPr>
              <a:t>           p-value </a:t>
            </a:r>
            <a:r>
              <a:rPr lang="en-US" altLang="en-US" dirty="0">
                <a:latin typeface="+mn-lt"/>
              </a:rPr>
              <a:t>= 7.019807901276e-74</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apple-syste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D8A8E05-26FA-4B0B-ACF4-DB0CFECF983D}"/>
              </a:ext>
            </a:extLst>
          </p:cNvPr>
          <p:cNvSpPr txBox="1"/>
          <p:nvPr/>
        </p:nvSpPr>
        <p:spPr>
          <a:xfrm>
            <a:off x="1726098" y="1803339"/>
            <a:ext cx="268728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8FF"/>
                </a:solidFill>
                <a:latin typeface="+mj-lt"/>
                <a:ea typeface="+mj-ea"/>
                <a:cs typeface="+mj-cs"/>
              </a:rPr>
              <a:t>Normality Visualization </a:t>
            </a:r>
          </a:p>
        </p:txBody>
      </p:sp>
    </p:spTree>
    <p:extLst>
      <p:ext uri="{BB962C8B-B14F-4D97-AF65-F5344CB8AC3E}">
        <p14:creationId xmlns:p14="http://schemas.microsoft.com/office/powerpoint/2010/main" val="214438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47615" y="-85531"/>
            <a:ext cx="9779183" cy="1325563"/>
          </a:xfrm>
        </p:spPr>
        <p:txBody>
          <a:bodyPr/>
          <a:lstStyle/>
          <a:p>
            <a:r>
              <a:rPr lang="en-US" dirty="0"/>
              <a:t>Determining Normality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r>
              <a:rPr lang="en-US"/>
              <a:t>Supervised Machine Learning: Regression</a:t>
            </a:r>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z="1800" smtClean="0"/>
              <a:pPr/>
              <a:t>14</a:t>
            </a:fld>
            <a:endParaRPr lang="en-US" sz="1800" dirty="0"/>
          </a:p>
        </p:txBody>
      </p:sp>
      <p:pic>
        <p:nvPicPr>
          <p:cNvPr id="4" name="Picture 3">
            <a:extLst>
              <a:ext uri="{FF2B5EF4-FFF2-40B4-BE49-F238E27FC236}">
                <a16:creationId xmlns:a16="http://schemas.microsoft.com/office/drawing/2014/main" id="{6A943B26-91D6-4251-80D4-C73B651A8389}"/>
              </a:ext>
            </a:extLst>
          </p:cNvPr>
          <p:cNvPicPr>
            <a:picLocks noChangeAspect="1"/>
          </p:cNvPicPr>
          <p:nvPr/>
        </p:nvPicPr>
        <p:blipFill>
          <a:blip r:embed="rId2"/>
          <a:stretch>
            <a:fillRect/>
          </a:stretch>
        </p:blipFill>
        <p:spPr>
          <a:xfrm>
            <a:off x="381000" y="1834270"/>
            <a:ext cx="3519196" cy="2628900"/>
          </a:xfrm>
          <a:prstGeom prst="rect">
            <a:avLst/>
          </a:prstGeom>
        </p:spPr>
      </p:pic>
      <p:sp>
        <p:nvSpPr>
          <p:cNvPr id="11" name="TextBox 10">
            <a:extLst>
              <a:ext uri="{FF2B5EF4-FFF2-40B4-BE49-F238E27FC236}">
                <a16:creationId xmlns:a16="http://schemas.microsoft.com/office/drawing/2014/main" id="{5E725A9B-108E-46C9-AEE1-61B809EC8C58}"/>
              </a:ext>
            </a:extLst>
          </p:cNvPr>
          <p:cNvSpPr txBox="1"/>
          <p:nvPr/>
        </p:nvSpPr>
        <p:spPr>
          <a:xfrm>
            <a:off x="829012" y="1297740"/>
            <a:ext cx="10316451" cy="369332"/>
          </a:xfrm>
          <a:prstGeom prst="rect">
            <a:avLst/>
          </a:prstGeom>
          <a:noFill/>
        </p:spPr>
        <p:txBody>
          <a:bodyPr wrap="square">
            <a:spAutoFit/>
          </a:bodyPr>
          <a:lstStyle/>
          <a:p>
            <a:r>
              <a:rPr lang="en-US" dirty="0">
                <a:solidFill>
                  <a:srgbClr val="0068FF"/>
                </a:solidFill>
              </a:rPr>
              <a:t>    Square root			Log Transformation 		Box cox Transformation</a:t>
            </a:r>
          </a:p>
        </p:txBody>
      </p:sp>
      <p:pic>
        <p:nvPicPr>
          <p:cNvPr id="12" name="Picture 11">
            <a:extLst>
              <a:ext uri="{FF2B5EF4-FFF2-40B4-BE49-F238E27FC236}">
                <a16:creationId xmlns:a16="http://schemas.microsoft.com/office/drawing/2014/main" id="{75BAE79E-8F69-494C-97B7-31394ACF5C3A}"/>
              </a:ext>
            </a:extLst>
          </p:cNvPr>
          <p:cNvPicPr>
            <a:picLocks noChangeAspect="1"/>
          </p:cNvPicPr>
          <p:nvPr/>
        </p:nvPicPr>
        <p:blipFill>
          <a:blip r:embed="rId3"/>
          <a:stretch>
            <a:fillRect/>
          </a:stretch>
        </p:blipFill>
        <p:spPr>
          <a:xfrm>
            <a:off x="4227639" y="1834270"/>
            <a:ext cx="3519196" cy="2599897"/>
          </a:xfrm>
          <a:prstGeom prst="rect">
            <a:avLst/>
          </a:prstGeom>
        </p:spPr>
      </p:pic>
      <p:pic>
        <p:nvPicPr>
          <p:cNvPr id="16" name="Picture 15">
            <a:extLst>
              <a:ext uri="{FF2B5EF4-FFF2-40B4-BE49-F238E27FC236}">
                <a16:creationId xmlns:a16="http://schemas.microsoft.com/office/drawing/2014/main" id="{43248FAC-B31D-4A03-80DF-07CA2AD887BA}"/>
              </a:ext>
            </a:extLst>
          </p:cNvPr>
          <p:cNvPicPr>
            <a:picLocks noChangeAspect="1"/>
          </p:cNvPicPr>
          <p:nvPr/>
        </p:nvPicPr>
        <p:blipFill>
          <a:blip r:embed="rId4"/>
          <a:stretch>
            <a:fillRect/>
          </a:stretch>
        </p:blipFill>
        <p:spPr>
          <a:xfrm>
            <a:off x="8074278" y="1819769"/>
            <a:ext cx="3506051" cy="2614398"/>
          </a:xfrm>
          <a:prstGeom prst="rect">
            <a:avLst/>
          </a:prstGeom>
        </p:spPr>
      </p:pic>
      <p:pic>
        <p:nvPicPr>
          <p:cNvPr id="19" name="Picture 18">
            <a:extLst>
              <a:ext uri="{FF2B5EF4-FFF2-40B4-BE49-F238E27FC236}">
                <a16:creationId xmlns:a16="http://schemas.microsoft.com/office/drawing/2014/main" id="{73A51626-08E1-4EA7-92FE-2F56027B8334}"/>
              </a:ext>
            </a:extLst>
          </p:cNvPr>
          <p:cNvPicPr>
            <a:picLocks noChangeAspect="1"/>
          </p:cNvPicPr>
          <p:nvPr/>
        </p:nvPicPr>
        <p:blipFill>
          <a:blip r:embed="rId5"/>
          <a:stretch>
            <a:fillRect/>
          </a:stretch>
        </p:blipFill>
        <p:spPr>
          <a:xfrm>
            <a:off x="8680770" y="4785575"/>
            <a:ext cx="1962150" cy="1085850"/>
          </a:xfrm>
          <a:prstGeom prst="rect">
            <a:avLst/>
          </a:prstGeom>
        </p:spPr>
      </p:pic>
      <p:sp>
        <p:nvSpPr>
          <p:cNvPr id="26" name="TextBox 25">
            <a:extLst>
              <a:ext uri="{FF2B5EF4-FFF2-40B4-BE49-F238E27FC236}">
                <a16:creationId xmlns:a16="http://schemas.microsoft.com/office/drawing/2014/main" id="{DF882515-ECB3-40A8-A54B-F9131A125F5A}"/>
              </a:ext>
            </a:extLst>
          </p:cNvPr>
          <p:cNvSpPr txBox="1"/>
          <p:nvPr/>
        </p:nvSpPr>
        <p:spPr>
          <a:xfrm>
            <a:off x="851419" y="4948095"/>
            <a:ext cx="6097554" cy="1200329"/>
          </a:xfrm>
          <a:prstGeom prst="rect">
            <a:avLst/>
          </a:prstGeom>
          <a:noFill/>
        </p:spPr>
        <p:txBody>
          <a:bodyPr wrap="square">
            <a:spAutoFit/>
          </a:bodyPr>
          <a:lstStyle/>
          <a:p>
            <a:pPr algn="just"/>
            <a:r>
              <a:rPr lang="en-US" dirty="0"/>
              <a:t>As shown in the table on the right there is no big difference between </a:t>
            </a:r>
            <a:r>
              <a:rPr lang="en-US" dirty="0">
                <a:solidFill>
                  <a:srgbClr val="0068FF"/>
                </a:solidFill>
              </a:rPr>
              <a:t>log &amp; Box Cox transformations </a:t>
            </a:r>
            <a:r>
              <a:rPr lang="en-US" dirty="0"/>
              <a:t>so for the sake of simplicity, we can go with Log transformation! To make our target distribution more normalized!</a:t>
            </a:r>
          </a:p>
        </p:txBody>
      </p:sp>
    </p:spTree>
    <p:extLst>
      <p:ext uri="{BB962C8B-B14F-4D97-AF65-F5344CB8AC3E}">
        <p14:creationId xmlns:p14="http://schemas.microsoft.com/office/powerpoint/2010/main" val="112369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Machine Learning Analysis &amp; Findings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15</a:t>
            </a:fld>
            <a:endParaRPr lang="en-US" sz="1800" dirty="0"/>
          </a:p>
        </p:txBody>
      </p:sp>
    </p:spTree>
    <p:extLst>
      <p:ext uri="{BB962C8B-B14F-4D97-AF65-F5344CB8AC3E}">
        <p14:creationId xmlns:p14="http://schemas.microsoft.com/office/powerpoint/2010/main" val="227712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sz="4400" dirty="0"/>
              <a:t>Machine Learning Analysis &amp; Findings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10528823" cy="3436483"/>
          </a:xfrm>
        </p:spPr>
        <p:txBody>
          <a:bodyPr vert="horz" lIns="91440" tIns="45720" rIns="91440" bIns="45720" rtlCol="0" anchor="t">
            <a:normAutofit fontScale="92500" lnSpcReduction="20000"/>
          </a:bodyPr>
          <a:lstStyle/>
          <a:p>
            <a:pPr algn="just"/>
            <a:r>
              <a:rPr lang="en-US" dirty="0"/>
              <a:t>In the following analysis will compare between 4 different regression models Vanilla, Lasso, Ridge, and ElasticNet in terms to their accuracy in predicting the charges of treatment for patients. Where I am going to use the following techniques to help me in developing robust models: </a:t>
            </a:r>
          </a:p>
          <a:p>
            <a:pPr algn="just"/>
            <a:r>
              <a:rPr lang="en-US" dirty="0"/>
              <a:t>Standard scaling, Polynomial effects, Regularization regression, cross-validation method, Grid Search, metric measurements such RMS and R2 Score.</a:t>
            </a:r>
          </a:p>
          <a:p>
            <a:pPr algn="just"/>
            <a:r>
              <a:rPr lang="en-US" dirty="0"/>
              <a: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16</a:t>
            </a:fld>
            <a:endParaRPr lang="en-US" sz="1800" dirty="0"/>
          </a:p>
        </p:txBody>
      </p:sp>
    </p:spTree>
    <p:extLst>
      <p:ext uri="{BB962C8B-B14F-4D97-AF65-F5344CB8AC3E}">
        <p14:creationId xmlns:p14="http://schemas.microsoft.com/office/powerpoint/2010/main" val="7262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01</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17</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Vanilla Regression Model: </a:t>
            </a:r>
          </a:p>
        </p:txBody>
      </p:sp>
      <p:pic>
        <p:nvPicPr>
          <p:cNvPr id="15" name="Picture 14">
            <a:extLst>
              <a:ext uri="{FF2B5EF4-FFF2-40B4-BE49-F238E27FC236}">
                <a16:creationId xmlns:a16="http://schemas.microsoft.com/office/drawing/2014/main" id="{3D20BF9F-F723-4B3F-A87B-02DACB0821F3}"/>
              </a:ext>
            </a:extLst>
          </p:cNvPr>
          <p:cNvPicPr>
            <a:picLocks noChangeAspect="1"/>
          </p:cNvPicPr>
          <p:nvPr/>
        </p:nvPicPr>
        <p:blipFill rotWithShape="1">
          <a:blip r:embed="rId2"/>
          <a:srcRect t="1430" r="2110"/>
          <a:stretch/>
        </p:blipFill>
        <p:spPr>
          <a:xfrm>
            <a:off x="5265331" y="1362269"/>
            <a:ext cx="6058566" cy="3755361"/>
          </a:xfrm>
          <a:prstGeom prst="rect">
            <a:avLst/>
          </a:prstGeom>
        </p:spPr>
      </p:pic>
      <p:sp>
        <p:nvSpPr>
          <p:cNvPr id="24" name="TextBox 23">
            <a:extLst>
              <a:ext uri="{FF2B5EF4-FFF2-40B4-BE49-F238E27FC236}">
                <a16:creationId xmlns:a16="http://schemas.microsoft.com/office/drawing/2014/main" id="{31FC2A89-B5F1-49A8-9DCF-2A0103FA306B}"/>
              </a:ext>
            </a:extLst>
          </p:cNvPr>
          <p:cNvSpPr txBox="1"/>
          <p:nvPr/>
        </p:nvSpPr>
        <p:spPr>
          <a:xfrm>
            <a:off x="868103" y="1764551"/>
            <a:ext cx="6097554" cy="1754326"/>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LinearRegression()</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420756153"/>
              </p:ext>
            </p:extLst>
          </p:nvPr>
        </p:nvGraphicFramePr>
        <p:xfrm>
          <a:off x="949648" y="40173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altLang="en-US" dirty="0"/>
                        <a:t>4496.560110896</a:t>
                      </a:r>
                      <a:endParaRPr lang="en-US" dirty="0"/>
                    </a:p>
                  </a:txBody>
                  <a:tcPr/>
                </a:tc>
                <a:tc>
                  <a:txBody>
                    <a:bodyPr/>
                    <a:lstStyle/>
                    <a:p>
                      <a:pPr algn="ctr"/>
                      <a:r>
                        <a:rPr lang="en-US" altLang="en-US" dirty="0"/>
                        <a:t>0.862102995</a:t>
                      </a:r>
                      <a:endParaRPr lang="en-US" dirty="0"/>
                    </a:p>
                  </a:txBody>
                  <a:tcPr/>
                </a:tc>
                <a:extLst>
                  <a:ext uri="{0D108BD9-81ED-4DB2-BD59-A6C34878D82A}">
                    <a16:rowId xmlns:a16="http://schemas.microsoft.com/office/drawing/2014/main" val="1796865457"/>
                  </a:ext>
                </a:extLst>
              </a:tr>
            </a:tbl>
          </a:graphicData>
        </a:graphic>
      </p:graphicFrame>
    </p:spTree>
    <p:extLst>
      <p:ext uri="{BB962C8B-B14F-4D97-AF65-F5344CB8AC3E}">
        <p14:creationId xmlns:p14="http://schemas.microsoft.com/office/powerpoint/2010/main" val="220368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02</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18</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Lasso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Lasso()</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13.7454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3317430658"/>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4496.577651935</a:t>
                      </a:r>
                    </a:p>
                  </a:txBody>
                  <a:tcPr/>
                </a:tc>
                <a:tc>
                  <a:txBody>
                    <a:bodyPr/>
                    <a:lstStyle/>
                    <a:p>
                      <a:pPr algn="ctr"/>
                      <a:r>
                        <a:rPr lang="en-US" dirty="0"/>
                        <a:t>0.862101919</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44C37832-95D9-4526-B269-4733BA8EB7AC}"/>
              </a:ext>
            </a:extLst>
          </p:cNvPr>
          <p:cNvPicPr>
            <a:picLocks noChangeAspect="1"/>
          </p:cNvPicPr>
          <p:nvPr/>
        </p:nvPicPr>
        <p:blipFill>
          <a:blip r:embed="rId2"/>
          <a:stretch>
            <a:fillRect/>
          </a:stretch>
        </p:blipFill>
        <p:spPr>
          <a:xfrm>
            <a:off x="5397953" y="1420273"/>
            <a:ext cx="5715498" cy="3702232"/>
          </a:xfrm>
          <a:prstGeom prst="rect">
            <a:avLst/>
          </a:prstGeom>
        </p:spPr>
      </p:pic>
    </p:spTree>
    <p:extLst>
      <p:ext uri="{BB962C8B-B14F-4D97-AF65-F5344CB8AC3E}">
        <p14:creationId xmlns:p14="http://schemas.microsoft.com/office/powerpoint/2010/main" val="139617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03</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19</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Ridge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585323"/>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Ridge()</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0.55974</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1351518967"/>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4494.682979659</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10" name="Picture 9">
            <a:extLst>
              <a:ext uri="{FF2B5EF4-FFF2-40B4-BE49-F238E27FC236}">
                <a16:creationId xmlns:a16="http://schemas.microsoft.com/office/drawing/2014/main" id="{7568D17C-1090-4B95-9C01-C30282096535}"/>
              </a:ext>
            </a:extLst>
          </p:cNvPr>
          <p:cNvPicPr>
            <a:picLocks noChangeAspect="1"/>
          </p:cNvPicPr>
          <p:nvPr/>
        </p:nvPicPr>
        <p:blipFill>
          <a:blip r:embed="rId2"/>
          <a:stretch>
            <a:fillRect/>
          </a:stretch>
        </p:blipFill>
        <p:spPr>
          <a:xfrm>
            <a:off x="5425491" y="1345629"/>
            <a:ext cx="5898406" cy="3689806"/>
          </a:xfrm>
          <a:prstGeom prst="rect">
            <a:avLst/>
          </a:prstGeom>
        </p:spPr>
      </p:pic>
    </p:spTree>
    <p:extLst>
      <p:ext uri="{BB962C8B-B14F-4D97-AF65-F5344CB8AC3E}">
        <p14:creationId xmlns:p14="http://schemas.microsoft.com/office/powerpoint/2010/main" val="280456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543650" y="2008668"/>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Dataset Description </a:t>
            </a:r>
          </a:p>
          <a:p>
            <a:pPr marL="457200" indent="-457200">
              <a:buFont typeface="Arial" panose="020B0604020202020204" pitchFamily="34" charset="0"/>
              <a:buChar char="•"/>
            </a:pPr>
            <a:r>
              <a:rPr lang="en-US" dirty="0"/>
              <a:t>Main objectives of the analysis.</a:t>
            </a:r>
          </a:p>
          <a:p>
            <a:pPr marL="457200" indent="-457200">
              <a:buFont typeface="Arial" panose="020B0604020202020204" pitchFamily="34" charset="0"/>
              <a:buChar char="•"/>
            </a:pPr>
            <a:r>
              <a:rPr lang="en-US" dirty="0"/>
              <a:t>Applying various regression models.</a:t>
            </a:r>
          </a:p>
          <a:p>
            <a:pPr marL="457200" indent="-457200">
              <a:buFont typeface="Arial" panose="020B0604020202020204" pitchFamily="34" charset="0"/>
              <a:buChar char="•"/>
            </a:pPr>
            <a:r>
              <a:rPr lang="en-US" dirty="0"/>
              <a:t>Machine learning analysis and findings.</a:t>
            </a:r>
          </a:p>
          <a:p>
            <a:pPr marL="457200" indent="-457200">
              <a:buFont typeface="Arial" panose="020B0604020202020204" pitchFamily="34" charset="0"/>
              <a:buChar char="•"/>
            </a:pPr>
            <a:r>
              <a:rPr lang="en-US" dirty="0"/>
              <a:t>Models flaws and advanced steps.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3276600" cy="365125"/>
          </a:xfrm>
        </p:spPr>
        <p:txBody>
          <a:bodyPr/>
          <a:lstStyle/>
          <a:p>
            <a:r>
              <a:rPr lang="en-US" dirty="0"/>
              <a:t>Supervised Machine Learning: Regression</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smtClean="0"/>
              <a:pPr/>
              <a:t>2</a:t>
            </a:fld>
            <a:endParaRPr lang="en-US" sz="1800" dirty="0"/>
          </a:p>
        </p:txBody>
      </p:sp>
      <p:pic>
        <p:nvPicPr>
          <p:cNvPr id="9" name="Picture 2">
            <a:extLst>
              <a:ext uri="{FF2B5EF4-FFF2-40B4-BE49-F238E27FC236}">
                <a16:creationId xmlns:a16="http://schemas.microsoft.com/office/drawing/2014/main" id="{BA6B2398-9B31-40FE-BCB5-0EAE3E7E3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932" y="1377804"/>
            <a:ext cx="3914896" cy="299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284783"/>
            <a:ext cx="9779183" cy="753679"/>
          </a:xfrm>
        </p:spPr>
        <p:txBody>
          <a:bodyPr/>
          <a:lstStyle/>
          <a:p>
            <a:r>
              <a:rPr lang="en-US" dirty="0"/>
              <a:t>Machine Learning Analysis 04</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20</a:t>
            </a:fld>
            <a:endParaRPr lang="en-US" sz="1800" dirty="0"/>
          </a:p>
        </p:txBody>
      </p:sp>
      <p:sp>
        <p:nvSpPr>
          <p:cNvPr id="14" name="TextBox 13">
            <a:extLst>
              <a:ext uri="{FF2B5EF4-FFF2-40B4-BE49-F238E27FC236}">
                <a16:creationId xmlns:a16="http://schemas.microsoft.com/office/drawing/2014/main" id="{875B367C-2CCD-4A15-97D9-E362AEA470FD}"/>
              </a:ext>
            </a:extLst>
          </p:cNvPr>
          <p:cNvSpPr txBox="1"/>
          <p:nvPr/>
        </p:nvSpPr>
        <p:spPr>
          <a:xfrm>
            <a:off x="868103" y="1145574"/>
            <a:ext cx="6097554" cy="400110"/>
          </a:xfrm>
          <a:prstGeom prst="rect">
            <a:avLst/>
          </a:prstGeom>
          <a:noFill/>
        </p:spPr>
        <p:txBody>
          <a:bodyPr wrap="square">
            <a:spAutoFit/>
          </a:bodyPr>
          <a:lstStyle/>
          <a:p>
            <a:r>
              <a:rPr lang="en-US" sz="2000" b="1" dirty="0">
                <a:solidFill>
                  <a:srgbClr val="0068FF"/>
                </a:solidFill>
              </a:rPr>
              <a:t>ElasticNet Regression Model: </a:t>
            </a:r>
          </a:p>
        </p:txBody>
      </p:sp>
      <p:sp>
        <p:nvSpPr>
          <p:cNvPr id="24" name="TextBox 23">
            <a:extLst>
              <a:ext uri="{FF2B5EF4-FFF2-40B4-BE49-F238E27FC236}">
                <a16:creationId xmlns:a16="http://schemas.microsoft.com/office/drawing/2014/main" id="{31FC2A89-B5F1-49A8-9DCF-2A0103FA306B}"/>
              </a:ext>
            </a:extLst>
          </p:cNvPr>
          <p:cNvSpPr txBox="1"/>
          <p:nvPr/>
        </p:nvSpPr>
        <p:spPr>
          <a:xfrm>
            <a:off x="868103" y="1751659"/>
            <a:ext cx="6097554" cy="2862322"/>
          </a:xfrm>
          <a:prstGeom prst="rect">
            <a:avLst/>
          </a:prstGeom>
          <a:noFill/>
        </p:spPr>
        <p:txBody>
          <a:bodyPr wrap="square">
            <a:spAutoFit/>
          </a:bodyPr>
          <a:lstStyle/>
          <a:p>
            <a:r>
              <a:rPr lang="en-US" dirty="0"/>
              <a:t>Model Features and Parameters: </a:t>
            </a:r>
          </a:p>
          <a:p>
            <a:endParaRPr lang="en-US" dirty="0"/>
          </a:p>
          <a:p>
            <a:pPr marL="285750" indent="-285750">
              <a:buFont typeface="Arial" panose="020B0604020202020204" pitchFamily="34" charset="0"/>
              <a:buChar char="•"/>
            </a:pPr>
            <a:r>
              <a:rPr lang="en-US" dirty="0"/>
              <a:t>Model = ElasticNet()</a:t>
            </a:r>
          </a:p>
          <a:p>
            <a:pPr marL="285750" indent="-285750">
              <a:buFont typeface="Arial" panose="020B0604020202020204" pitchFamily="34" charset="0"/>
              <a:buChar char="•"/>
            </a:pPr>
            <a:r>
              <a:rPr lang="en-US" dirty="0"/>
              <a:t>Polynomial Features</a:t>
            </a:r>
            <a:r>
              <a:rPr lang="ar-SA" dirty="0"/>
              <a:t> </a:t>
            </a:r>
            <a:r>
              <a:rPr lang="en-US" dirty="0"/>
              <a:t>degree = 2</a:t>
            </a:r>
          </a:p>
          <a:p>
            <a:pPr marL="285750" indent="-285750">
              <a:buFont typeface="Arial" panose="020B0604020202020204" pitchFamily="34" charset="0"/>
              <a:buChar char="•"/>
            </a:pPr>
            <a:r>
              <a:rPr lang="en-US" dirty="0"/>
              <a:t>Standard Scalar </a:t>
            </a:r>
          </a:p>
          <a:p>
            <a:pPr marL="285750" indent="-285750">
              <a:buFont typeface="Arial" panose="020B0604020202020204" pitchFamily="34" charset="0"/>
              <a:buChar char="•"/>
            </a:pPr>
            <a:r>
              <a:rPr lang="en-US" dirty="0"/>
              <a:t>Alpha = 0.008111</a:t>
            </a:r>
          </a:p>
          <a:p>
            <a:pPr marL="285750" indent="-285750">
              <a:buFont typeface="Arial" panose="020B0604020202020204" pitchFamily="34" charset="0"/>
              <a:buChar char="•"/>
            </a:pPr>
            <a:r>
              <a:rPr lang="en-US" dirty="0"/>
              <a:t>L1 ratio = 0.9</a:t>
            </a:r>
          </a:p>
          <a:p>
            <a:pPr marL="285750" indent="-285750">
              <a:buFont typeface="Arial" panose="020B0604020202020204" pitchFamily="34" charset="0"/>
              <a:buChar char="•"/>
            </a:pPr>
            <a:r>
              <a:rPr lang="en-US" dirty="0" err="1"/>
              <a:t>max_iter</a:t>
            </a:r>
            <a:r>
              <a:rPr lang="en-US" dirty="0"/>
              <a:t> = 10000</a:t>
            </a:r>
          </a:p>
          <a:p>
            <a:endParaRPr lang="en-US" dirty="0"/>
          </a:p>
          <a:p>
            <a:endParaRPr lang="en-US" dirty="0"/>
          </a:p>
        </p:txBody>
      </p:sp>
      <p:graphicFrame>
        <p:nvGraphicFramePr>
          <p:cNvPr id="20" name="Table 20">
            <a:extLst>
              <a:ext uri="{FF2B5EF4-FFF2-40B4-BE49-F238E27FC236}">
                <a16:creationId xmlns:a16="http://schemas.microsoft.com/office/drawing/2014/main" id="{6BF37BD2-E8F2-40AD-A4CF-F840119352C7}"/>
              </a:ext>
            </a:extLst>
          </p:cNvPr>
          <p:cNvGraphicFramePr>
            <a:graphicFrameLocks noGrp="1"/>
          </p:cNvGraphicFramePr>
          <p:nvPr>
            <p:extLst>
              <p:ext uri="{D42A27DB-BD31-4B8C-83A1-F6EECF244321}">
                <p14:modId xmlns:p14="http://schemas.microsoft.com/office/powerpoint/2010/main" val="2292249059"/>
              </p:ext>
            </p:extLst>
          </p:nvPr>
        </p:nvGraphicFramePr>
        <p:xfrm>
          <a:off x="918730" y="4177197"/>
          <a:ext cx="3883608" cy="731520"/>
        </p:xfrm>
        <a:graphic>
          <a:graphicData uri="http://schemas.openxmlformats.org/drawingml/2006/table">
            <a:tbl>
              <a:tblPr firstRow="1" bandRow="1">
                <a:tableStyleId>{5C22544A-7EE6-4342-B048-85BDC9FD1C3A}</a:tableStyleId>
              </a:tblPr>
              <a:tblGrid>
                <a:gridCol w="1941804">
                  <a:extLst>
                    <a:ext uri="{9D8B030D-6E8A-4147-A177-3AD203B41FA5}">
                      <a16:colId xmlns:a16="http://schemas.microsoft.com/office/drawing/2014/main" val="1239328092"/>
                    </a:ext>
                  </a:extLst>
                </a:gridCol>
                <a:gridCol w="1941804">
                  <a:extLst>
                    <a:ext uri="{9D8B030D-6E8A-4147-A177-3AD203B41FA5}">
                      <a16:colId xmlns:a16="http://schemas.microsoft.com/office/drawing/2014/main" val="1432924737"/>
                    </a:ext>
                  </a:extLst>
                </a:gridCol>
              </a:tblGrid>
              <a:tr h="267320">
                <a:tc>
                  <a:txBody>
                    <a:bodyPr/>
                    <a:lstStyle/>
                    <a:p>
                      <a:pPr algn="ctr"/>
                      <a:r>
                        <a:rPr lang="en-US" altLang="en-US" dirty="0" err="1">
                          <a:solidFill>
                            <a:schemeClr val="bg1"/>
                          </a:solidFill>
                        </a:rPr>
                        <a:t>RMS_score</a:t>
                      </a:r>
                      <a:r>
                        <a:rPr lang="en-US" altLang="en-US" dirty="0">
                          <a:solidFill>
                            <a:schemeClr val="bg1"/>
                          </a:solidFill>
                        </a:rPr>
                        <a:t> </a:t>
                      </a:r>
                      <a:endParaRPr lang="en-US" dirty="0">
                        <a:solidFill>
                          <a:schemeClr val="bg1"/>
                        </a:solidFill>
                      </a:endParaRPr>
                    </a:p>
                  </a:txBody>
                  <a:tcPr/>
                </a:tc>
                <a:tc>
                  <a:txBody>
                    <a:bodyPr/>
                    <a:lstStyle/>
                    <a:p>
                      <a:pPr marL="0" algn="ctr" defTabSz="914400" rtl="0" eaLnBrk="1" latinLnBrk="0" hangingPunct="1"/>
                      <a:r>
                        <a:rPr lang="en-US" altLang="en-US" sz="1800" b="1" kern="1200" dirty="0">
                          <a:solidFill>
                            <a:schemeClr val="bg1"/>
                          </a:solidFill>
                          <a:latin typeface="+mn-lt"/>
                          <a:ea typeface="+mn-ea"/>
                          <a:cs typeface="+mn-cs"/>
                        </a:rPr>
                        <a:t>R2_Score</a:t>
                      </a:r>
                      <a:endParaRPr lang="en-US" sz="1800" b="1" kern="1200" dirty="0">
                        <a:solidFill>
                          <a:schemeClr val="bg1"/>
                        </a:solidFill>
                        <a:latin typeface="+mn-lt"/>
                        <a:ea typeface="+mn-ea"/>
                        <a:cs typeface="+mn-cs"/>
                      </a:endParaRPr>
                    </a:p>
                  </a:txBody>
                  <a:tcPr/>
                </a:tc>
                <a:extLst>
                  <a:ext uri="{0D108BD9-81ED-4DB2-BD59-A6C34878D82A}">
                    <a16:rowId xmlns:a16="http://schemas.microsoft.com/office/drawing/2014/main" val="370921985"/>
                  </a:ext>
                </a:extLst>
              </a:tr>
              <a:tr h="267320">
                <a:tc>
                  <a:txBody>
                    <a:bodyPr/>
                    <a:lstStyle/>
                    <a:p>
                      <a:pPr algn="ctr"/>
                      <a:r>
                        <a:rPr lang="en-US" dirty="0"/>
                        <a:t>4494.417700642</a:t>
                      </a:r>
                    </a:p>
                  </a:txBody>
                  <a:tcPr/>
                </a:tc>
                <a:tc>
                  <a:txBody>
                    <a:bodyPr/>
                    <a:lstStyle/>
                    <a:p>
                      <a:pPr algn="ctr"/>
                      <a:r>
                        <a:rPr lang="en-US" dirty="0"/>
                        <a:t>0.862218104</a:t>
                      </a:r>
                    </a:p>
                  </a:txBody>
                  <a:tcPr/>
                </a:tc>
                <a:extLst>
                  <a:ext uri="{0D108BD9-81ED-4DB2-BD59-A6C34878D82A}">
                    <a16:rowId xmlns:a16="http://schemas.microsoft.com/office/drawing/2014/main" val="1796865457"/>
                  </a:ext>
                </a:extLst>
              </a:tr>
            </a:tbl>
          </a:graphicData>
        </a:graphic>
      </p:graphicFrame>
      <p:pic>
        <p:nvPicPr>
          <p:cNvPr id="5" name="Picture 4">
            <a:extLst>
              <a:ext uri="{FF2B5EF4-FFF2-40B4-BE49-F238E27FC236}">
                <a16:creationId xmlns:a16="http://schemas.microsoft.com/office/drawing/2014/main" id="{96353BD1-AFAB-458A-9BBE-EBCD3A267F17}"/>
              </a:ext>
            </a:extLst>
          </p:cNvPr>
          <p:cNvPicPr>
            <a:picLocks noChangeAspect="1"/>
          </p:cNvPicPr>
          <p:nvPr/>
        </p:nvPicPr>
        <p:blipFill>
          <a:blip r:embed="rId2"/>
          <a:stretch>
            <a:fillRect/>
          </a:stretch>
        </p:blipFill>
        <p:spPr>
          <a:xfrm>
            <a:off x="5103326" y="1352939"/>
            <a:ext cx="6124348" cy="3555778"/>
          </a:xfrm>
          <a:prstGeom prst="rect">
            <a:avLst/>
          </a:prstGeom>
        </p:spPr>
      </p:pic>
    </p:spTree>
    <p:extLst>
      <p:ext uri="{BB962C8B-B14F-4D97-AF65-F5344CB8AC3E}">
        <p14:creationId xmlns:p14="http://schemas.microsoft.com/office/powerpoint/2010/main" val="241799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05</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21</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3" y="1443525"/>
            <a:ext cx="6097554" cy="400110"/>
          </a:xfrm>
          <a:prstGeom prst="rect">
            <a:avLst/>
          </a:prstGeom>
          <a:noFill/>
        </p:spPr>
        <p:txBody>
          <a:bodyPr wrap="square">
            <a:spAutoFit/>
          </a:bodyPr>
          <a:lstStyle/>
          <a:p>
            <a:r>
              <a:rPr lang="en-US" sz="2000" b="1" dirty="0">
                <a:solidFill>
                  <a:srgbClr val="0068FF"/>
                </a:solidFill>
              </a:rPr>
              <a:t>Models Comparison</a:t>
            </a:r>
          </a:p>
        </p:txBody>
      </p:sp>
      <p:pic>
        <p:nvPicPr>
          <p:cNvPr id="11" name="Picture 10" descr="Table&#10;&#10;Description automatically generated with low confidence">
            <a:extLst>
              <a:ext uri="{FF2B5EF4-FFF2-40B4-BE49-F238E27FC236}">
                <a16:creationId xmlns:a16="http://schemas.microsoft.com/office/drawing/2014/main" id="{F1D9B070-8418-4091-9254-4397658F4F99}"/>
              </a:ext>
            </a:extLst>
          </p:cNvPr>
          <p:cNvPicPr>
            <a:picLocks noChangeAspect="1"/>
          </p:cNvPicPr>
          <p:nvPr/>
        </p:nvPicPr>
        <p:blipFill>
          <a:blip r:embed="rId2"/>
          <a:stretch>
            <a:fillRect/>
          </a:stretch>
        </p:blipFill>
        <p:spPr>
          <a:xfrm>
            <a:off x="868103" y="2205783"/>
            <a:ext cx="3051783" cy="1894210"/>
          </a:xfrm>
          <a:prstGeom prst="rect">
            <a:avLst/>
          </a:prstGeom>
        </p:spPr>
      </p:pic>
      <p:sp>
        <p:nvSpPr>
          <p:cNvPr id="13" name="TextBox 12">
            <a:extLst>
              <a:ext uri="{FF2B5EF4-FFF2-40B4-BE49-F238E27FC236}">
                <a16:creationId xmlns:a16="http://schemas.microsoft.com/office/drawing/2014/main" id="{3CF8CC07-B913-4C30-B645-336E25A80C67}"/>
              </a:ext>
            </a:extLst>
          </p:cNvPr>
          <p:cNvSpPr txBox="1"/>
          <p:nvPr/>
        </p:nvSpPr>
        <p:spPr>
          <a:xfrm>
            <a:off x="4330297" y="2205783"/>
            <a:ext cx="6364306" cy="3416320"/>
          </a:xfrm>
          <a:prstGeom prst="rect">
            <a:avLst/>
          </a:prstGeom>
          <a:noFill/>
        </p:spPr>
        <p:txBody>
          <a:bodyPr wrap="none" rtlCol="0">
            <a:spAutoFit/>
          </a:bodyPr>
          <a:lstStyle/>
          <a:p>
            <a:r>
              <a:rPr lang="en-US" dirty="0"/>
              <a:t>As shown in the data frame all the models provide very good </a:t>
            </a:r>
          </a:p>
          <a:p>
            <a:r>
              <a:rPr lang="en-US" dirty="0"/>
              <a:t>prediction results and these results are so close to each other, </a:t>
            </a:r>
          </a:p>
          <a:p>
            <a:r>
              <a:rPr lang="en-US" dirty="0"/>
              <a:t>But at the end we must choose one model for our dataset </a:t>
            </a:r>
          </a:p>
          <a:p>
            <a:r>
              <a:rPr lang="en-US" dirty="0"/>
              <a:t>and this depends on the highest result. </a:t>
            </a:r>
          </a:p>
          <a:p>
            <a:endParaRPr lang="en-US" dirty="0"/>
          </a:p>
          <a:p>
            <a:r>
              <a:rPr lang="en-US" dirty="0"/>
              <a:t>Below I ordered the models descending:</a:t>
            </a:r>
          </a:p>
          <a:p>
            <a:endParaRPr lang="en-US" dirty="0"/>
          </a:p>
          <a:p>
            <a:r>
              <a:rPr lang="en-US" dirty="0">
                <a:highlight>
                  <a:srgbClr val="FFFF00"/>
                </a:highlight>
              </a:rPr>
              <a:t>1- ElasticNet </a:t>
            </a:r>
          </a:p>
          <a:p>
            <a:r>
              <a:rPr lang="en-US" dirty="0"/>
              <a:t>2- Ridge </a:t>
            </a:r>
          </a:p>
          <a:p>
            <a:r>
              <a:rPr lang="en-US" dirty="0"/>
              <a:t>3- Vanilla Linear</a:t>
            </a:r>
          </a:p>
          <a:p>
            <a:r>
              <a:rPr lang="en-US" dirty="0"/>
              <a:t>4- Lasso  </a:t>
            </a:r>
          </a:p>
          <a:p>
            <a:endParaRPr lang="en-US" dirty="0"/>
          </a:p>
        </p:txBody>
      </p:sp>
    </p:spTree>
    <p:extLst>
      <p:ext uri="{BB962C8B-B14F-4D97-AF65-F5344CB8AC3E}">
        <p14:creationId xmlns:p14="http://schemas.microsoft.com/office/powerpoint/2010/main" val="3603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68103" y="468160"/>
            <a:ext cx="9779183" cy="1488033"/>
          </a:xfrm>
        </p:spPr>
        <p:txBody>
          <a:bodyPr/>
          <a:lstStyle/>
          <a:p>
            <a:r>
              <a:rPr lang="en-US" dirty="0"/>
              <a:t>Machine Learning Analysis 06</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22</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868102" y="1443525"/>
            <a:ext cx="11047089" cy="1538883"/>
          </a:xfrm>
          <a:prstGeom prst="rect">
            <a:avLst/>
          </a:prstGeom>
          <a:noFill/>
        </p:spPr>
        <p:txBody>
          <a:bodyPr wrap="square">
            <a:spAutoFit/>
          </a:bodyPr>
          <a:lstStyle/>
          <a:p>
            <a:r>
              <a:rPr lang="en-US" sz="2000" b="1" dirty="0">
                <a:solidFill>
                  <a:srgbClr val="0068FF"/>
                </a:solidFill>
              </a:rPr>
              <a:t>Adding regularization terms:</a:t>
            </a:r>
          </a:p>
          <a:p>
            <a:endParaRPr lang="en-US" sz="2000" b="1" dirty="0">
              <a:solidFill>
                <a:srgbClr val="0068FF"/>
              </a:solidFill>
            </a:endParaRPr>
          </a:p>
          <a:p>
            <a:r>
              <a:rPr lang="en-US" dirty="0"/>
              <a:t>Let’s add regularization terms to our models and check how this will affect our results!</a:t>
            </a:r>
          </a:p>
          <a:p>
            <a:endParaRPr lang="en-US" dirty="0"/>
          </a:p>
          <a:p>
            <a:r>
              <a:rPr lang="en-US" dirty="0"/>
              <a:t>   </a:t>
            </a:r>
          </a:p>
        </p:txBody>
      </p:sp>
      <p:pic>
        <p:nvPicPr>
          <p:cNvPr id="4" name="Picture 3">
            <a:extLst>
              <a:ext uri="{FF2B5EF4-FFF2-40B4-BE49-F238E27FC236}">
                <a16:creationId xmlns:a16="http://schemas.microsoft.com/office/drawing/2014/main" id="{A05C5C6F-E0A3-4ED4-8249-0A338D0492B1}"/>
              </a:ext>
            </a:extLst>
          </p:cNvPr>
          <p:cNvPicPr>
            <a:picLocks noChangeAspect="1"/>
          </p:cNvPicPr>
          <p:nvPr/>
        </p:nvPicPr>
        <p:blipFill>
          <a:blip r:embed="rId2"/>
          <a:stretch>
            <a:fillRect/>
          </a:stretch>
        </p:blipFill>
        <p:spPr>
          <a:xfrm>
            <a:off x="3201148" y="2514114"/>
            <a:ext cx="4348679" cy="1829772"/>
          </a:xfrm>
          <a:prstGeom prst="rect">
            <a:avLst/>
          </a:prstGeom>
        </p:spPr>
      </p:pic>
      <p:sp>
        <p:nvSpPr>
          <p:cNvPr id="5" name="TextBox 4">
            <a:extLst>
              <a:ext uri="{FF2B5EF4-FFF2-40B4-BE49-F238E27FC236}">
                <a16:creationId xmlns:a16="http://schemas.microsoft.com/office/drawing/2014/main" id="{07F2FF11-05D2-4BEE-A88E-962F396B290B}"/>
              </a:ext>
            </a:extLst>
          </p:cNvPr>
          <p:cNvSpPr txBox="1"/>
          <p:nvPr/>
        </p:nvSpPr>
        <p:spPr>
          <a:xfrm>
            <a:off x="868102" y="4484713"/>
            <a:ext cx="9623981" cy="646331"/>
          </a:xfrm>
          <a:prstGeom prst="rect">
            <a:avLst/>
          </a:prstGeom>
          <a:noFill/>
        </p:spPr>
        <p:txBody>
          <a:bodyPr wrap="none" rtlCol="0">
            <a:spAutoFit/>
          </a:bodyPr>
          <a:lstStyle/>
          <a:p>
            <a:r>
              <a:rPr lang="en-US" dirty="0"/>
              <a:t>As shown above we ended up with worst results </a:t>
            </a:r>
            <a:r>
              <a:rPr lang="en-US" dirty="0">
                <a:sym typeface="Wingdings" panose="05000000000000000000" pitchFamily="2" charset="2"/>
              </a:rPr>
              <a:t> so we can be satisfied with old models and </a:t>
            </a:r>
          </a:p>
          <a:p>
            <a:r>
              <a:rPr lang="en-US" dirty="0">
                <a:sym typeface="Wingdings" panose="05000000000000000000" pitchFamily="2" charset="2"/>
              </a:rPr>
              <a:t>Choose Elastic Net as highest accuracy model in terms of prediction the charges of treatment.</a:t>
            </a:r>
            <a:endParaRPr lang="en-US" dirty="0"/>
          </a:p>
        </p:txBody>
      </p:sp>
    </p:spTree>
    <p:extLst>
      <p:ext uri="{BB962C8B-B14F-4D97-AF65-F5344CB8AC3E}">
        <p14:creationId xmlns:p14="http://schemas.microsoft.com/office/powerpoint/2010/main" val="335163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fontScale="90000"/>
          </a:bodyPr>
          <a:lstStyle/>
          <a:p>
            <a:r>
              <a:rPr lang="en-US" sz="6000" dirty="0"/>
              <a:t>Models flaws and strengths and advanced steps</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23</a:t>
            </a:fld>
            <a:endParaRPr lang="en-US" sz="1800" dirty="0"/>
          </a:p>
        </p:txBody>
      </p:sp>
    </p:spTree>
    <p:extLst>
      <p:ext uri="{BB962C8B-B14F-4D97-AF65-F5344CB8AC3E}">
        <p14:creationId xmlns:p14="http://schemas.microsoft.com/office/powerpoint/2010/main" val="18463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763910" y="477490"/>
            <a:ext cx="9779183" cy="1488033"/>
          </a:xfrm>
        </p:spPr>
        <p:txBody>
          <a:bodyPr/>
          <a:lstStyle/>
          <a:p>
            <a:r>
              <a:rPr lang="en-US" dirty="0"/>
              <a:t>Machine Learning Analysis 07</a:t>
            </a:r>
            <a:br>
              <a:rPr lang="en-US" dirty="0"/>
            </a:b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0999" y="6356350"/>
            <a:ext cx="3071501" cy="365125"/>
          </a:xfrm>
        </p:spPr>
        <p:txBody>
          <a:bodyPr/>
          <a:lstStyle/>
          <a:p>
            <a:r>
              <a:rPr lang="en-US" dirty="0"/>
              <a:t>Supervised Machine Learning: Regression</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z="1800"/>
              <a:pPr/>
              <a:t>24</a:t>
            </a:fld>
            <a:endParaRPr lang="en-US" sz="1800" dirty="0"/>
          </a:p>
        </p:txBody>
      </p:sp>
      <p:sp>
        <p:nvSpPr>
          <p:cNvPr id="12" name="TextBox 11">
            <a:extLst>
              <a:ext uri="{FF2B5EF4-FFF2-40B4-BE49-F238E27FC236}">
                <a16:creationId xmlns:a16="http://schemas.microsoft.com/office/drawing/2014/main" id="{95365EFB-F420-4B8B-B868-49176DBA93E8}"/>
              </a:ext>
            </a:extLst>
          </p:cNvPr>
          <p:cNvSpPr txBox="1"/>
          <p:nvPr/>
        </p:nvSpPr>
        <p:spPr>
          <a:xfrm>
            <a:off x="763910" y="1704781"/>
            <a:ext cx="9970638" cy="4124206"/>
          </a:xfrm>
          <a:prstGeom prst="rect">
            <a:avLst/>
          </a:prstGeom>
          <a:noFill/>
        </p:spPr>
        <p:txBody>
          <a:bodyPr wrap="square">
            <a:spAutoFit/>
          </a:bodyPr>
          <a:lstStyle/>
          <a:p>
            <a:r>
              <a:rPr lang="en-US" sz="2000" b="1" dirty="0">
                <a:solidFill>
                  <a:srgbClr val="0068FF"/>
                </a:solidFill>
              </a:rPr>
              <a:t>Models Flaws and Strength and further suggestions:</a:t>
            </a:r>
          </a:p>
          <a:p>
            <a:endParaRPr lang="en-US" sz="2000" b="1" dirty="0">
              <a:solidFill>
                <a:srgbClr val="0068FF"/>
              </a:solidFill>
            </a:endParaRPr>
          </a:p>
          <a:p>
            <a:pPr algn="just"/>
            <a:r>
              <a:rPr lang="en-US" dirty="0"/>
              <a:t>In terms of simplicity, we can say vanilla linear regression provided high predictive results and the simplest and fastest Model in terms of parameters but if we look to other models Lasso, Ridge and ElasticNet they provided higher results but in they were more complex and slower since when we used grid search technique to search about best fitting parameters, they took longer time so at the end it is a tradeoff if we have bigger dataset then the performance will be higher with these models, but the training process will take a longer time where if we choose vanilla model will relatively sacrifice by some accuracy but the training process will be much faster.</a:t>
            </a:r>
          </a:p>
          <a:p>
            <a:endParaRPr lang="en-US" sz="2000" b="1" dirty="0">
              <a:solidFill>
                <a:srgbClr val="0068FF"/>
              </a:solidFill>
            </a:endParaRPr>
          </a:p>
          <a:p>
            <a:endParaRPr lang="en-US" sz="2000" b="1" dirty="0">
              <a:solidFill>
                <a:srgbClr val="0068FF"/>
              </a:solidFill>
            </a:endParaRPr>
          </a:p>
          <a:p>
            <a:endParaRPr lang="en-US" sz="2000" b="1" dirty="0">
              <a:solidFill>
                <a:srgbClr val="0068FF"/>
              </a:solidFill>
            </a:endParaRPr>
          </a:p>
          <a:p>
            <a:endParaRPr lang="en-US" dirty="0"/>
          </a:p>
          <a:p>
            <a:r>
              <a:rPr lang="en-US" dirty="0"/>
              <a:t>   </a:t>
            </a:r>
          </a:p>
        </p:txBody>
      </p:sp>
    </p:spTree>
    <p:extLst>
      <p:ext uri="{BB962C8B-B14F-4D97-AF65-F5344CB8AC3E}">
        <p14:creationId xmlns:p14="http://schemas.microsoft.com/office/powerpoint/2010/main" val="188735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92500" lnSpcReduction="10000"/>
          </a:bodyPr>
          <a:lstStyle/>
          <a:p>
            <a:endParaRPr lang="en-US" sz="2800" b="1" i="0" dirty="0">
              <a:solidFill>
                <a:srgbClr val="0068FF"/>
              </a:solidFill>
              <a:effectLst/>
              <a:latin typeface="OpenSans-Bold"/>
            </a:endParaRPr>
          </a:p>
          <a:p>
            <a:r>
              <a:rPr lang="en-US" sz="2800" b="1" i="0" dirty="0">
                <a:solidFill>
                  <a:srgbClr val="0068FF"/>
                </a:solidFill>
                <a:effectLst/>
                <a:latin typeface="OpenSans-Bold"/>
              </a:rPr>
              <a:t>IBM Machine Learning Professional Certificate</a:t>
            </a:r>
          </a:p>
          <a:p>
            <a:r>
              <a:rPr lang="en-US" sz="1600" dirty="0"/>
              <a:t>Supervised Machine Learning: Regression</a:t>
            </a:r>
          </a:p>
          <a:p>
            <a:endParaRPr lang="en-US" sz="1600" dirty="0"/>
          </a:p>
          <a:p>
            <a:r>
              <a:rPr lang="en-US" sz="2000" dirty="0"/>
              <a:t>By: Mohamad Osman</a:t>
            </a:r>
          </a:p>
          <a:p>
            <a:endParaRPr lang="en-US" sz="1600" dirty="0"/>
          </a:p>
          <a:p>
            <a:endParaRPr lang="en-US" sz="2400" b="1" i="0" dirty="0">
              <a:solidFill>
                <a:srgbClr val="0068FF"/>
              </a:solidFill>
              <a:effectLst/>
              <a:latin typeface="OpenSans-Bold"/>
            </a:endParaRP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1765381"/>
            <a:ext cx="8412079" cy="2810460"/>
          </a:xfrm>
        </p:spPr>
        <p:txBody>
          <a:bodyPr>
            <a:normAutofit/>
          </a:bodyPr>
          <a:lstStyle/>
          <a:p>
            <a:r>
              <a:rPr lang="en-US" sz="6000" dirty="0"/>
              <a:t>Data Description Section  </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0999" y="6356350"/>
            <a:ext cx="3584249"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3</a:t>
            </a:fld>
            <a:endParaRPr lang="en-US" sz="1800" dirty="0"/>
          </a:p>
        </p:txBody>
      </p:sp>
    </p:spTree>
    <p:extLst>
      <p:ext uri="{BB962C8B-B14F-4D97-AF65-F5344CB8AC3E}">
        <p14:creationId xmlns:p14="http://schemas.microsoft.com/office/powerpoint/2010/main" val="263998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14565" y="283644"/>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714565" y="2601892"/>
            <a:ext cx="9779183" cy="3436483"/>
          </a:xfrm>
        </p:spPr>
        <p:txBody>
          <a:bodyPr vert="horz" lIns="91440" tIns="45720" rIns="91440" bIns="45720" rtlCol="0" anchor="t">
            <a:normAutofit fontScale="85000" lnSpcReduction="10000"/>
          </a:bodyPr>
          <a:lstStyle/>
          <a:p>
            <a:pPr algn="just"/>
            <a:r>
              <a:rPr lang="en-US" dirty="0"/>
              <a:t>Today we will explore and work on a dataset dedicated to the cost of treatment of different patients. The cost of treatment depends on many factors: diagnosis, type of clinic, city of residence, age and so on. We have no data on the diagnosis of patients. But we have other information that can help us to make a conclusion about the health of patients and practice regression analysis to create a predictive model capable of predicting the charges of insurance depending on the patient features. In any case, I wish you to be healthy! Let's look at our data.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0999" y="6356350"/>
            <a:ext cx="3464607"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z="1800" smtClean="0"/>
              <a:pPr/>
              <a:t>4</a:t>
            </a:fld>
            <a:endParaRPr lang="en-US" sz="1800"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80382" y="-71927"/>
            <a:ext cx="9779183" cy="1325563"/>
          </a:xfrm>
        </p:spPr>
        <p:txBody>
          <a:bodyPr/>
          <a:lstStyle/>
          <a:p>
            <a:r>
              <a:rPr lang="en-US" dirty="0"/>
              <a:t>Dataset Description 01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6080" y="6356349"/>
            <a:ext cx="1701018"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5</a:t>
            </a:fld>
            <a:endParaRPr lang="en-US" sz="2400" dirty="0"/>
          </a:p>
        </p:txBody>
      </p:sp>
      <p:pic>
        <p:nvPicPr>
          <p:cNvPr id="11" name="Picture 10">
            <a:extLst>
              <a:ext uri="{FF2B5EF4-FFF2-40B4-BE49-F238E27FC236}">
                <a16:creationId xmlns:a16="http://schemas.microsoft.com/office/drawing/2014/main" id="{E263FB12-6131-4A48-96BB-3590F22CC0C5}"/>
              </a:ext>
            </a:extLst>
          </p:cNvPr>
          <p:cNvPicPr>
            <a:picLocks noChangeAspect="1"/>
          </p:cNvPicPr>
          <p:nvPr/>
        </p:nvPicPr>
        <p:blipFill>
          <a:blip r:embed="rId2"/>
          <a:stretch>
            <a:fillRect/>
          </a:stretch>
        </p:blipFill>
        <p:spPr>
          <a:xfrm>
            <a:off x="1531373" y="1889020"/>
            <a:ext cx="4038600" cy="2943225"/>
          </a:xfrm>
          <a:prstGeom prst="rect">
            <a:avLst/>
          </a:prstGeom>
        </p:spPr>
      </p:pic>
      <p:sp>
        <p:nvSpPr>
          <p:cNvPr id="13" name="TextBox 12">
            <a:extLst>
              <a:ext uri="{FF2B5EF4-FFF2-40B4-BE49-F238E27FC236}">
                <a16:creationId xmlns:a16="http://schemas.microsoft.com/office/drawing/2014/main" id="{251F4037-2D14-476F-B916-21FF5E584A0B}"/>
              </a:ext>
            </a:extLst>
          </p:cNvPr>
          <p:cNvSpPr txBox="1"/>
          <p:nvPr/>
        </p:nvSpPr>
        <p:spPr>
          <a:xfrm>
            <a:off x="6096000" y="1777925"/>
            <a:ext cx="4038600" cy="2616101"/>
          </a:xfrm>
          <a:prstGeom prst="rect">
            <a:avLst/>
          </a:prstGeom>
          <a:noFill/>
        </p:spPr>
        <p:txBody>
          <a:bodyPr wrap="square">
            <a:spAutoFit/>
          </a:bodyPr>
          <a:lstStyle/>
          <a:p>
            <a:pPr algn="l"/>
            <a:r>
              <a:rPr lang="en-US" sz="2000" b="1" dirty="0">
                <a:solidFill>
                  <a:srgbClr val="0068FF"/>
                </a:solidFill>
                <a:effectLst/>
              </a:rPr>
              <a:t>Features: </a:t>
            </a:r>
          </a:p>
          <a:p>
            <a:pPr algn="l"/>
            <a:endParaRPr lang="en-US" b="1" i="0" dirty="0">
              <a:solidFill>
                <a:srgbClr val="0068FF"/>
              </a:solidFill>
              <a:effectLst/>
            </a:endParaRPr>
          </a:p>
          <a:p>
            <a:pPr marL="285750" indent="-285750" algn="l">
              <a:buFont typeface="Arial" panose="020B0604020202020204" pitchFamily="34" charset="0"/>
              <a:buChar char="•"/>
            </a:pPr>
            <a:r>
              <a:rPr lang="en-US" b="1" i="0" dirty="0">
                <a:solidFill>
                  <a:srgbClr val="44546A"/>
                </a:solidFill>
                <a:effectLst/>
              </a:rPr>
              <a:t>age:</a:t>
            </a:r>
            <a:r>
              <a:rPr lang="en-US" b="0" i="0" dirty="0">
                <a:solidFill>
                  <a:srgbClr val="44546A"/>
                </a:solidFill>
                <a:effectLst/>
              </a:rPr>
              <a:t> </a:t>
            </a:r>
            <a:r>
              <a:rPr lang="en-US" b="0" i="0" dirty="0">
                <a:effectLst/>
              </a:rPr>
              <a:t>age of customer | patient</a:t>
            </a:r>
          </a:p>
          <a:p>
            <a:pPr marL="285750" indent="-285750" algn="l">
              <a:buFont typeface="Arial" panose="020B0604020202020204" pitchFamily="34" charset="0"/>
              <a:buChar char="•"/>
            </a:pPr>
            <a:r>
              <a:rPr lang="en-US" b="1" i="0" dirty="0">
                <a:solidFill>
                  <a:srgbClr val="44546A"/>
                </a:solidFill>
                <a:effectLst/>
              </a:rPr>
              <a:t>sex:</a:t>
            </a:r>
            <a:r>
              <a:rPr lang="en-US" b="0" i="0" dirty="0">
                <a:solidFill>
                  <a:srgbClr val="44546A"/>
                </a:solidFill>
                <a:effectLst/>
              </a:rPr>
              <a:t> </a:t>
            </a:r>
            <a:r>
              <a:rPr lang="en-US" b="0" i="0" dirty="0">
                <a:effectLst/>
              </a:rPr>
              <a:t>male-female</a:t>
            </a:r>
          </a:p>
          <a:p>
            <a:pPr marL="285750" indent="-285750" algn="l">
              <a:buFont typeface="Arial" panose="020B0604020202020204" pitchFamily="34" charset="0"/>
              <a:buChar char="•"/>
            </a:pPr>
            <a:r>
              <a:rPr lang="en-US" b="1" i="0" dirty="0">
                <a:solidFill>
                  <a:srgbClr val="44546A"/>
                </a:solidFill>
                <a:effectLst/>
              </a:rPr>
              <a:t>bmi:</a:t>
            </a:r>
            <a:r>
              <a:rPr lang="en-US" b="0" i="0" dirty="0">
                <a:solidFill>
                  <a:srgbClr val="44546A"/>
                </a:solidFill>
                <a:effectLst/>
              </a:rPr>
              <a:t> </a:t>
            </a:r>
            <a:r>
              <a:rPr lang="en-US" b="0" i="0" dirty="0">
                <a:effectLst/>
              </a:rPr>
              <a:t>body mass index</a:t>
            </a:r>
          </a:p>
          <a:p>
            <a:pPr marL="285750" indent="-285750" algn="l">
              <a:buFont typeface="Arial" panose="020B0604020202020204" pitchFamily="34" charset="0"/>
              <a:buChar char="•"/>
            </a:pPr>
            <a:r>
              <a:rPr lang="en-US" b="1" i="0" dirty="0">
                <a:solidFill>
                  <a:srgbClr val="44546A"/>
                </a:solidFill>
                <a:effectLst/>
              </a:rPr>
              <a:t>children:</a:t>
            </a:r>
            <a:r>
              <a:rPr lang="en-US" b="0" i="0" dirty="0">
                <a:solidFill>
                  <a:srgbClr val="44546A"/>
                </a:solidFill>
                <a:effectLst/>
              </a:rPr>
              <a:t> </a:t>
            </a:r>
            <a:r>
              <a:rPr lang="en-US" b="0" i="0" dirty="0">
                <a:effectLst/>
              </a:rPr>
              <a:t>number of children</a:t>
            </a:r>
          </a:p>
          <a:p>
            <a:pPr marL="285750" indent="-285750" algn="l">
              <a:buFont typeface="Arial" panose="020B0604020202020204" pitchFamily="34" charset="0"/>
              <a:buChar char="•"/>
            </a:pPr>
            <a:r>
              <a:rPr lang="en-US" b="1" dirty="0">
                <a:solidFill>
                  <a:srgbClr val="44546A"/>
                </a:solidFill>
              </a:rPr>
              <a:t>Smoker: </a:t>
            </a:r>
            <a:r>
              <a:rPr lang="en-US" dirty="0"/>
              <a:t>smoking or not smoking</a:t>
            </a:r>
          </a:p>
          <a:p>
            <a:pPr marL="285750" indent="-285750" algn="l">
              <a:buFont typeface="Arial" panose="020B0604020202020204" pitchFamily="34" charset="0"/>
              <a:buChar char="•"/>
            </a:pPr>
            <a:r>
              <a:rPr lang="en-US" b="1" i="0" dirty="0">
                <a:solidFill>
                  <a:srgbClr val="44546A"/>
                </a:solidFill>
                <a:effectLst/>
              </a:rPr>
              <a:t>region:</a:t>
            </a:r>
            <a:r>
              <a:rPr lang="en-US" b="0" i="0" dirty="0">
                <a:solidFill>
                  <a:srgbClr val="44546A"/>
                </a:solidFill>
                <a:effectLst/>
              </a:rPr>
              <a:t> </a:t>
            </a:r>
            <a:r>
              <a:rPr lang="en-US" b="0" i="0" dirty="0">
                <a:effectLst/>
              </a:rPr>
              <a:t>residential area</a:t>
            </a:r>
          </a:p>
          <a:p>
            <a:pPr marL="285750" indent="-285750" algn="l">
              <a:buFont typeface="Arial" panose="020B0604020202020204" pitchFamily="34" charset="0"/>
              <a:buChar char="•"/>
            </a:pPr>
            <a:r>
              <a:rPr lang="en-US" b="1" i="0" dirty="0">
                <a:solidFill>
                  <a:srgbClr val="44546A"/>
                </a:solidFill>
                <a:effectLst/>
              </a:rPr>
              <a:t>charges:</a:t>
            </a:r>
            <a:r>
              <a:rPr lang="en-US" b="0" i="0" dirty="0">
                <a:solidFill>
                  <a:srgbClr val="44546A"/>
                </a:solidFill>
                <a:effectLst/>
              </a:rPr>
              <a:t> </a:t>
            </a:r>
            <a:r>
              <a:rPr lang="en-US" b="0" i="0" dirty="0">
                <a:effectLst/>
              </a:rPr>
              <a:t>treatment charges</a:t>
            </a:r>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4626" y="6356349"/>
            <a:ext cx="1767114" cy="365125"/>
          </a:xfrm>
        </p:spPr>
        <p:txBody>
          <a:bodyPr/>
          <a:lstStyle/>
          <a:p>
            <a:r>
              <a:rPr lang="en-US" dirty="0"/>
              <a:t>Supervised Machine Learning: Regression</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z="1800" smtClean="0"/>
              <a:pPr/>
              <a:t>6</a:t>
            </a:fld>
            <a:endParaRPr lang="en-US" sz="1800" dirty="0"/>
          </a:p>
        </p:txBody>
      </p:sp>
      <p:sp>
        <p:nvSpPr>
          <p:cNvPr id="14" name="Title 1">
            <a:extLst>
              <a:ext uri="{FF2B5EF4-FFF2-40B4-BE49-F238E27FC236}">
                <a16:creationId xmlns:a16="http://schemas.microsoft.com/office/drawing/2014/main" id="{417DB045-D99F-4F40-8D89-A7081243E090}"/>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02</a:t>
            </a:r>
          </a:p>
        </p:txBody>
      </p:sp>
      <p:pic>
        <p:nvPicPr>
          <p:cNvPr id="17" name="Picture 16">
            <a:extLst>
              <a:ext uri="{FF2B5EF4-FFF2-40B4-BE49-F238E27FC236}">
                <a16:creationId xmlns:a16="http://schemas.microsoft.com/office/drawing/2014/main" id="{7355D592-0004-4B56-9C96-75813625358B}"/>
              </a:ext>
            </a:extLst>
          </p:cNvPr>
          <p:cNvPicPr>
            <a:picLocks noChangeAspect="1"/>
          </p:cNvPicPr>
          <p:nvPr/>
        </p:nvPicPr>
        <p:blipFill>
          <a:blip r:embed="rId2"/>
          <a:stretch>
            <a:fillRect/>
          </a:stretch>
        </p:blipFill>
        <p:spPr>
          <a:xfrm>
            <a:off x="691988" y="2065825"/>
            <a:ext cx="3900000" cy="2566321"/>
          </a:xfrm>
          <a:prstGeom prst="rect">
            <a:avLst/>
          </a:prstGeom>
        </p:spPr>
      </p:pic>
      <p:sp>
        <p:nvSpPr>
          <p:cNvPr id="18" name="TextBox 17">
            <a:extLst>
              <a:ext uri="{FF2B5EF4-FFF2-40B4-BE49-F238E27FC236}">
                <a16:creationId xmlns:a16="http://schemas.microsoft.com/office/drawing/2014/main" id="{8E85D1DD-5ED3-4F30-8421-AFE4901302D6}"/>
              </a:ext>
            </a:extLst>
          </p:cNvPr>
          <p:cNvSpPr txBox="1"/>
          <p:nvPr/>
        </p:nvSpPr>
        <p:spPr>
          <a:xfrm>
            <a:off x="5204802" y="2674947"/>
            <a:ext cx="2005413" cy="1508105"/>
          </a:xfrm>
          <a:prstGeom prst="rect">
            <a:avLst/>
          </a:prstGeom>
          <a:noFill/>
        </p:spPr>
        <p:txBody>
          <a:bodyPr wrap="square">
            <a:spAutoFit/>
          </a:bodyPr>
          <a:lstStyle/>
          <a:p>
            <a:pPr algn="l"/>
            <a:r>
              <a:rPr lang="en-US" sz="2000" b="1" i="0" dirty="0">
                <a:solidFill>
                  <a:srgbClr val="0068FF"/>
                </a:solidFill>
              </a:rPr>
              <a:t>Mean: </a:t>
            </a:r>
          </a:p>
          <a:p>
            <a:pPr algn="l"/>
            <a:r>
              <a:rPr lang="en-US" sz="1400" b="1" i="0" dirty="0"/>
              <a:t>Age : 39  </a:t>
            </a:r>
          </a:p>
          <a:p>
            <a:pPr algn="l"/>
            <a:r>
              <a:rPr lang="en-US" sz="1400" b="1" dirty="0"/>
              <a:t>Bmi : 30.6</a:t>
            </a:r>
          </a:p>
          <a:p>
            <a:pPr algn="l"/>
            <a:r>
              <a:rPr lang="en-US" sz="1400" b="1" dirty="0"/>
              <a:t>Children: 1 </a:t>
            </a:r>
          </a:p>
          <a:p>
            <a:pPr algn="l"/>
            <a:r>
              <a:rPr lang="en-US" sz="1400" b="1" dirty="0"/>
              <a:t>Charges : 13270$ </a:t>
            </a:r>
          </a:p>
          <a:p>
            <a:pPr algn="l"/>
            <a:endParaRPr lang="en-US" sz="1600" b="1" i="0" dirty="0">
              <a:solidFill>
                <a:srgbClr val="44546A"/>
              </a:solidFill>
            </a:endParaRPr>
          </a:p>
        </p:txBody>
      </p:sp>
      <p:sp>
        <p:nvSpPr>
          <p:cNvPr id="19" name="TextBox 18">
            <a:extLst>
              <a:ext uri="{FF2B5EF4-FFF2-40B4-BE49-F238E27FC236}">
                <a16:creationId xmlns:a16="http://schemas.microsoft.com/office/drawing/2014/main" id="{563685AB-3B9C-4810-A095-7953956A07B7}"/>
              </a:ext>
            </a:extLst>
          </p:cNvPr>
          <p:cNvSpPr txBox="1"/>
          <p:nvPr/>
        </p:nvSpPr>
        <p:spPr>
          <a:xfrm>
            <a:off x="7145156" y="2674946"/>
            <a:ext cx="2005413" cy="1508105"/>
          </a:xfrm>
          <a:prstGeom prst="rect">
            <a:avLst/>
          </a:prstGeom>
          <a:noFill/>
        </p:spPr>
        <p:txBody>
          <a:bodyPr wrap="square">
            <a:spAutoFit/>
          </a:bodyPr>
          <a:lstStyle/>
          <a:p>
            <a:pPr algn="l"/>
            <a:r>
              <a:rPr lang="en-US" sz="2000" b="1" i="0" dirty="0">
                <a:solidFill>
                  <a:srgbClr val="0068FF"/>
                </a:solidFill>
              </a:rPr>
              <a:t>Min: </a:t>
            </a:r>
          </a:p>
          <a:p>
            <a:pPr algn="l"/>
            <a:r>
              <a:rPr lang="en-US" sz="1400" b="1" i="0" dirty="0"/>
              <a:t>Age : 18  </a:t>
            </a:r>
          </a:p>
          <a:p>
            <a:pPr algn="l"/>
            <a:r>
              <a:rPr lang="en-US" sz="1400" b="1" dirty="0"/>
              <a:t>Bmi : 15.96</a:t>
            </a:r>
          </a:p>
          <a:p>
            <a:pPr algn="l"/>
            <a:r>
              <a:rPr lang="en-US" sz="1400" b="1" dirty="0"/>
              <a:t>Children: 0 </a:t>
            </a:r>
          </a:p>
          <a:p>
            <a:pPr algn="l"/>
            <a:r>
              <a:rPr lang="en-US" sz="1400" b="1" dirty="0"/>
              <a:t>Charges : 1121.87$ </a:t>
            </a:r>
          </a:p>
          <a:p>
            <a:pPr algn="l"/>
            <a:endParaRPr lang="en-US" sz="1600" b="1" i="0" dirty="0">
              <a:solidFill>
                <a:srgbClr val="44546A"/>
              </a:solidFill>
            </a:endParaRPr>
          </a:p>
        </p:txBody>
      </p:sp>
      <p:sp>
        <p:nvSpPr>
          <p:cNvPr id="20" name="TextBox 19">
            <a:extLst>
              <a:ext uri="{FF2B5EF4-FFF2-40B4-BE49-F238E27FC236}">
                <a16:creationId xmlns:a16="http://schemas.microsoft.com/office/drawing/2014/main" id="{9C7AE4E2-81EB-48BD-BDFC-768B9F6C766B}"/>
              </a:ext>
            </a:extLst>
          </p:cNvPr>
          <p:cNvSpPr txBox="1"/>
          <p:nvPr/>
        </p:nvSpPr>
        <p:spPr>
          <a:xfrm>
            <a:off x="9150569" y="2674945"/>
            <a:ext cx="2005413" cy="1508105"/>
          </a:xfrm>
          <a:prstGeom prst="rect">
            <a:avLst/>
          </a:prstGeom>
          <a:noFill/>
        </p:spPr>
        <p:txBody>
          <a:bodyPr wrap="square">
            <a:spAutoFit/>
          </a:bodyPr>
          <a:lstStyle/>
          <a:p>
            <a:pPr algn="l"/>
            <a:r>
              <a:rPr lang="en-US" sz="2000" b="1" i="0" dirty="0">
                <a:solidFill>
                  <a:srgbClr val="0068FF"/>
                </a:solidFill>
              </a:rPr>
              <a:t>Max: </a:t>
            </a:r>
          </a:p>
          <a:p>
            <a:pPr algn="l"/>
            <a:r>
              <a:rPr lang="en-US" sz="1400" b="1" i="0" dirty="0"/>
              <a:t>Age : 64  </a:t>
            </a:r>
          </a:p>
          <a:p>
            <a:pPr algn="l"/>
            <a:r>
              <a:rPr lang="en-US" sz="1400" b="1" dirty="0"/>
              <a:t>Bmi : 53.13</a:t>
            </a:r>
          </a:p>
          <a:p>
            <a:pPr algn="l"/>
            <a:r>
              <a:rPr lang="en-US" sz="1400" b="1" dirty="0"/>
              <a:t>Children: 5 </a:t>
            </a:r>
          </a:p>
          <a:p>
            <a:pPr algn="l"/>
            <a:r>
              <a:rPr lang="en-US" sz="1400" b="1" dirty="0"/>
              <a:t>Charges : 63770.43$ </a:t>
            </a:r>
          </a:p>
          <a:p>
            <a:pPr algn="l"/>
            <a:endParaRPr lang="en-US" sz="1600" b="1" i="0" dirty="0">
              <a:solidFill>
                <a:srgbClr val="44546A"/>
              </a:solidFill>
            </a:endParaRPr>
          </a:p>
        </p:txBody>
      </p:sp>
      <p:pic>
        <p:nvPicPr>
          <p:cNvPr id="24" name="Graphic 23" descr="Family with two children with solid fill">
            <a:extLst>
              <a:ext uri="{FF2B5EF4-FFF2-40B4-BE49-F238E27FC236}">
                <a16:creationId xmlns:a16="http://schemas.microsoft.com/office/drawing/2014/main" id="{04EF4952-6FE9-4DD6-8CE9-F5DCCB230B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5559" y="4461229"/>
            <a:ext cx="1425010" cy="1425010"/>
          </a:xfrm>
          <a:prstGeom prst="rect">
            <a:avLst/>
          </a:prstGeom>
        </p:spPr>
      </p:pic>
      <p:pic>
        <p:nvPicPr>
          <p:cNvPr id="26" name="Graphic 25" descr="First aid kit with solid fill">
            <a:extLst>
              <a:ext uri="{FF2B5EF4-FFF2-40B4-BE49-F238E27FC236}">
                <a16:creationId xmlns:a16="http://schemas.microsoft.com/office/drawing/2014/main" id="{DA63A246-4299-4199-9114-4176C55789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643" y="4851875"/>
            <a:ext cx="914400" cy="914400"/>
          </a:xfrm>
          <a:prstGeom prst="rect">
            <a:avLst/>
          </a:prstGeom>
        </p:spPr>
      </p:pic>
    </p:spTree>
    <p:extLst>
      <p:ext uri="{BB962C8B-B14F-4D97-AF65-F5344CB8AC3E}">
        <p14:creationId xmlns:p14="http://schemas.microsoft.com/office/powerpoint/2010/main" val="285912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3105684" cy="365125"/>
          </a:xfrm>
        </p:spPr>
        <p:txBody>
          <a:bodyPr/>
          <a:lstStyle/>
          <a:p>
            <a:r>
              <a:rPr lang="en-US" dirty="0"/>
              <a:t>Supervised Machine Learning: Regression</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z="1800" smtClean="0"/>
              <a:pPr/>
              <a:t>7</a:t>
            </a:fld>
            <a:endParaRPr lang="en-US" sz="1800" dirty="0"/>
          </a:p>
        </p:txBody>
      </p:sp>
      <p:pic>
        <p:nvPicPr>
          <p:cNvPr id="10" name="Picture 9">
            <a:extLst>
              <a:ext uri="{FF2B5EF4-FFF2-40B4-BE49-F238E27FC236}">
                <a16:creationId xmlns:a16="http://schemas.microsoft.com/office/drawing/2014/main" id="{6C6CA1EF-D73A-4BAF-97A5-852D904F19BA}"/>
              </a:ext>
            </a:extLst>
          </p:cNvPr>
          <p:cNvPicPr>
            <a:picLocks noChangeAspect="1"/>
          </p:cNvPicPr>
          <p:nvPr/>
        </p:nvPicPr>
        <p:blipFill>
          <a:blip r:embed="rId2"/>
          <a:stretch>
            <a:fillRect/>
          </a:stretch>
        </p:blipFill>
        <p:spPr>
          <a:xfrm>
            <a:off x="1231509" y="2244250"/>
            <a:ext cx="4374412" cy="2369500"/>
          </a:xfrm>
          <a:prstGeom prst="rect">
            <a:avLst/>
          </a:prstGeom>
        </p:spPr>
      </p:pic>
      <p:sp>
        <p:nvSpPr>
          <p:cNvPr id="12" name="TextBox 11">
            <a:extLst>
              <a:ext uri="{FF2B5EF4-FFF2-40B4-BE49-F238E27FC236}">
                <a16:creationId xmlns:a16="http://schemas.microsoft.com/office/drawing/2014/main" id="{4466A1B3-CC1D-4C3B-AC33-7030F0108BC9}"/>
              </a:ext>
            </a:extLst>
          </p:cNvPr>
          <p:cNvSpPr txBox="1"/>
          <p:nvPr/>
        </p:nvSpPr>
        <p:spPr>
          <a:xfrm>
            <a:off x="5978138" y="2355345"/>
            <a:ext cx="3480986" cy="646331"/>
          </a:xfrm>
          <a:prstGeom prst="rect">
            <a:avLst/>
          </a:prstGeom>
          <a:noFill/>
        </p:spPr>
        <p:txBody>
          <a:bodyPr wrap="square">
            <a:spAutoFit/>
          </a:bodyPr>
          <a:lstStyle/>
          <a:p>
            <a:r>
              <a:rPr lang="en-US" dirty="0"/>
              <a:t>Great, there is </a:t>
            </a:r>
            <a:r>
              <a:rPr lang="en-US" b="1" dirty="0">
                <a:solidFill>
                  <a:srgbClr val="0068FF"/>
                </a:solidFill>
              </a:rPr>
              <a:t>no missing values </a:t>
            </a:r>
            <a:r>
              <a:rPr lang="en-US" dirty="0"/>
              <a:t>within our features !</a:t>
            </a:r>
          </a:p>
        </p:txBody>
      </p:sp>
      <p:pic>
        <p:nvPicPr>
          <p:cNvPr id="14" name="Graphic 13" descr="Angel face with solid fill with solid fill">
            <a:extLst>
              <a:ext uri="{FF2B5EF4-FFF2-40B4-BE49-F238E27FC236}">
                <a16:creationId xmlns:a16="http://schemas.microsoft.com/office/drawing/2014/main" id="{A79FC6D3-DFFE-4F86-886C-F69A16011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6683" y="3545471"/>
            <a:ext cx="843897" cy="843897"/>
          </a:xfrm>
          <a:prstGeom prst="rect">
            <a:avLst/>
          </a:prstGeom>
        </p:spPr>
      </p:pic>
      <p:sp>
        <p:nvSpPr>
          <p:cNvPr id="15" name="Title 1">
            <a:extLst>
              <a:ext uri="{FF2B5EF4-FFF2-40B4-BE49-F238E27FC236}">
                <a16:creationId xmlns:a16="http://schemas.microsoft.com/office/drawing/2014/main" id="{8FD681EF-A74D-4D45-AC06-740698B4B57E}"/>
              </a:ext>
            </a:extLst>
          </p:cNvPr>
          <p:cNvSpPr txBox="1">
            <a:spLocks/>
          </p:cNvSpPr>
          <p:nvPr/>
        </p:nvSpPr>
        <p:spPr>
          <a:xfrm>
            <a:off x="680382" y="-71927"/>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Dataset Description 03 </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6000" dirty="0"/>
              <a:t>Data Analysis Section</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381000" y="6356350"/>
            <a:ext cx="3020226"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z="1800"/>
              <a:pPr/>
              <a:t>8</a:t>
            </a:fld>
            <a:endParaRPr lang="en-US" sz="1800" dirty="0"/>
          </a:p>
        </p:txBody>
      </p:sp>
    </p:spTree>
    <p:extLst>
      <p:ext uri="{BB962C8B-B14F-4D97-AF65-F5344CB8AC3E}">
        <p14:creationId xmlns:p14="http://schemas.microsoft.com/office/powerpoint/2010/main" val="836045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13706" y="1081121"/>
            <a:ext cx="8401624" cy="1573438"/>
          </a:xfrm>
        </p:spPr>
        <p:txBody>
          <a:bodyPr/>
          <a:lstStyle/>
          <a:p>
            <a:r>
              <a:rPr lang="en-US" dirty="0"/>
              <a:t>Main Objective of the analysis:</a:t>
            </a:r>
            <a:br>
              <a:rPr lang="en-US" dirty="0"/>
            </a:br>
            <a:r>
              <a:rPr lang="en-US" dirty="0"/>
              <a:t> </a:t>
            </a:r>
            <a:br>
              <a:rPr lang="en-US" dirty="0"/>
            </a:br>
            <a:endParaRPr lang="en-US" dirty="0"/>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2894045" cy="365125"/>
          </a:xfrm>
        </p:spPr>
        <p:txBody>
          <a:bodyPr/>
          <a:lstStyle/>
          <a:p>
            <a:r>
              <a:rPr lang="en-US" dirty="0"/>
              <a:t>Supervised Machine Learning: Regression</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9</a:t>
            </a:fld>
            <a:endParaRPr lang="en-US" dirty="0"/>
          </a:p>
        </p:txBody>
      </p:sp>
      <p:sp>
        <p:nvSpPr>
          <p:cNvPr id="30" name="TextBox 29">
            <a:extLst>
              <a:ext uri="{FF2B5EF4-FFF2-40B4-BE49-F238E27FC236}">
                <a16:creationId xmlns:a16="http://schemas.microsoft.com/office/drawing/2014/main" id="{706B8CA6-D5D6-4919-A990-E6577D37BE5F}"/>
              </a:ext>
            </a:extLst>
          </p:cNvPr>
          <p:cNvSpPr txBox="1"/>
          <p:nvPr/>
        </p:nvSpPr>
        <p:spPr>
          <a:xfrm>
            <a:off x="813706" y="2018875"/>
            <a:ext cx="7798449" cy="3139321"/>
          </a:xfrm>
          <a:prstGeom prst="rect">
            <a:avLst/>
          </a:prstGeom>
          <a:noFill/>
        </p:spPr>
        <p:txBody>
          <a:bodyPr wrap="square" rtlCol="0">
            <a:spAutoFit/>
          </a:bodyPr>
          <a:lstStyle/>
          <a:p>
            <a:pPr algn="just"/>
            <a:r>
              <a:rPr lang="en-US" dirty="0"/>
              <a:t>In this section I am showing the correlation between features to find the most influence feature on our target which is </a:t>
            </a:r>
            <a:r>
              <a:rPr lang="en-US" dirty="0">
                <a:solidFill>
                  <a:srgbClr val="0068FF"/>
                </a:solidFill>
              </a:rPr>
              <a:t>insurance charges</a:t>
            </a:r>
            <a:r>
              <a:rPr lang="en-US" dirty="0"/>
              <a:t>.</a:t>
            </a:r>
          </a:p>
          <a:p>
            <a:pPr algn="just"/>
            <a:endParaRPr lang="en-US" dirty="0"/>
          </a:p>
          <a:p>
            <a:pPr algn="just"/>
            <a:r>
              <a:rPr lang="en-US" dirty="0"/>
              <a:t>Furthermore, I am studying the normality of the features through techniques such as square root, Log Transformation, Box cox Transformation</a:t>
            </a:r>
          </a:p>
          <a:p>
            <a:pPr algn="just"/>
            <a:endParaRPr lang="en-US" dirty="0"/>
          </a:p>
          <a:p>
            <a:pPr algn="just"/>
            <a:endParaRPr lang="en-US" dirty="0"/>
          </a:p>
          <a:p>
            <a:pPr algn="just"/>
            <a:r>
              <a:rPr lang="en-US" dirty="0"/>
              <a:t>After that I am building different regression models based on advanced techniques such as </a:t>
            </a:r>
            <a:r>
              <a:rPr lang="en-US" dirty="0" err="1"/>
              <a:t>GridSearch</a:t>
            </a:r>
            <a:r>
              <a:rPr lang="en-US" dirty="0"/>
              <a:t> , ML pipelines, and Hyperparameters tuning to get the best predictive model in terms of accuracy and to </a:t>
            </a:r>
            <a:r>
              <a:rPr lang="en-US"/>
              <a:t>sho </a:t>
            </a:r>
            <a:r>
              <a:rPr lang="en-US" dirty="0"/>
              <a:t>what are the flaws of each model.    </a:t>
            </a:r>
          </a:p>
        </p:txBody>
      </p:sp>
    </p:spTree>
    <p:extLst>
      <p:ext uri="{BB962C8B-B14F-4D97-AF65-F5344CB8AC3E}">
        <p14:creationId xmlns:p14="http://schemas.microsoft.com/office/powerpoint/2010/main" val="333569028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3233</TotalTime>
  <Words>1244</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Arial</vt:lpstr>
      <vt:lpstr>Calibri</vt:lpstr>
      <vt:lpstr>OpenSans-Bold</vt:lpstr>
      <vt:lpstr>Tenorite</vt:lpstr>
      <vt:lpstr>Office Theme</vt:lpstr>
      <vt:lpstr>Final Project ML Regression Treatment Charges Prediction</vt:lpstr>
      <vt:lpstr>Contents</vt:lpstr>
      <vt:lpstr>Data Description Section  </vt:lpstr>
      <vt:lpstr>Introduction</vt:lpstr>
      <vt:lpstr>Dataset Description 01</vt:lpstr>
      <vt:lpstr>PowerPoint Presentation</vt:lpstr>
      <vt:lpstr>PowerPoint Presentation</vt:lpstr>
      <vt:lpstr>Data Analysis Section</vt:lpstr>
      <vt:lpstr>Main Objective of the analysis:   </vt:lpstr>
      <vt:lpstr>Data Analysis &amp; Cleaning 01</vt:lpstr>
      <vt:lpstr>Data Analysis &amp; Cleaning 02</vt:lpstr>
      <vt:lpstr>Determining Normality 01</vt:lpstr>
      <vt:lpstr>Determining Normality 02</vt:lpstr>
      <vt:lpstr>Determining Normality 03</vt:lpstr>
      <vt:lpstr>Machine Learning Analysis &amp; Findings</vt:lpstr>
      <vt:lpstr>Machine Learning Analysis &amp; Findings</vt:lpstr>
      <vt:lpstr>Machine Learning Analysis 01</vt:lpstr>
      <vt:lpstr>Machine Learning Analysis 02</vt:lpstr>
      <vt:lpstr>Machine Learning Analysis 03</vt:lpstr>
      <vt:lpstr>Machine Learning Analysis 04</vt:lpstr>
      <vt:lpstr>Machine Learning Analysis 05 </vt:lpstr>
      <vt:lpstr>Machine Learning Analysis 06 </vt:lpstr>
      <vt:lpstr>Models flaws and strengths and advanced steps</vt:lpstr>
      <vt:lpstr>Machine Learning Analysis 07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ML Regression  Insurance Charges Prediction</dc:title>
  <dc:creator>Mohamad Osman</dc:creator>
  <cp:lastModifiedBy>Mohamad Osman</cp:lastModifiedBy>
  <cp:revision>60</cp:revision>
  <dcterms:created xsi:type="dcterms:W3CDTF">2021-12-24T17:37:56Z</dcterms:created>
  <dcterms:modified xsi:type="dcterms:W3CDTF">2022-01-30T21:52:17Z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