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EAF11F-3D23-4A5B-9448-DE1EF7FA7F64}">
  <a:tblStyle styleId="{91EAF11F-3D23-4A5B-9448-DE1EF7FA7F6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32DD0C59-D651-49E4-9E05-12681284726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slide" Target="slides/slide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ee5c894e1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3ee5c894e1_2_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ee5c894e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3ee5c894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ee5c894e1_2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3ee5c894e1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ee5c894e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ee5c894e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30300" y="1803401"/>
            <a:ext cx="582525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2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" sz="6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514349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 rot="5400000">
            <a:off x="2276461" y="-148018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 rot="5400000">
            <a:off x="4495739" y="1937215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bg>
      <p:bgPr>
        <a:noFill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508001" y="2025650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3816287" y="1620737"/>
            <a:ext cx="3139213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508000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08000" y="457200"/>
            <a:ext cx="6447501" cy="288428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08000" y="4025503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65" name="Google Shape;65;p1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8000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8000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42997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ctrTitle"/>
          </p:nvPr>
        </p:nvSpPr>
        <p:spPr>
          <a:xfrm>
            <a:off x="947063" y="120657"/>
            <a:ext cx="6220125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Команда 18. Сервис для предсказания стоимости недвижимости</a:t>
            </a:r>
            <a:endParaRPr sz="4000"/>
          </a:p>
        </p:txBody>
      </p:sp>
      <p:sp>
        <p:nvSpPr>
          <p:cNvPr id="122" name="Google Shape;122;p18"/>
          <p:cNvSpPr txBox="1"/>
          <p:nvPr/>
        </p:nvSpPr>
        <p:spPr>
          <a:xfrm>
            <a:off x="5136982" y="2824557"/>
            <a:ext cx="2095425" cy="1531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Куратор: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Тимур Ермешев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156244" y="2824557"/>
            <a:ext cx="2095425" cy="17354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 команды: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Куликов Сергей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Павлов Игорь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Щербатюк Роман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Тодоров Дмитрий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98850" y="125850"/>
            <a:ext cx="8015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Предобработка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98850" y="968575"/>
            <a:ext cx="8180100" cy="3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Очистка и фильтрация данных: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Удаление служебных столбцов (например, ссылка, Source_File, Sheet_Name)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Удаление дубликатов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Фильтрация аномальных значений (например, квартир с непропорционально большой площадью, этажей сверх разумного и т.п.)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Обработка пропусков: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Заполнение пропущенных значений в числовых признаках с помощью KNNImputer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Кодирование категориальных признаков: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Применение One-Hot Encoding для признаков с малым кол-вом уник значений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Объединение нескольких категориальных признаков в один (через функцию combine_factors) и последующее кодирование с помощью MultiLabelBinarizer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Остальные для CatBoost нет необходимости кодировать - подали на вход заполненные числовые признаки и категориальные с NaN значениями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631441" y="4869684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1F2328"/>
                </a:solidFill>
              </a:rPr>
              <a:t>‹#›</a:t>
            </a:fld>
            <a:endParaRPr sz="1400"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498850" y="125850"/>
            <a:ext cx="80157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Тестирование новых нелинейных моделей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498838" y="603093"/>
            <a:ext cx="64476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R2 - как основа для сравнения разных моделей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►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RMSE - ошибка в рублях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631441" y="4869684"/>
            <a:ext cx="51255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>
                <a:solidFill>
                  <a:srgbClr val="1F2328"/>
                </a:solidFill>
              </a:rPr>
              <a:t>‹#›</a:t>
            </a:fld>
            <a:endParaRPr sz="1400">
              <a:solidFill>
                <a:srgbClr val="1F2328"/>
              </a:solidFill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714425" y="152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{91EAF11F-3D23-4A5B-9448-DE1EF7FA7F64}</a:tableStyleId>
              </a:tblPr>
              <a:tblGrid>
                <a:gridCol w="1543025"/>
                <a:gridCol w="3342775"/>
                <a:gridCol w="821325"/>
                <a:gridCol w="1082250"/>
                <a:gridCol w="9257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Модель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Гиперпараметры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</a:t>
                      </a:r>
                      <a:r>
                        <a:rPr b="1" lang="en"/>
                        <a:t>^</a:t>
                      </a: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RMSE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MAPE %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Ridge base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alpha=10, max_iter=1000</a:t>
                      </a:r>
                      <a:endParaRPr sz="12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0.7924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4786183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CatBoost</a:t>
                      </a:r>
                      <a:endParaRPr sz="1400" u="none" cap="none" strike="noStrike"/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iterations=1000, learning_rate=0.1, depth=6</a:t>
                      </a:r>
                      <a:endParaRPr sz="1200"/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0.9372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3919376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9.03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CatBoost</a:t>
                      </a:r>
                      <a:endParaRPr/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п</a:t>
                      </a:r>
                      <a:r>
                        <a:rPr lang="en" sz="1200"/>
                        <a:t>одобранные Optuna: </a:t>
                      </a:r>
                      <a:endParaRPr sz="12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B3B3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'iterations': 1523, 'depth': 10, 'learning_rate': 0.09097382170808721, 'l2_leaf_reg': 0.025072850240151708, 'border_count': 135, 'random_strength': 0.004807066180128308, 'bagging_temperature': 0.009631257498284598</a:t>
                      </a:r>
                      <a:endParaRPr sz="1200"/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0.9471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3598033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7.25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507988" y="208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{91EAF11F-3D23-4A5B-9448-DE1EF7FA7F64}</a:tableStyleId>
              </a:tblPr>
              <a:tblGrid>
                <a:gridCol w="1543025"/>
                <a:gridCol w="3342775"/>
                <a:gridCol w="821325"/>
                <a:gridCol w="1082250"/>
                <a:gridCol w="925750"/>
              </a:tblGrid>
              <a:tr h="28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Модель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Гиперпараметры</a:t>
                      </a:r>
                      <a:endParaRPr b="1" sz="1400" u="none" cap="none" strike="noStrike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R</a:t>
                      </a:r>
                      <a:r>
                        <a:rPr b="1" lang="en"/>
                        <a:t>^</a:t>
                      </a:r>
                      <a:r>
                        <a:rPr b="1" lang="en" sz="1400" u="none" cap="none" strike="noStrike"/>
                        <a:t>2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RMSE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MAPE %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XGBoost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Default</a:t>
                      </a:r>
                      <a:br>
                        <a:rPr lang="en" sz="1200"/>
                      </a:b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'objective'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'reg:squarederror'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'max_depth'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'eta'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'subsample'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900">
                        <a:solidFill>
                          <a:srgbClr val="3B3B3B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'colsample_bytree'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900">
                          <a:solidFill>
                            <a:srgbClr val="098658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0.8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'eval_metric'</a:t>
                      </a:r>
                      <a:r>
                        <a:rPr lang="en" sz="900">
                          <a:solidFill>
                            <a:srgbClr val="3B3B3B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9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'rmse'</a:t>
                      </a:r>
                      <a:endParaRPr sz="1200"/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0.9327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4 059 006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10.33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XGBoost</a:t>
                      </a:r>
                      <a:endParaRPr/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подобранные Optuna: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B3B3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'max_depth': 12, 'eta': 0.052334147151371725, 'subsample': 0.947986259109503, 'colsample_bytree': 0.531758248415418, 'lambda': 0.4626453641183538, 'alpha': 0.01346128722153246</a:t>
                      </a:r>
                      <a:endParaRPr/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0.9325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4 063 862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9.39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LightGBM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подобранные Optuna: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B3B3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'max_depth': 13, 'learning_rate': 0.06917448221971932, 'num_leaves': 1789, 'feature_fraction': 0.7937032651952263, 'bagging_fraction': 0.9060713837551587, 'bagging_freq': 2, 'lambda_l1': 0.0009475875628289889, 'lambda_l2': 0.22937084043035164</a:t>
                      </a:r>
                      <a:endParaRPr sz="1200"/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0.9470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3 602 581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7.30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Дерево решений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подобранные: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B3B3B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'max_depth': None, 'min_samples_leaf': 1, 'min_samples_split': 10</a:t>
                      </a:r>
                      <a:endParaRPr sz="900">
                        <a:solidFill>
                          <a:srgbClr val="3B3B3B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0.9261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2 984 693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6.35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Случайный лес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Default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0.9603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2 188 182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4.76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1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{32DD0C59-D651-49E4-9E05-126812847265}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Аспект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