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4" r:id="rId3"/>
    <p:sldId id="261" r:id="rId4"/>
    <p:sldId id="260" r:id="rId5"/>
    <p:sldId id="262" r:id="rId6"/>
    <p:sldId id="263" r:id="rId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88"/>
    <p:restoredTop sz="96327"/>
  </p:normalViewPr>
  <p:slideViewPr>
    <p:cSldViewPr snapToGrid="0" snapToObjects="1">
      <p:cViewPr varScale="1">
        <p:scale>
          <a:sx n="149" d="100"/>
          <a:sy n="149" d="100"/>
        </p:scale>
        <p:origin x="18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1E968-5844-874D-B744-7BA3F46FE997}" type="datetimeFigureOut">
              <a:rPr lang="en-GB" smtClean="0"/>
              <a:t>22/07/2024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A6596-4A43-9141-969E-E5D54C42ED15}" type="slidenum">
              <a:rPr lang="en-GB" smtClean="0"/>
              <a:t>‹#›</a:t>
            </a:fld>
            <a:endParaRPr lang="en-GB"/>
          </a:p>
        </p:txBody>
      </p:sp>
    </p:spTree>
    <p:extLst>
      <p:ext uri="{BB962C8B-B14F-4D97-AF65-F5344CB8AC3E}">
        <p14:creationId xmlns:p14="http://schemas.microsoft.com/office/powerpoint/2010/main" val="382063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Menlo" panose="020B0609030804020204" pitchFamily="49" charset="0"/>
              </a:rPr>
              <a:t>Good afternoon/ morning everyone, my name is Austin Okechukwu and I am a data consultant with FDM group and have been attached to the HSBC Global Audit Analytics team for 1 year. Today, I will be discussing a data project I recently delivered, which is the IT Batch Management Audit.</a:t>
            </a:r>
          </a:p>
          <a:p>
            <a:br>
              <a:rPr lang="en-GB" dirty="0">
                <a:effectLst/>
                <a:latin typeface="Helvetica Neue" panose="02000503000000020004" pitchFamily="2" charset="0"/>
              </a:rPr>
            </a:br>
            <a:endParaRPr lang="en-GB" dirty="0">
              <a:effectLst/>
              <a:latin typeface="Helvetica Neue" panose="02000503000000020004" pitchFamily="2" charset="0"/>
            </a:endParaRPr>
          </a:p>
          <a:p>
            <a:endParaRPr lang="en-GB" dirty="0"/>
          </a:p>
        </p:txBody>
      </p:sp>
      <p:sp>
        <p:nvSpPr>
          <p:cNvPr id="4" name="Slide Number Placeholder 3"/>
          <p:cNvSpPr>
            <a:spLocks noGrp="1"/>
          </p:cNvSpPr>
          <p:nvPr>
            <p:ph type="sldNum" sz="quarter" idx="5"/>
          </p:nvPr>
        </p:nvSpPr>
        <p:spPr/>
        <p:txBody>
          <a:bodyPr/>
          <a:lstStyle/>
          <a:p>
            <a:fld id="{5BCA6596-4A43-9141-969E-E5D54C42ED15}" type="slidenum">
              <a:rPr lang="en-GB" smtClean="0"/>
              <a:t>1</a:t>
            </a:fld>
            <a:endParaRPr lang="en-GB"/>
          </a:p>
        </p:txBody>
      </p:sp>
    </p:spTree>
    <p:extLst>
      <p:ext uri="{BB962C8B-B14F-4D97-AF65-F5344CB8AC3E}">
        <p14:creationId xmlns:p14="http://schemas.microsoft.com/office/powerpoint/2010/main" val="58009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Menlo" panose="020B0609030804020204" pitchFamily="49" charset="0"/>
              </a:rPr>
              <a:t>Provide an overview of the project, including the objective, scope, and key stakeholders.</a:t>
            </a:r>
          </a:p>
          <a:p>
            <a:pPr marL="742950" lvl="1" indent="-285750">
              <a:buFont typeface="Arial" panose="020B0604020202020204" pitchFamily="34" charset="0"/>
              <a:buChar char="•"/>
            </a:pPr>
            <a:r>
              <a:rPr lang="en-GB" dirty="0">
                <a:effectLst/>
                <a:latin typeface="Helvetica Neue" panose="02000503000000020004" pitchFamily="2" charset="0"/>
              </a:rPr>
              <a:t>The objective of the audit was to assess the adequacy of key business automated controls and IT general controls implemented in HSBC shared application, mitigating the key risks relating to process of payments. </a:t>
            </a:r>
          </a:p>
          <a:p>
            <a:pPr marL="742950" lvl="1" indent="-285750">
              <a:buFont typeface="Arial" panose="020B0604020202020204" pitchFamily="34" charset="0"/>
              <a:buChar char="•"/>
            </a:pPr>
            <a:r>
              <a:rPr lang="en-GB" dirty="0">
                <a:effectLst/>
                <a:latin typeface="Helvetica Neue" panose="02000503000000020004" pitchFamily="2" charset="0"/>
              </a:rPr>
              <a:t>The audit scope was covering Digital Business Services, across 3 months and covered three regions UK, US AND HK. The field work was between 3 weeks.</a:t>
            </a:r>
          </a:p>
          <a:p>
            <a:pPr marL="742950" lvl="1" indent="-285750">
              <a:buFont typeface="Arial" panose="020B0604020202020204" pitchFamily="34" charset="0"/>
              <a:buChar char="•"/>
            </a:pPr>
            <a:r>
              <a:rPr lang="en-GB" dirty="0">
                <a:effectLst/>
                <a:latin typeface="Helvetica Neue" panose="02000503000000020004" pitchFamily="2" charset="0"/>
              </a:rPr>
              <a:t>The key stakeholders are </a:t>
            </a:r>
          </a:p>
          <a:p>
            <a:pPr marL="1143000" lvl="2" indent="-228600">
              <a:buFont typeface="Arial" panose="020B0604020202020204" pitchFamily="34" charset="0"/>
              <a:buChar char="•"/>
            </a:pPr>
            <a:r>
              <a:rPr lang="en-GB" dirty="0">
                <a:effectLst/>
                <a:latin typeface="Helvetica Neue" panose="02000503000000020004" pitchFamily="2" charset="0"/>
              </a:rPr>
              <a:t>Audit Analytics Lead </a:t>
            </a:r>
          </a:p>
          <a:p>
            <a:pPr marL="1143000" lvl="2" indent="-228600">
              <a:buFont typeface="Arial" panose="020B0604020202020204" pitchFamily="34" charset="0"/>
              <a:buChar char="•"/>
            </a:pPr>
            <a:r>
              <a:rPr lang="en-GB" dirty="0">
                <a:effectLst/>
                <a:latin typeface="Helvetica Neue" panose="02000503000000020004" pitchFamily="2" charset="0"/>
              </a:rPr>
              <a:t>Audit Manager</a:t>
            </a:r>
          </a:p>
          <a:p>
            <a:pPr marL="1143000" lvl="2" indent="-228600">
              <a:buFont typeface="Arial" panose="020B0604020202020204" pitchFamily="34" charset="0"/>
              <a:buChar char="•"/>
            </a:pPr>
            <a:r>
              <a:rPr lang="en-GB" dirty="0">
                <a:effectLst/>
                <a:latin typeface="Helvetica Neue" panose="02000503000000020004" pitchFamily="2" charset="0"/>
              </a:rPr>
              <a:t>Accountable Executive</a:t>
            </a:r>
          </a:p>
          <a:p>
            <a:endParaRPr lang="en-GB" dirty="0"/>
          </a:p>
        </p:txBody>
      </p:sp>
      <p:sp>
        <p:nvSpPr>
          <p:cNvPr id="4" name="Slide Number Placeholder 3"/>
          <p:cNvSpPr>
            <a:spLocks noGrp="1"/>
          </p:cNvSpPr>
          <p:nvPr>
            <p:ph type="sldNum" sz="quarter" idx="5"/>
          </p:nvPr>
        </p:nvSpPr>
        <p:spPr/>
        <p:txBody>
          <a:bodyPr/>
          <a:lstStyle/>
          <a:p>
            <a:fld id="{5BCA6596-4A43-9141-969E-E5D54C42ED15}" type="slidenum">
              <a:rPr lang="en-GB" smtClean="0"/>
              <a:t>2</a:t>
            </a:fld>
            <a:endParaRPr lang="en-GB"/>
          </a:p>
        </p:txBody>
      </p:sp>
    </p:spTree>
    <p:extLst>
      <p:ext uri="{BB962C8B-B14F-4D97-AF65-F5344CB8AC3E}">
        <p14:creationId xmlns:p14="http://schemas.microsoft.com/office/powerpoint/2010/main" val="3801260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The data sources are broking down into three core systems, which are interconnected in some form. They control the following information about the data. They are stored across different formats and systems but the predominant file formats were log files and CSV.</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Control - Job Logs, Job Configurations, Job Alerts, </a:t>
            </a:r>
          </a:p>
          <a:p>
            <a:r>
              <a:rPr lang="en-GB" dirty="0">
                <a:effectLst/>
                <a:latin typeface="Helvetica Neue" panose="02000503000000020004" pitchFamily="2" charset="0"/>
              </a:rPr>
              <a:t>Dashboards - Application Data</a:t>
            </a:r>
          </a:p>
          <a:p>
            <a:r>
              <a:rPr lang="en-GB" dirty="0">
                <a:effectLst/>
                <a:latin typeface="Helvetica Neue" panose="02000503000000020004" pitchFamily="2" charset="0"/>
              </a:rPr>
              <a:t>Service Desk Manger -  Incident Data.</a:t>
            </a:r>
          </a:p>
          <a:p>
            <a:br>
              <a:rPr lang="en-GB" dirty="0">
                <a:effectLst/>
                <a:latin typeface="Helvetica Neue" panose="02000503000000020004" pitchFamily="2" charset="0"/>
              </a:rPr>
            </a:br>
            <a:endParaRPr lang="en-GB" dirty="0">
              <a:effectLst/>
              <a:latin typeface="Helvetica Neue" panose="02000503000000020004" pitchFamily="2" charset="0"/>
            </a:endParaRP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•Present key findings and insights from the data analysis.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Process The project itself was completed in two phases. The first phase was to gather and clean the data, which included understanding the data structure, and using data engineering techniques to transform the data into a usable format. The second phase was to develop a dashboard using bespoke tool called </a:t>
            </a:r>
            <a:r>
              <a:rPr lang="en-GB" dirty="0" err="1">
                <a:effectLst/>
                <a:latin typeface="Helvetica Neue" panose="02000503000000020004" pitchFamily="2" charset="0"/>
              </a:rPr>
              <a:t>Celonis</a:t>
            </a:r>
            <a:r>
              <a:rPr lang="en-GB" dirty="0">
                <a:effectLst/>
                <a:latin typeface="Helvetica Neue" panose="02000503000000020004" pitchFamily="2" charset="0"/>
              </a:rPr>
              <a:t> which used process mining</a:t>
            </a:r>
          </a:p>
          <a:p>
            <a:br>
              <a:rPr lang="en-GB" dirty="0">
                <a:effectLst/>
                <a:latin typeface="Helvetica Neue" panose="02000503000000020004" pitchFamily="2" charset="0"/>
              </a:rPr>
            </a:br>
            <a:endParaRPr lang="en-GB" dirty="0">
              <a:effectLst/>
              <a:latin typeface="Helvetica Neue" panose="02000503000000020004" pitchFamily="2" charset="0"/>
            </a:endParaRP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•Explain how the insights were used to inform the project objectives.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The objectives were focused around 7 tests which are based on the information gathered in the data such as</a:t>
            </a:r>
          </a:p>
          <a:p>
            <a:r>
              <a:rPr lang="en-GB" dirty="0">
                <a:effectLst/>
                <a:latin typeface="Helvetica Neue" panose="02000503000000020004" pitchFamily="2" charset="0"/>
              </a:rPr>
              <a:t>Alert </a:t>
            </a:r>
          </a:p>
          <a:p>
            <a:r>
              <a:rPr lang="en-GB" dirty="0" err="1">
                <a:effectLst/>
                <a:latin typeface="Helvetica Neue" panose="02000503000000020004" pitchFamily="2" charset="0"/>
              </a:rPr>
              <a:t>Dependancy</a:t>
            </a:r>
            <a:r>
              <a:rPr lang="en-GB" dirty="0">
                <a:effectLst/>
                <a:latin typeface="Helvetica Neue" panose="02000503000000020004" pitchFamily="2" charset="0"/>
              </a:rPr>
              <a:t> </a:t>
            </a:r>
          </a:p>
          <a:p>
            <a:r>
              <a:rPr lang="en-GB" dirty="0">
                <a:effectLst/>
                <a:latin typeface="Helvetica Neue" panose="02000503000000020004" pitchFamily="2" charset="0"/>
              </a:rPr>
              <a:t>Critical Jobs</a:t>
            </a:r>
          </a:p>
          <a:p>
            <a:r>
              <a:rPr lang="en-GB" dirty="0">
                <a:effectLst/>
                <a:latin typeface="Helvetica Neue" panose="02000503000000020004" pitchFamily="2" charset="0"/>
              </a:rPr>
              <a:t>Incident </a:t>
            </a:r>
          </a:p>
          <a:p>
            <a:r>
              <a:rPr lang="en-GB" dirty="0">
                <a:effectLst/>
                <a:latin typeface="Helvetica Neue" panose="02000503000000020004" pitchFamily="2" charset="0"/>
              </a:rPr>
              <a:t>Failed Jobs </a:t>
            </a:r>
          </a:p>
          <a:p>
            <a:r>
              <a:rPr lang="en-GB" dirty="0">
                <a:effectLst/>
                <a:latin typeface="Helvetica Neue" panose="02000503000000020004" pitchFamily="2" charset="0"/>
              </a:rPr>
              <a:t>Manual Job</a:t>
            </a:r>
          </a:p>
          <a:p>
            <a:r>
              <a:rPr lang="en-GB" dirty="0">
                <a:effectLst/>
                <a:latin typeface="Helvetica Neue" panose="02000503000000020004" pitchFamily="2" charset="0"/>
              </a:rPr>
              <a:t>and using the </a:t>
            </a:r>
            <a:r>
              <a:rPr lang="en-GB" dirty="0" err="1">
                <a:effectLst/>
                <a:latin typeface="Helvetica Neue" panose="02000503000000020004" pitchFamily="2" charset="0"/>
              </a:rPr>
              <a:t>celonis</a:t>
            </a:r>
            <a:r>
              <a:rPr lang="en-GB" dirty="0">
                <a:effectLst/>
                <a:latin typeface="Helvetica Neue" panose="02000503000000020004" pitchFamily="2" charset="0"/>
              </a:rPr>
              <a:t> tool to map the process flow.</a:t>
            </a:r>
          </a:p>
          <a:p>
            <a:endParaRPr lang="en-GB" dirty="0"/>
          </a:p>
        </p:txBody>
      </p:sp>
      <p:sp>
        <p:nvSpPr>
          <p:cNvPr id="4" name="Slide Number Placeholder 3"/>
          <p:cNvSpPr>
            <a:spLocks noGrp="1"/>
          </p:cNvSpPr>
          <p:nvPr>
            <p:ph type="sldNum" sz="quarter" idx="5"/>
          </p:nvPr>
        </p:nvSpPr>
        <p:spPr/>
        <p:txBody>
          <a:bodyPr/>
          <a:lstStyle/>
          <a:p>
            <a:fld id="{5BCA6596-4A43-9141-969E-E5D54C42ED15}" type="slidenum">
              <a:rPr lang="en-GB" smtClean="0"/>
              <a:t>3</a:t>
            </a:fld>
            <a:endParaRPr lang="en-GB"/>
          </a:p>
        </p:txBody>
      </p:sp>
    </p:spTree>
    <p:extLst>
      <p:ext uri="{BB962C8B-B14F-4D97-AF65-F5344CB8AC3E}">
        <p14:creationId xmlns:p14="http://schemas.microsoft.com/office/powerpoint/2010/main" val="287968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Menlo" panose="020B0609030804020204" pitchFamily="49" charset="0"/>
              </a:rPr>
              <a:t>Summary </a:t>
            </a:r>
          </a:p>
          <a:p>
            <a:pPr marL="742950" lvl="1" indent="-285750">
              <a:buFont typeface="Arial" panose="020B0604020202020204" pitchFamily="34" charset="0"/>
              <a:buChar char="•"/>
            </a:pPr>
            <a:r>
              <a:rPr lang="en-GB" dirty="0">
                <a:effectLst/>
                <a:latin typeface="Helvetica Neue" panose="02000503000000020004" pitchFamily="2" charset="0"/>
              </a:rPr>
              <a:t>Introduction</a:t>
            </a:r>
          </a:p>
          <a:p>
            <a:pPr marL="742950" lvl="1" indent="-285750">
              <a:buFont typeface="Arial" panose="020B0604020202020204" pitchFamily="34" charset="0"/>
              <a:buChar char="•"/>
            </a:pPr>
            <a:r>
              <a:rPr lang="en-GB" dirty="0">
                <a:effectLst/>
                <a:latin typeface="Helvetica Neue" panose="02000503000000020004" pitchFamily="2" charset="0"/>
              </a:rPr>
              <a:t>Project Structure - Data formats, Project phase , test development </a:t>
            </a:r>
          </a:p>
          <a:p>
            <a:pPr marL="742950" lvl="1" indent="-285750">
              <a:buFont typeface="Arial" panose="020B0604020202020204" pitchFamily="34" charset="0"/>
              <a:buChar char="•"/>
            </a:pPr>
            <a:r>
              <a:rPr lang="en-GB" dirty="0">
                <a:effectLst/>
                <a:latin typeface="Helvetica Neue" panose="02000503000000020004" pitchFamily="2" charset="0"/>
              </a:rPr>
              <a:t>Architecture and Implementation</a:t>
            </a:r>
          </a:p>
          <a:p>
            <a:pPr marL="742950" lvl="1" indent="-285750">
              <a:buFont typeface="Arial" panose="020B0604020202020204" pitchFamily="34" charset="0"/>
              <a:buChar char="•"/>
            </a:pPr>
            <a:r>
              <a:rPr lang="en-GB" dirty="0">
                <a:effectLst/>
                <a:latin typeface="Helvetica Neue" panose="02000503000000020004" pitchFamily="2" charset="0"/>
              </a:rPr>
              <a:t>Results</a:t>
            </a:r>
          </a:p>
          <a:p>
            <a:pPr>
              <a:buFont typeface="Arial" panose="020B0604020202020204" pitchFamily="34" charset="0"/>
              <a:buChar char="•"/>
            </a:pPr>
            <a:r>
              <a:rPr lang="en-GB" dirty="0">
                <a:effectLst/>
                <a:latin typeface="Helvetica Neue" panose="02000503000000020004" pitchFamily="2" charset="0"/>
              </a:rPr>
              <a:t>I am proud of my work on this project, I was able to effectively complete the data project within the allocated time and budget, and was able to provide the client with a dashboard that they can use to make informed decisions. I am confident that my technical experience and stakeholder interaction/ management capabilities are well suited for a data consultant role. Thank you for your time and I look forward to your questions.</a:t>
            </a:r>
          </a:p>
          <a:p>
            <a:endParaRPr lang="en-GB" dirty="0"/>
          </a:p>
        </p:txBody>
      </p:sp>
      <p:sp>
        <p:nvSpPr>
          <p:cNvPr id="4" name="Slide Number Placeholder 3"/>
          <p:cNvSpPr>
            <a:spLocks noGrp="1"/>
          </p:cNvSpPr>
          <p:nvPr>
            <p:ph type="sldNum" sz="quarter" idx="5"/>
          </p:nvPr>
        </p:nvSpPr>
        <p:spPr/>
        <p:txBody>
          <a:bodyPr/>
          <a:lstStyle/>
          <a:p>
            <a:fld id="{5BCA6596-4A43-9141-969E-E5D54C42ED15}" type="slidenum">
              <a:rPr lang="en-GB" smtClean="0"/>
              <a:t>6</a:t>
            </a:fld>
            <a:endParaRPr lang="en-GB"/>
          </a:p>
        </p:txBody>
      </p:sp>
    </p:spTree>
    <p:extLst>
      <p:ext uri="{BB962C8B-B14F-4D97-AF65-F5344CB8AC3E}">
        <p14:creationId xmlns:p14="http://schemas.microsoft.com/office/powerpoint/2010/main" val="3738884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C2A9-1C97-C81E-C468-03CBE2308B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2245513-3A5F-2DD9-428C-B7F52B597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C5EA37E-B1F8-8543-F748-72D4F48B9CDE}"/>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5" name="Footer Placeholder 4">
            <a:extLst>
              <a:ext uri="{FF2B5EF4-FFF2-40B4-BE49-F238E27FC236}">
                <a16:creationId xmlns:a16="http://schemas.microsoft.com/office/drawing/2014/main" id="{E9DA8167-2A24-211B-DCA3-185D02ABC0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B3E022-50D8-2CD3-F01E-3F914DE9D883}"/>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175489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05EB-DA8F-EBF3-53D1-2748EBF43D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2A51F8F-7A4F-4651-E59F-CD848827154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307D23-156E-15F1-F162-C6E41056C75A}"/>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5" name="Footer Placeholder 4">
            <a:extLst>
              <a:ext uri="{FF2B5EF4-FFF2-40B4-BE49-F238E27FC236}">
                <a16:creationId xmlns:a16="http://schemas.microsoft.com/office/drawing/2014/main" id="{284296AE-E526-039D-B307-1E07400920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67FE81-90F3-7C58-EAF0-5A3AB7A5AF0E}"/>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355612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CBD9C-3300-7265-28B5-6D1AC7D42FA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1741175-E239-2F28-99F6-3282F02EA37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478FE6-99E4-9669-BACB-C70692F03412}"/>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5" name="Footer Placeholder 4">
            <a:extLst>
              <a:ext uri="{FF2B5EF4-FFF2-40B4-BE49-F238E27FC236}">
                <a16:creationId xmlns:a16="http://schemas.microsoft.com/office/drawing/2014/main" id="{A37D7CAC-A6DE-65E4-78BC-549BA521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4AC22A-7821-AA94-98F5-364B603959DE}"/>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134962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B2A4-0F4D-3297-64D9-00D56EE802D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CBC566B-5A4B-F744-8D4E-043F2119AF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94C2BAF-93B1-FB66-837E-5C1CD0D3F9E8}"/>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5" name="Footer Placeholder 4">
            <a:extLst>
              <a:ext uri="{FF2B5EF4-FFF2-40B4-BE49-F238E27FC236}">
                <a16:creationId xmlns:a16="http://schemas.microsoft.com/office/drawing/2014/main" id="{6814DFA6-C8C0-E426-ACED-09B341407B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E2EE43-9A64-5D07-B72F-4067EE6DAF16}"/>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62015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178F-8923-2651-81FF-14BF7BCDAC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CCB4B2A-2BF6-4F07-F813-8660ED230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86AE303-C92D-4B22-BE03-D9768BBC445C}"/>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5" name="Footer Placeholder 4">
            <a:extLst>
              <a:ext uri="{FF2B5EF4-FFF2-40B4-BE49-F238E27FC236}">
                <a16:creationId xmlns:a16="http://schemas.microsoft.com/office/drawing/2014/main" id="{1A206443-D70A-F821-3366-6698CF300D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1BD3FB-2F80-E0E3-CC33-F7BF60F5F7CF}"/>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147075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3624-26D1-52F4-FDFD-3C08B0D80FE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1445FC7-F229-E125-0E1B-89A424A5D3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F194028-5A41-D103-CF15-402B13CC23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2D947E7-4F0D-FC9D-60DD-6CF25EBF740A}"/>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6" name="Footer Placeholder 5">
            <a:extLst>
              <a:ext uri="{FF2B5EF4-FFF2-40B4-BE49-F238E27FC236}">
                <a16:creationId xmlns:a16="http://schemas.microsoft.com/office/drawing/2014/main" id="{91EF2F7F-84D8-CF23-A9A2-97B9959388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144022-E09C-55D8-474F-7FB335407372}"/>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250868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3FCE-CCFD-7B25-1404-BC09A5BF8D4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4EFE3EE-B06F-C1F8-EAEC-F1F71D9D1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D03102-3ADE-F664-5C5A-360461DC60B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C93B8C7-074B-E0D3-EEF9-687E73A7E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0439B1-654F-DBB8-4E32-05F5A31682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9C7B46D-1571-2F71-3198-70C38C1162A7}"/>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8" name="Footer Placeholder 7">
            <a:extLst>
              <a:ext uri="{FF2B5EF4-FFF2-40B4-BE49-F238E27FC236}">
                <a16:creationId xmlns:a16="http://schemas.microsoft.com/office/drawing/2014/main" id="{BB51CB4B-A3B0-60DF-0647-1C273C2FBF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FE6004-E649-A08D-E701-9324B2261ABC}"/>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413328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5233-9AD8-6786-358C-4BCDC17D395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4086497-C74F-AA9A-21A7-A4363F050859}"/>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4" name="Footer Placeholder 3">
            <a:extLst>
              <a:ext uri="{FF2B5EF4-FFF2-40B4-BE49-F238E27FC236}">
                <a16:creationId xmlns:a16="http://schemas.microsoft.com/office/drawing/2014/main" id="{8F1E5B14-720F-579C-ACCD-12F6563207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7768F8-B2A9-12E0-E34C-1A0785B0734B}"/>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17752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B6405-CA13-88A7-AAA7-5842EF57FD6B}"/>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3" name="Footer Placeholder 2">
            <a:extLst>
              <a:ext uri="{FF2B5EF4-FFF2-40B4-BE49-F238E27FC236}">
                <a16:creationId xmlns:a16="http://schemas.microsoft.com/office/drawing/2014/main" id="{6FB0321F-4B3E-A177-0B7C-B2423E769A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AF584B-227F-B264-5F07-BDE55CA9D384}"/>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33520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BE70-6657-5994-9BCF-28CC99293E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DBF66A8-8C19-2555-AD7B-4243A5E33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03C2269-A5F4-00D0-0765-2300E879F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8B1591-A259-6D57-1ABA-8507A0FBDC25}"/>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6" name="Footer Placeholder 5">
            <a:extLst>
              <a:ext uri="{FF2B5EF4-FFF2-40B4-BE49-F238E27FC236}">
                <a16:creationId xmlns:a16="http://schemas.microsoft.com/office/drawing/2014/main" id="{255FCD8A-7E38-11AA-4ECF-E94E65C4FF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6B717A-789A-C2C6-28DC-56883CF1F316}"/>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406454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A3C6-F5C1-E2A5-2BD3-2F2FF0967C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6C61712-810F-7C83-98FF-1088207C6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899F47-4F9D-4344-5608-AFA05570E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0AE867-A932-4DE5-E952-D4E1B6F0ED94}"/>
              </a:ext>
            </a:extLst>
          </p:cNvPr>
          <p:cNvSpPr>
            <a:spLocks noGrp="1"/>
          </p:cNvSpPr>
          <p:nvPr>
            <p:ph type="dt" sz="half" idx="10"/>
          </p:nvPr>
        </p:nvSpPr>
        <p:spPr/>
        <p:txBody>
          <a:bodyPr/>
          <a:lstStyle/>
          <a:p>
            <a:fld id="{E2C10406-1F17-7640-8B7A-CD1DB9D0756F}" type="datetimeFigureOut">
              <a:rPr lang="en-GB" smtClean="0"/>
              <a:t>22/07/2024</a:t>
            </a:fld>
            <a:endParaRPr lang="en-GB"/>
          </a:p>
        </p:txBody>
      </p:sp>
      <p:sp>
        <p:nvSpPr>
          <p:cNvPr id="6" name="Footer Placeholder 5">
            <a:extLst>
              <a:ext uri="{FF2B5EF4-FFF2-40B4-BE49-F238E27FC236}">
                <a16:creationId xmlns:a16="http://schemas.microsoft.com/office/drawing/2014/main" id="{AE1AC914-49AF-7011-6708-7E3080C734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88CDBC-1236-935D-F551-F193C97E30A1}"/>
              </a:ext>
            </a:extLst>
          </p:cNvPr>
          <p:cNvSpPr>
            <a:spLocks noGrp="1"/>
          </p:cNvSpPr>
          <p:nvPr>
            <p:ph type="sldNum" sz="quarter" idx="12"/>
          </p:nvPr>
        </p:nvSpPr>
        <p:spPr/>
        <p:txBody>
          <a:bodyPr/>
          <a:lstStyle/>
          <a:p>
            <a:fld id="{81337ADD-A4BE-6047-AAE8-CD78F0A0EA64}" type="slidenum">
              <a:rPr lang="en-GB" smtClean="0"/>
              <a:t>‹#›</a:t>
            </a:fld>
            <a:endParaRPr lang="en-GB"/>
          </a:p>
        </p:txBody>
      </p:sp>
    </p:spTree>
    <p:extLst>
      <p:ext uri="{BB962C8B-B14F-4D97-AF65-F5344CB8AC3E}">
        <p14:creationId xmlns:p14="http://schemas.microsoft.com/office/powerpoint/2010/main" val="354138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7A580-07EA-DF1B-3576-DA3454414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192B935-C1CD-16BA-9FC1-504546F3F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E285C1F-4823-0B22-A9A0-0BAC8371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10406-1F17-7640-8B7A-CD1DB9D0756F}" type="datetimeFigureOut">
              <a:rPr lang="en-GB" smtClean="0"/>
              <a:t>22/07/2024</a:t>
            </a:fld>
            <a:endParaRPr lang="en-GB"/>
          </a:p>
        </p:txBody>
      </p:sp>
      <p:sp>
        <p:nvSpPr>
          <p:cNvPr id="5" name="Footer Placeholder 4">
            <a:extLst>
              <a:ext uri="{FF2B5EF4-FFF2-40B4-BE49-F238E27FC236}">
                <a16:creationId xmlns:a16="http://schemas.microsoft.com/office/drawing/2014/main" id="{A3712EE0-ABA9-67D1-7E99-5D0C02EDD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F039B0-99AA-4C71-6AB8-49F9B76E9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37ADD-A4BE-6047-AAE8-CD78F0A0EA64}" type="slidenum">
              <a:rPr lang="en-GB" smtClean="0"/>
              <a:t>‹#›</a:t>
            </a:fld>
            <a:endParaRPr lang="en-GB"/>
          </a:p>
        </p:txBody>
      </p:sp>
    </p:spTree>
    <p:extLst>
      <p:ext uri="{BB962C8B-B14F-4D97-AF65-F5344CB8AC3E}">
        <p14:creationId xmlns:p14="http://schemas.microsoft.com/office/powerpoint/2010/main" val="852685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1DA0-6BE1-9F3F-D61B-FCD93102914F}"/>
              </a:ext>
            </a:extLst>
          </p:cNvPr>
          <p:cNvSpPr>
            <a:spLocks noGrp="1"/>
          </p:cNvSpPr>
          <p:nvPr>
            <p:ph type="ctrTitle"/>
          </p:nvPr>
        </p:nvSpPr>
        <p:spPr/>
        <p:txBody>
          <a:bodyPr/>
          <a:lstStyle/>
          <a:p>
            <a:r>
              <a:rPr lang="en-GB" dirty="0"/>
              <a:t>IT Batch Management </a:t>
            </a:r>
          </a:p>
        </p:txBody>
      </p:sp>
      <p:sp>
        <p:nvSpPr>
          <p:cNvPr id="3" name="Subtitle 2">
            <a:extLst>
              <a:ext uri="{FF2B5EF4-FFF2-40B4-BE49-F238E27FC236}">
                <a16:creationId xmlns:a16="http://schemas.microsoft.com/office/drawing/2014/main" id="{79EE8DC9-9CF8-1CFD-2308-986F08BAFFDC}"/>
              </a:ext>
            </a:extLst>
          </p:cNvPr>
          <p:cNvSpPr>
            <a:spLocks noGrp="1"/>
          </p:cNvSpPr>
          <p:nvPr>
            <p:ph type="subTitle" idx="1"/>
          </p:nvPr>
        </p:nvSpPr>
        <p:spPr/>
        <p:txBody>
          <a:bodyPr/>
          <a:lstStyle/>
          <a:p>
            <a:r>
              <a:rPr lang="en-GB" dirty="0"/>
              <a:t>Austin Okechukwu</a:t>
            </a:r>
          </a:p>
        </p:txBody>
      </p:sp>
    </p:spTree>
    <p:extLst>
      <p:ext uri="{BB962C8B-B14F-4D97-AF65-F5344CB8AC3E}">
        <p14:creationId xmlns:p14="http://schemas.microsoft.com/office/powerpoint/2010/main" val="210819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6BED-4DD5-98C8-D09B-D18943483CD3}"/>
              </a:ext>
            </a:extLst>
          </p:cNvPr>
          <p:cNvSpPr>
            <a:spLocks noGrp="1"/>
          </p:cNvSpPr>
          <p:nvPr>
            <p:ph type="title"/>
          </p:nvPr>
        </p:nvSpPr>
        <p:spPr/>
        <p:txBody>
          <a:bodyPr/>
          <a:lstStyle/>
          <a:p>
            <a:r>
              <a:rPr lang="en-GB" b="1" dirty="0"/>
              <a:t>Introduction</a:t>
            </a:r>
          </a:p>
        </p:txBody>
      </p:sp>
      <p:sp>
        <p:nvSpPr>
          <p:cNvPr id="3" name="Content Placeholder 2">
            <a:extLst>
              <a:ext uri="{FF2B5EF4-FFF2-40B4-BE49-F238E27FC236}">
                <a16:creationId xmlns:a16="http://schemas.microsoft.com/office/drawing/2014/main" id="{E89BB9F7-1288-966C-FEC5-766C6EECD2B6}"/>
              </a:ext>
            </a:extLst>
          </p:cNvPr>
          <p:cNvSpPr>
            <a:spLocks noGrp="1"/>
          </p:cNvSpPr>
          <p:nvPr>
            <p:ph idx="1"/>
          </p:nvPr>
        </p:nvSpPr>
        <p:spPr/>
        <p:txBody>
          <a:bodyPr>
            <a:normAutofit fontScale="77500" lnSpcReduction="20000"/>
          </a:bodyPr>
          <a:lstStyle/>
          <a:p>
            <a:r>
              <a:rPr lang="en-GB" dirty="0"/>
              <a:t>Overview of the Presentation:</a:t>
            </a:r>
          </a:p>
          <a:p>
            <a:pPr lvl="1"/>
            <a:r>
              <a:rPr lang="en-GB" dirty="0"/>
              <a:t>Project Structure </a:t>
            </a:r>
          </a:p>
          <a:p>
            <a:pPr lvl="1"/>
            <a:r>
              <a:rPr lang="en-GB" dirty="0"/>
              <a:t>Architecture and Implementation</a:t>
            </a:r>
          </a:p>
          <a:p>
            <a:pPr lvl="1"/>
            <a:r>
              <a:rPr lang="en-GB" dirty="0"/>
              <a:t>Results</a:t>
            </a:r>
          </a:p>
          <a:p>
            <a:pPr lvl="1"/>
            <a:r>
              <a:rPr lang="en-GB" dirty="0"/>
              <a:t>Conclusion </a:t>
            </a:r>
          </a:p>
          <a:p>
            <a:r>
              <a:rPr lang="en-GB" dirty="0"/>
              <a:t>Objective:</a:t>
            </a:r>
          </a:p>
          <a:p>
            <a:pPr lvl="1"/>
            <a:r>
              <a:rPr lang="en-GB" dirty="0"/>
              <a:t>Assess and mitigate the key risks relating to process of payments.</a:t>
            </a:r>
          </a:p>
          <a:p>
            <a:r>
              <a:rPr lang="en-GB" dirty="0"/>
              <a:t>Scope:</a:t>
            </a:r>
          </a:p>
          <a:p>
            <a:pPr lvl="1"/>
            <a:r>
              <a:rPr lang="en-GB" dirty="0"/>
              <a:t>Digital Business Service</a:t>
            </a:r>
          </a:p>
          <a:p>
            <a:pPr lvl="1"/>
            <a:r>
              <a:rPr lang="en-GB" dirty="0"/>
              <a:t>Audit Period was 3 months</a:t>
            </a:r>
          </a:p>
          <a:p>
            <a:pPr lvl="1"/>
            <a:r>
              <a:rPr lang="en-GB" dirty="0"/>
              <a:t>Regions Covered</a:t>
            </a:r>
          </a:p>
          <a:p>
            <a:r>
              <a:rPr lang="en-GB" dirty="0"/>
              <a:t>Key Stakeholders:</a:t>
            </a:r>
          </a:p>
          <a:p>
            <a:pPr lvl="1"/>
            <a:r>
              <a:rPr lang="en-GB" dirty="0"/>
              <a:t>Audit Analytics Lead</a:t>
            </a:r>
          </a:p>
          <a:p>
            <a:pPr lvl="1"/>
            <a:r>
              <a:rPr lang="en-GB" dirty="0"/>
              <a:t>Audit Manager</a:t>
            </a:r>
          </a:p>
          <a:p>
            <a:pPr lvl="1"/>
            <a:r>
              <a:rPr lang="en-GB" dirty="0"/>
              <a:t>Accountable Executive </a:t>
            </a:r>
          </a:p>
          <a:p>
            <a:endParaRPr lang="en-GB" dirty="0"/>
          </a:p>
          <a:p>
            <a:endParaRPr lang="en-GB" dirty="0"/>
          </a:p>
          <a:p>
            <a:endParaRPr lang="en-GB" dirty="0"/>
          </a:p>
        </p:txBody>
      </p:sp>
    </p:spTree>
    <p:extLst>
      <p:ext uri="{BB962C8B-B14F-4D97-AF65-F5344CB8AC3E}">
        <p14:creationId xmlns:p14="http://schemas.microsoft.com/office/powerpoint/2010/main" val="52329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00A5-264F-295C-7EE9-E57CB0DB65C7}"/>
              </a:ext>
            </a:extLst>
          </p:cNvPr>
          <p:cNvSpPr>
            <a:spLocks noGrp="1"/>
          </p:cNvSpPr>
          <p:nvPr>
            <p:ph type="title"/>
          </p:nvPr>
        </p:nvSpPr>
        <p:spPr/>
        <p:txBody>
          <a:bodyPr/>
          <a:lstStyle/>
          <a:p>
            <a:r>
              <a:rPr lang="en-GB" b="1" dirty="0">
                <a:effectLst/>
              </a:rPr>
              <a:t>Project Structure</a:t>
            </a:r>
            <a:endParaRPr lang="en-GB" b="1" dirty="0"/>
          </a:p>
        </p:txBody>
      </p:sp>
      <p:sp>
        <p:nvSpPr>
          <p:cNvPr id="3" name="Content Placeholder 2">
            <a:extLst>
              <a:ext uri="{FF2B5EF4-FFF2-40B4-BE49-F238E27FC236}">
                <a16:creationId xmlns:a16="http://schemas.microsoft.com/office/drawing/2014/main" id="{6FE9974F-6592-CEC7-5385-2EB9A6E92DEE}"/>
              </a:ext>
            </a:extLst>
          </p:cNvPr>
          <p:cNvSpPr>
            <a:spLocks noGrp="1"/>
          </p:cNvSpPr>
          <p:nvPr>
            <p:ph idx="1"/>
          </p:nvPr>
        </p:nvSpPr>
        <p:spPr/>
        <p:txBody>
          <a:bodyPr>
            <a:normAutofit fontScale="85000" lnSpcReduction="20000"/>
          </a:bodyPr>
          <a:lstStyle/>
          <a:p>
            <a:r>
              <a:rPr lang="en-GB" dirty="0"/>
              <a:t>Data sources and methods used for collecting.</a:t>
            </a:r>
          </a:p>
          <a:p>
            <a:pPr lvl="1"/>
            <a:r>
              <a:rPr lang="en-GB" dirty="0"/>
              <a:t>Control -  Log files</a:t>
            </a:r>
          </a:p>
          <a:p>
            <a:pPr lvl="1"/>
            <a:r>
              <a:rPr lang="en-GB" dirty="0"/>
              <a:t>EIM Dashboards - CSV</a:t>
            </a:r>
          </a:p>
          <a:p>
            <a:pPr lvl="1"/>
            <a:r>
              <a:rPr lang="en-GB" dirty="0"/>
              <a:t>Service Desk Manager - Database</a:t>
            </a:r>
          </a:p>
          <a:p>
            <a:r>
              <a:rPr lang="en-GB" dirty="0"/>
              <a:t>Project phase:</a:t>
            </a:r>
          </a:p>
          <a:p>
            <a:pPr lvl="1"/>
            <a:r>
              <a:rPr lang="en-GB" dirty="0"/>
              <a:t>Gather and clean</a:t>
            </a:r>
          </a:p>
          <a:p>
            <a:pPr lvl="1"/>
            <a:r>
              <a:rPr lang="en-GB" dirty="0"/>
              <a:t>Dashboard Tool</a:t>
            </a:r>
          </a:p>
          <a:p>
            <a:r>
              <a:rPr lang="en-GB" dirty="0"/>
              <a:t>Developed 7 Tests related to:</a:t>
            </a:r>
          </a:p>
          <a:p>
            <a:pPr lvl="1"/>
            <a:r>
              <a:rPr lang="en-GB" dirty="0"/>
              <a:t>Alert</a:t>
            </a:r>
          </a:p>
          <a:p>
            <a:pPr lvl="1"/>
            <a:r>
              <a:rPr lang="en-GB" dirty="0"/>
              <a:t>Dependency</a:t>
            </a:r>
          </a:p>
          <a:p>
            <a:pPr lvl="1"/>
            <a:r>
              <a:rPr lang="en-GB" dirty="0"/>
              <a:t>Critical Jobs </a:t>
            </a:r>
          </a:p>
          <a:p>
            <a:pPr lvl="1"/>
            <a:r>
              <a:rPr lang="en-GB" dirty="0"/>
              <a:t>Incident </a:t>
            </a:r>
          </a:p>
          <a:p>
            <a:pPr lvl="1"/>
            <a:r>
              <a:rPr lang="en-GB" dirty="0"/>
              <a:t>Failed Jobs</a:t>
            </a:r>
          </a:p>
          <a:p>
            <a:pPr lvl="1"/>
            <a:r>
              <a:rPr lang="en-GB" dirty="0"/>
              <a:t>Manual Job</a:t>
            </a:r>
          </a:p>
          <a:p>
            <a:pPr lvl="1"/>
            <a:endParaRPr lang="en-GB" dirty="0"/>
          </a:p>
          <a:p>
            <a:pPr lvl="1"/>
            <a:endParaRPr lang="en-GB" dirty="0"/>
          </a:p>
          <a:p>
            <a:endParaRPr lang="en-GB" dirty="0"/>
          </a:p>
        </p:txBody>
      </p:sp>
    </p:spTree>
    <p:extLst>
      <p:ext uri="{BB962C8B-B14F-4D97-AF65-F5344CB8AC3E}">
        <p14:creationId xmlns:p14="http://schemas.microsoft.com/office/powerpoint/2010/main" val="414829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D3A0-80B7-4FD1-4462-0AC7A54AFF85}"/>
              </a:ext>
            </a:extLst>
          </p:cNvPr>
          <p:cNvSpPr>
            <a:spLocks noGrp="1"/>
          </p:cNvSpPr>
          <p:nvPr>
            <p:ph type="title"/>
          </p:nvPr>
        </p:nvSpPr>
        <p:spPr/>
        <p:txBody>
          <a:bodyPr/>
          <a:lstStyle/>
          <a:p>
            <a:r>
              <a:rPr lang="en-GB" b="1" dirty="0"/>
              <a:t>Architecture and Implementation</a:t>
            </a:r>
          </a:p>
        </p:txBody>
      </p:sp>
      <p:sp>
        <p:nvSpPr>
          <p:cNvPr id="21" name="Content Placeholder 20">
            <a:extLst>
              <a:ext uri="{FF2B5EF4-FFF2-40B4-BE49-F238E27FC236}">
                <a16:creationId xmlns:a16="http://schemas.microsoft.com/office/drawing/2014/main" id="{F01FB865-76CD-182F-28D1-8B040C1804A7}"/>
              </a:ext>
            </a:extLst>
          </p:cNvPr>
          <p:cNvSpPr>
            <a:spLocks noGrp="1"/>
          </p:cNvSpPr>
          <p:nvPr>
            <p:ph idx="1"/>
          </p:nvPr>
        </p:nvSpPr>
        <p:spPr/>
        <p:txBody>
          <a:bodyPr/>
          <a:lstStyle/>
          <a:p>
            <a:r>
              <a:rPr lang="en-GB" sz="2000" dirty="0"/>
              <a:t>Source systems from global applications. </a:t>
            </a:r>
          </a:p>
          <a:p>
            <a:r>
              <a:rPr lang="en-GB" sz="2000" dirty="0"/>
              <a:t>Bash script - unzipped </a:t>
            </a:r>
            <a:r>
              <a:rPr lang="en-GB" sz="2000" dirty="0" err="1"/>
              <a:t>Bzip</a:t>
            </a:r>
            <a:r>
              <a:rPr lang="en-GB" sz="2000" dirty="0"/>
              <a:t> files, into Log files.</a:t>
            </a:r>
          </a:p>
          <a:p>
            <a:r>
              <a:rPr lang="en-GB" sz="2000" dirty="0"/>
              <a:t>Python(pandas) - Data extraction and Data cleaning.</a:t>
            </a:r>
          </a:p>
          <a:p>
            <a:r>
              <a:rPr lang="en-GB" sz="2000" dirty="0"/>
              <a:t>MS SQL Server - Store Data.</a:t>
            </a:r>
          </a:p>
          <a:p>
            <a:r>
              <a:rPr lang="en-GB" sz="2000" dirty="0" err="1"/>
              <a:t>Celonis</a:t>
            </a:r>
            <a:r>
              <a:rPr lang="en-GB" sz="2000" dirty="0"/>
              <a:t> – Perform Test, Visualize Result.</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24" name="Content Placeholder 17">
            <a:extLst>
              <a:ext uri="{FF2B5EF4-FFF2-40B4-BE49-F238E27FC236}">
                <a16:creationId xmlns:a16="http://schemas.microsoft.com/office/drawing/2014/main" id="{0A4E386D-AF0E-B6B6-CA1B-98E919B1218B}"/>
              </a:ext>
            </a:extLst>
          </p:cNvPr>
          <p:cNvPicPr>
            <a:picLocks noChangeAspect="1"/>
          </p:cNvPicPr>
          <p:nvPr/>
        </p:nvPicPr>
        <p:blipFill>
          <a:blip r:embed="rId2"/>
          <a:stretch>
            <a:fillRect/>
          </a:stretch>
        </p:blipFill>
        <p:spPr>
          <a:xfrm>
            <a:off x="2224752" y="3977444"/>
            <a:ext cx="6802913" cy="2199519"/>
          </a:xfrm>
          <a:prstGeom prst="rect">
            <a:avLst/>
          </a:prstGeom>
        </p:spPr>
      </p:pic>
    </p:spTree>
    <p:extLst>
      <p:ext uri="{BB962C8B-B14F-4D97-AF65-F5344CB8AC3E}">
        <p14:creationId xmlns:p14="http://schemas.microsoft.com/office/powerpoint/2010/main" val="285438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0534-A86B-3CE5-5DA4-1E8B8CEC6A5B}"/>
              </a:ext>
            </a:extLst>
          </p:cNvPr>
          <p:cNvSpPr>
            <a:spLocks noGrp="1"/>
          </p:cNvSpPr>
          <p:nvPr>
            <p:ph type="title"/>
          </p:nvPr>
        </p:nvSpPr>
        <p:spPr/>
        <p:txBody>
          <a:bodyPr/>
          <a:lstStyle/>
          <a:p>
            <a:r>
              <a:rPr lang="en-GB" b="1" dirty="0"/>
              <a:t>Results</a:t>
            </a:r>
          </a:p>
        </p:txBody>
      </p:sp>
      <p:graphicFrame>
        <p:nvGraphicFramePr>
          <p:cNvPr id="5" name="Table 5">
            <a:extLst>
              <a:ext uri="{FF2B5EF4-FFF2-40B4-BE49-F238E27FC236}">
                <a16:creationId xmlns:a16="http://schemas.microsoft.com/office/drawing/2014/main" id="{7B0255AF-473D-9A58-B01B-214FB773E8E3}"/>
              </a:ext>
            </a:extLst>
          </p:cNvPr>
          <p:cNvGraphicFramePr>
            <a:graphicFrameLocks noGrp="1"/>
          </p:cNvGraphicFramePr>
          <p:nvPr>
            <p:ph idx="1"/>
            <p:extLst>
              <p:ext uri="{D42A27DB-BD31-4B8C-83A1-F6EECF244321}">
                <p14:modId xmlns:p14="http://schemas.microsoft.com/office/powerpoint/2010/main" val="1401324018"/>
              </p:ext>
            </p:extLst>
          </p:nvPr>
        </p:nvGraphicFramePr>
        <p:xfrm>
          <a:off x="838200" y="1257936"/>
          <a:ext cx="9676192" cy="4928919"/>
        </p:xfrm>
        <a:graphic>
          <a:graphicData uri="http://schemas.openxmlformats.org/drawingml/2006/table">
            <a:tbl>
              <a:tblPr firstRow="1" bandRow="1">
                <a:tableStyleId>{073A0DAA-6AF3-43AB-8588-CEC1D06C72B9}</a:tableStyleId>
              </a:tblPr>
              <a:tblGrid>
                <a:gridCol w="2665794">
                  <a:extLst>
                    <a:ext uri="{9D8B030D-6E8A-4147-A177-3AD203B41FA5}">
                      <a16:colId xmlns:a16="http://schemas.microsoft.com/office/drawing/2014/main" val="2924728660"/>
                    </a:ext>
                  </a:extLst>
                </a:gridCol>
                <a:gridCol w="3505201">
                  <a:extLst>
                    <a:ext uri="{9D8B030D-6E8A-4147-A177-3AD203B41FA5}">
                      <a16:colId xmlns:a16="http://schemas.microsoft.com/office/drawing/2014/main" val="3845605210"/>
                    </a:ext>
                  </a:extLst>
                </a:gridCol>
                <a:gridCol w="3505197">
                  <a:extLst>
                    <a:ext uri="{9D8B030D-6E8A-4147-A177-3AD203B41FA5}">
                      <a16:colId xmlns:a16="http://schemas.microsoft.com/office/drawing/2014/main" val="1399526945"/>
                    </a:ext>
                  </a:extLst>
                </a:gridCol>
              </a:tblGrid>
              <a:tr h="313492">
                <a:tc>
                  <a:txBody>
                    <a:bodyPr/>
                    <a:lstStyle/>
                    <a:p>
                      <a:r>
                        <a:rPr lang="en-GB" dirty="0"/>
                        <a:t>Metric </a:t>
                      </a:r>
                    </a:p>
                  </a:txBody>
                  <a:tcPr/>
                </a:tc>
                <a:tc>
                  <a:txBody>
                    <a:bodyPr/>
                    <a:lstStyle/>
                    <a:p>
                      <a:r>
                        <a:rPr lang="en-GB" dirty="0"/>
                        <a:t>Evaluation</a:t>
                      </a:r>
                    </a:p>
                  </a:txBody>
                  <a:tcPr/>
                </a:tc>
                <a:tc>
                  <a:txBody>
                    <a:bodyPr/>
                    <a:lstStyle/>
                    <a:p>
                      <a:r>
                        <a:rPr lang="en-GB" dirty="0"/>
                        <a:t>Comment</a:t>
                      </a:r>
                    </a:p>
                  </a:txBody>
                  <a:tcPr/>
                </a:tc>
                <a:extLst>
                  <a:ext uri="{0D108BD9-81ED-4DB2-BD59-A6C34878D82A}">
                    <a16:rowId xmlns:a16="http://schemas.microsoft.com/office/drawing/2014/main" val="274349635"/>
                  </a:ext>
                </a:extLst>
              </a:tr>
              <a:tr h="1253966">
                <a:tc>
                  <a:txBody>
                    <a:bodyPr/>
                    <a:lstStyle/>
                    <a:p>
                      <a:r>
                        <a:rPr lang="en-GB" sz="1600" dirty="0"/>
                        <a:t>Dashboard </a:t>
                      </a:r>
                    </a:p>
                  </a:txBody>
                  <a:tcPr/>
                </a:tc>
                <a:tc>
                  <a:txBody>
                    <a:bodyPr/>
                    <a:lstStyle/>
                    <a:p>
                      <a:pPr marL="285750" indent="-285750">
                        <a:buFont typeface="Arial" panose="020B0604020202020204" pitchFamily="34" charset="0"/>
                        <a:buChar char="•"/>
                      </a:pPr>
                      <a:r>
                        <a:rPr lang="en-GB" sz="1600" dirty="0"/>
                        <a:t>The 7 tests were delivered and the Audit team were able to investigate and look at the process flow of incidents.</a:t>
                      </a:r>
                    </a:p>
                    <a:p>
                      <a:pPr marL="285750" indent="-285750">
                        <a:buFont typeface="Arial" panose="020B0604020202020204" pitchFamily="34" charset="0"/>
                        <a:buChar char="•"/>
                      </a:pPr>
                      <a:r>
                        <a:rPr lang="en-GB" sz="1600" dirty="0"/>
                        <a:t>Over 400 million incidents reported.</a:t>
                      </a:r>
                    </a:p>
                  </a:txBody>
                  <a:tcPr/>
                </a:tc>
                <a:tc>
                  <a:txBody>
                    <a:bodyPr/>
                    <a:lstStyle/>
                    <a:p>
                      <a:pPr marL="285750" indent="-285750">
                        <a:buFont typeface="Arial" panose="020B0604020202020204" pitchFamily="34" charset="0"/>
                        <a:buChar char="•"/>
                      </a:pPr>
                      <a:r>
                        <a:rPr lang="en-GB" sz="1600" dirty="0"/>
                        <a:t>The dashboard was completed on time within the fieldwork period.</a:t>
                      </a:r>
                    </a:p>
                    <a:p>
                      <a:pPr marL="285750" indent="-285750">
                        <a:buFont typeface="Arial" panose="020B0604020202020204" pitchFamily="34" charset="0"/>
                        <a:buChar char="•"/>
                      </a:pPr>
                      <a:r>
                        <a:rPr lang="en-GB" sz="1600" dirty="0"/>
                        <a:t>Saved the Audit team hours of manual checks.</a:t>
                      </a:r>
                    </a:p>
                  </a:txBody>
                  <a:tcPr/>
                </a:tc>
                <a:extLst>
                  <a:ext uri="{0D108BD9-81ED-4DB2-BD59-A6C34878D82A}">
                    <a16:rowId xmlns:a16="http://schemas.microsoft.com/office/drawing/2014/main" val="688465446"/>
                  </a:ext>
                </a:extLst>
              </a:tr>
              <a:tr h="2429559">
                <a:tc>
                  <a:txBody>
                    <a:bodyPr/>
                    <a:lstStyle/>
                    <a:p>
                      <a:r>
                        <a:rPr lang="en-GB" sz="1600" dirty="0"/>
                        <a:t>Quality Control Document(QC)</a:t>
                      </a:r>
                    </a:p>
                  </a:txBody>
                  <a:tcPr/>
                </a:tc>
                <a:tc>
                  <a:txBody>
                    <a:bodyPr/>
                    <a:lstStyle/>
                    <a:p>
                      <a:pPr marL="285750" indent="-285750">
                        <a:buFont typeface="Arial" panose="020B0604020202020204" pitchFamily="34" charset="0"/>
                        <a:buChar char="•"/>
                      </a:pPr>
                      <a:r>
                        <a:rPr lang="en-GB" sz="1600" dirty="0"/>
                        <a:t>Repeatable, Scalable and within the Data governance of the internal Data access requirements. (Data Visa)</a:t>
                      </a:r>
                    </a:p>
                  </a:txBody>
                  <a:tcPr/>
                </a:tc>
                <a:tc>
                  <a:txBody>
                    <a:bodyPr/>
                    <a:lstStyle/>
                    <a:p>
                      <a:pPr marL="285750" indent="-285750">
                        <a:buFont typeface="Arial" panose="020B0604020202020204" pitchFamily="34" charset="0"/>
                        <a:buChar char="•"/>
                      </a:pPr>
                      <a:r>
                        <a:rPr lang="en-GB" sz="1600" dirty="0"/>
                        <a:t>The Audit followed all data requirements set by the data visa.</a:t>
                      </a:r>
                    </a:p>
                    <a:p>
                      <a:pPr marL="285750" indent="-285750">
                        <a:buFont typeface="Arial" panose="020B0604020202020204" pitchFamily="34" charset="0"/>
                        <a:buChar char="•"/>
                      </a:pPr>
                      <a:r>
                        <a:rPr lang="en-GB" sz="1600" dirty="0"/>
                        <a:t>Repeatable, it was repeatable as the documentation on how to run the script was also created.</a:t>
                      </a:r>
                    </a:p>
                    <a:p>
                      <a:pPr marL="285750" indent="-285750">
                        <a:buFont typeface="Arial" panose="020B0604020202020204" pitchFamily="34" charset="0"/>
                        <a:buChar char="•"/>
                      </a:pPr>
                      <a:r>
                        <a:rPr lang="en-GB" sz="1600" dirty="0"/>
                        <a:t>Scalability was a potential issue as the data architecture was rigid and could fail to be completed with a larger time scope than 3 months.</a:t>
                      </a:r>
                    </a:p>
                  </a:txBody>
                  <a:tcPr/>
                </a:tc>
                <a:extLst>
                  <a:ext uri="{0D108BD9-81ED-4DB2-BD59-A6C34878D82A}">
                    <a16:rowId xmlns:a16="http://schemas.microsoft.com/office/drawing/2014/main" val="920310013"/>
                  </a:ext>
                </a:extLst>
              </a:tr>
              <a:tr h="0">
                <a:tc>
                  <a:txBody>
                    <a:bodyPr/>
                    <a:lstStyle/>
                    <a:p>
                      <a:r>
                        <a:rPr lang="en-GB" sz="1600" dirty="0"/>
                        <a:t>Stakeholders </a:t>
                      </a:r>
                    </a:p>
                  </a:txBody>
                  <a:tcPr/>
                </a:tc>
                <a:tc>
                  <a:txBody>
                    <a:bodyPr/>
                    <a:lstStyle/>
                    <a:p>
                      <a:pPr marL="285750" indent="-285750">
                        <a:buFont typeface="Arial" panose="020B0604020202020204" pitchFamily="34" charset="0"/>
                        <a:buChar char="•"/>
                      </a:pPr>
                      <a:r>
                        <a:rPr lang="en-GB" sz="1600" dirty="0"/>
                        <a:t>Managing stakeholder expectation and communicating throughout the period.</a:t>
                      </a:r>
                    </a:p>
                  </a:txBody>
                  <a:tcPr/>
                </a:tc>
                <a:tc>
                  <a:txBody>
                    <a:bodyPr/>
                    <a:lstStyle/>
                    <a:p>
                      <a:pPr marL="285750" indent="-285750">
                        <a:buFont typeface="Arial" panose="020B0604020202020204" pitchFamily="34" charset="0"/>
                        <a:buChar char="•"/>
                      </a:pPr>
                      <a:r>
                        <a:rPr lang="en-GB" sz="1600" dirty="0"/>
                        <a:t>The stakeholders also complete their  part of the QC which evaluates the dashboard and the tests developed. </a:t>
                      </a:r>
                    </a:p>
                  </a:txBody>
                  <a:tcPr/>
                </a:tc>
                <a:extLst>
                  <a:ext uri="{0D108BD9-81ED-4DB2-BD59-A6C34878D82A}">
                    <a16:rowId xmlns:a16="http://schemas.microsoft.com/office/drawing/2014/main" val="1030035053"/>
                  </a:ext>
                </a:extLst>
              </a:tr>
            </a:tbl>
          </a:graphicData>
        </a:graphic>
      </p:graphicFrame>
    </p:spTree>
    <p:extLst>
      <p:ext uri="{BB962C8B-B14F-4D97-AF65-F5344CB8AC3E}">
        <p14:creationId xmlns:p14="http://schemas.microsoft.com/office/powerpoint/2010/main" val="131463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836C-F742-B2BC-BD7F-0DAA35F1A38D}"/>
              </a:ext>
            </a:extLst>
          </p:cNvPr>
          <p:cNvSpPr>
            <a:spLocks noGrp="1"/>
          </p:cNvSpPr>
          <p:nvPr>
            <p:ph type="title"/>
          </p:nvPr>
        </p:nvSpPr>
        <p:spPr/>
        <p:txBody>
          <a:bodyPr/>
          <a:lstStyle/>
          <a:p>
            <a:r>
              <a:rPr lang="en-GB" b="1" dirty="0">
                <a:effectLst/>
              </a:rPr>
              <a:t>Conclusion</a:t>
            </a:r>
            <a:endParaRPr lang="en-GB" b="1" dirty="0"/>
          </a:p>
        </p:txBody>
      </p:sp>
      <p:sp>
        <p:nvSpPr>
          <p:cNvPr id="3" name="Content Placeholder 2">
            <a:extLst>
              <a:ext uri="{FF2B5EF4-FFF2-40B4-BE49-F238E27FC236}">
                <a16:creationId xmlns:a16="http://schemas.microsoft.com/office/drawing/2014/main" id="{66A86562-99CB-983A-52D8-B9FDA217FCFB}"/>
              </a:ext>
            </a:extLst>
          </p:cNvPr>
          <p:cNvSpPr>
            <a:spLocks noGrp="1"/>
          </p:cNvSpPr>
          <p:nvPr>
            <p:ph idx="1"/>
          </p:nvPr>
        </p:nvSpPr>
        <p:spPr/>
        <p:txBody>
          <a:bodyPr>
            <a:normAutofit/>
          </a:bodyPr>
          <a:lstStyle/>
          <a:p>
            <a:r>
              <a:rPr lang="en-GB" dirty="0"/>
              <a:t>Summary </a:t>
            </a:r>
          </a:p>
          <a:p>
            <a:pPr lvl="1"/>
            <a:r>
              <a:rPr lang="en-GB" dirty="0"/>
              <a:t>Project Structure - Data formats, Project phase , Test development </a:t>
            </a:r>
          </a:p>
          <a:p>
            <a:pPr lvl="1"/>
            <a:r>
              <a:rPr lang="en-GB" dirty="0"/>
              <a:t>Architecture and Implementation</a:t>
            </a:r>
          </a:p>
          <a:p>
            <a:pPr lvl="1"/>
            <a:r>
              <a:rPr lang="en-GB" dirty="0"/>
              <a:t>Results</a:t>
            </a:r>
          </a:p>
          <a:p>
            <a:endParaRPr lang="en-GB" dirty="0"/>
          </a:p>
        </p:txBody>
      </p:sp>
    </p:spTree>
    <p:extLst>
      <p:ext uri="{BB962C8B-B14F-4D97-AF65-F5344CB8AC3E}">
        <p14:creationId xmlns:p14="http://schemas.microsoft.com/office/powerpoint/2010/main" val="4284484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2010</TotalTime>
  <Words>773</Words>
  <Application>Microsoft Macintosh PowerPoint</Application>
  <PresentationFormat>Widescreen</PresentationFormat>
  <Paragraphs>109</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Menlo</vt:lpstr>
      <vt:lpstr>Office Theme</vt:lpstr>
      <vt:lpstr>IT Batch Management </vt:lpstr>
      <vt:lpstr>Introduction</vt:lpstr>
      <vt:lpstr>Project Structure</vt:lpstr>
      <vt:lpstr>Architecture and Implementation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Batch Management </dc:title>
  <dc:creator>Austin Okechukwu</dc:creator>
  <cp:lastModifiedBy>Austin Okechukwu</cp:lastModifiedBy>
  <cp:revision>6</cp:revision>
  <dcterms:created xsi:type="dcterms:W3CDTF">2022-12-04T12:14:59Z</dcterms:created>
  <dcterms:modified xsi:type="dcterms:W3CDTF">2024-07-22T15:48:39Z</dcterms:modified>
</cp:coreProperties>
</file>