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206400" cy="45720000"/>
  <p:notesSz cx="6858000" cy="9144000"/>
  <p:defaultTextStyle>
    <a:defPPr>
      <a:defRPr lang="en-US"/>
    </a:defPPr>
    <a:lvl1pPr marL="0" algn="l" defTabSz="5224699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1pPr>
    <a:lvl2pPr marL="2612349" algn="l" defTabSz="5224699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2pPr>
    <a:lvl3pPr marL="5224699" algn="l" defTabSz="5224699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3pPr>
    <a:lvl4pPr marL="7837050" algn="l" defTabSz="5224699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4pPr>
    <a:lvl5pPr marL="10449399" algn="l" defTabSz="5224699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5pPr>
    <a:lvl6pPr marL="13061749" algn="l" defTabSz="5224699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6pPr>
    <a:lvl7pPr marL="15674098" algn="l" defTabSz="5224699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7pPr>
    <a:lvl8pPr marL="18286449" algn="l" defTabSz="5224699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8pPr>
    <a:lvl9pPr marL="20898799" algn="l" defTabSz="5224699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" d="100"/>
          <a:sy n="10" d="100"/>
        </p:scale>
        <p:origin x="-1680" y="-96"/>
      </p:cViewPr>
      <p:guideLst>
        <p:guide orient="horz" pos="14400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4202837"/>
            <a:ext cx="43525440" cy="9800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5908000"/>
            <a:ext cx="35844480" cy="1168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1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8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C5A3-6C2F-4015-A0BE-67809D075DC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9314-AD0F-4A3C-9C5D-9291C066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C5A3-6C2F-4015-A0BE-67809D075DC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9314-AD0F-4A3C-9C5D-9291C066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652261" y="8784168"/>
            <a:ext cx="41471853" cy="1872509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18938" y="8784168"/>
            <a:ext cx="123579887" cy="1872509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C5A3-6C2F-4015-A0BE-67809D075DC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9314-AD0F-4A3C-9C5D-9291C066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C5A3-6C2F-4015-A0BE-67809D075DC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9314-AD0F-4A3C-9C5D-9291C066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9379336"/>
            <a:ext cx="43525440" cy="9080500"/>
          </a:xfrm>
        </p:spPr>
        <p:txBody>
          <a:bodyPr anchor="t"/>
          <a:lstStyle>
            <a:lvl1pPr algn="l">
              <a:defRPr sz="2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9378091"/>
            <a:ext cx="43525440" cy="10001247"/>
          </a:xfrm>
        </p:spPr>
        <p:txBody>
          <a:bodyPr anchor="b"/>
          <a:lstStyle>
            <a:lvl1pPr marL="0" indent="0">
              <a:buNone/>
              <a:defRPr sz="11400">
                <a:solidFill>
                  <a:schemeClr val="tx1">
                    <a:tint val="75000"/>
                  </a:schemeClr>
                </a:solidFill>
              </a:defRPr>
            </a:lvl1pPr>
            <a:lvl2pPr marL="2612349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2pPr>
            <a:lvl3pPr marL="5224699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3pPr>
            <a:lvl4pPr marL="783705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4pPr>
            <a:lvl5pPr marL="10449399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5pPr>
            <a:lvl6pPr marL="13061749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6pPr>
            <a:lvl7pPr marL="15674098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7pPr>
            <a:lvl8pPr marL="18286449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8pPr>
            <a:lvl9pPr marL="20898799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C5A3-6C2F-4015-A0BE-67809D075DC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9314-AD0F-4A3C-9C5D-9291C066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18934" y="51202168"/>
            <a:ext cx="82525867" cy="144832919"/>
          </a:xfrm>
        </p:spPr>
        <p:txBody>
          <a:bodyPr/>
          <a:lstStyle>
            <a:lvl1pPr>
              <a:defRPr sz="16000"/>
            </a:lvl1pPr>
            <a:lvl2pPr>
              <a:defRPr sz="13700"/>
            </a:lvl2pPr>
            <a:lvl3pPr>
              <a:defRPr sz="114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98245" y="51202168"/>
            <a:ext cx="82525873" cy="144832919"/>
          </a:xfrm>
        </p:spPr>
        <p:txBody>
          <a:bodyPr/>
          <a:lstStyle>
            <a:lvl1pPr>
              <a:defRPr sz="16000"/>
            </a:lvl1pPr>
            <a:lvl2pPr>
              <a:defRPr sz="13700"/>
            </a:lvl2pPr>
            <a:lvl3pPr>
              <a:defRPr sz="114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C5A3-6C2F-4015-A0BE-67809D075DC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9314-AD0F-4A3C-9C5D-9291C066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1830919"/>
            <a:ext cx="46085760" cy="762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1" y="10234087"/>
            <a:ext cx="22625053" cy="4265081"/>
          </a:xfrm>
        </p:spPr>
        <p:txBody>
          <a:bodyPr anchor="b"/>
          <a:lstStyle>
            <a:lvl1pPr marL="0" indent="0">
              <a:buNone/>
              <a:defRPr sz="13700" b="1"/>
            </a:lvl1pPr>
            <a:lvl2pPr marL="2612349" indent="0">
              <a:buNone/>
              <a:defRPr sz="11400" b="1"/>
            </a:lvl2pPr>
            <a:lvl3pPr marL="5224699" indent="0">
              <a:buNone/>
              <a:defRPr sz="10300" b="1"/>
            </a:lvl3pPr>
            <a:lvl4pPr marL="7837050" indent="0">
              <a:buNone/>
              <a:defRPr sz="9200" b="1"/>
            </a:lvl4pPr>
            <a:lvl5pPr marL="10449399" indent="0">
              <a:buNone/>
              <a:defRPr sz="9200" b="1"/>
            </a:lvl5pPr>
            <a:lvl6pPr marL="13061749" indent="0">
              <a:buNone/>
              <a:defRPr sz="9200" b="1"/>
            </a:lvl6pPr>
            <a:lvl7pPr marL="15674098" indent="0">
              <a:buNone/>
              <a:defRPr sz="9200" b="1"/>
            </a:lvl7pPr>
            <a:lvl8pPr marL="18286449" indent="0">
              <a:buNone/>
              <a:defRPr sz="9200" b="1"/>
            </a:lvl8pPr>
            <a:lvl9pPr marL="20898799" indent="0">
              <a:buNone/>
              <a:defRPr sz="9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1" y="14499168"/>
            <a:ext cx="22625053" cy="26341919"/>
          </a:xfrm>
        </p:spPr>
        <p:txBody>
          <a:bodyPr/>
          <a:lstStyle>
            <a:lvl1pPr>
              <a:defRPr sz="13700"/>
            </a:lvl1pPr>
            <a:lvl2pPr>
              <a:defRPr sz="11400"/>
            </a:lvl2pPr>
            <a:lvl3pPr>
              <a:defRPr sz="103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4" y="10234087"/>
            <a:ext cx="22633940" cy="4265081"/>
          </a:xfrm>
        </p:spPr>
        <p:txBody>
          <a:bodyPr anchor="b"/>
          <a:lstStyle>
            <a:lvl1pPr marL="0" indent="0">
              <a:buNone/>
              <a:defRPr sz="13700" b="1"/>
            </a:lvl1pPr>
            <a:lvl2pPr marL="2612349" indent="0">
              <a:buNone/>
              <a:defRPr sz="11400" b="1"/>
            </a:lvl2pPr>
            <a:lvl3pPr marL="5224699" indent="0">
              <a:buNone/>
              <a:defRPr sz="10300" b="1"/>
            </a:lvl3pPr>
            <a:lvl4pPr marL="7837050" indent="0">
              <a:buNone/>
              <a:defRPr sz="9200" b="1"/>
            </a:lvl4pPr>
            <a:lvl5pPr marL="10449399" indent="0">
              <a:buNone/>
              <a:defRPr sz="9200" b="1"/>
            </a:lvl5pPr>
            <a:lvl6pPr marL="13061749" indent="0">
              <a:buNone/>
              <a:defRPr sz="9200" b="1"/>
            </a:lvl6pPr>
            <a:lvl7pPr marL="15674098" indent="0">
              <a:buNone/>
              <a:defRPr sz="9200" b="1"/>
            </a:lvl7pPr>
            <a:lvl8pPr marL="18286449" indent="0">
              <a:buNone/>
              <a:defRPr sz="9200" b="1"/>
            </a:lvl8pPr>
            <a:lvl9pPr marL="20898799" indent="0">
              <a:buNone/>
              <a:defRPr sz="9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4" y="14499168"/>
            <a:ext cx="22633940" cy="26341919"/>
          </a:xfrm>
        </p:spPr>
        <p:txBody>
          <a:bodyPr/>
          <a:lstStyle>
            <a:lvl1pPr>
              <a:defRPr sz="13700"/>
            </a:lvl1pPr>
            <a:lvl2pPr>
              <a:defRPr sz="11400"/>
            </a:lvl2pPr>
            <a:lvl3pPr>
              <a:defRPr sz="103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C5A3-6C2F-4015-A0BE-67809D075DC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9314-AD0F-4A3C-9C5D-9291C066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C5A3-6C2F-4015-A0BE-67809D075DC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9314-AD0F-4A3C-9C5D-9291C066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C5A3-6C2F-4015-A0BE-67809D075DC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9314-AD0F-4A3C-9C5D-9291C066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5" y="1820333"/>
            <a:ext cx="16846553" cy="7747000"/>
          </a:xfrm>
        </p:spPr>
        <p:txBody>
          <a:bodyPr anchor="b"/>
          <a:lstStyle>
            <a:lvl1pPr algn="l">
              <a:defRPr sz="1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820338"/>
            <a:ext cx="28625800" cy="39020753"/>
          </a:xfrm>
        </p:spPr>
        <p:txBody>
          <a:bodyPr/>
          <a:lstStyle>
            <a:lvl1pPr>
              <a:defRPr sz="18300"/>
            </a:lvl1pPr>
            <a:lvl2pPr>
              <a:defRPr sz="16000"/>
            </a:lvl2pPr>
            <a:lvl3pPr>
              <a:defRPr sz="13700"/>
            </a:lvl3pPr>
            <a:lvl4pPr>
              <a:defRPr sz="11400"/>
            </a:lvl4pPr>
            <a:lvl5pPr>
              <a:defRPr sz="11400"/>
            </a:lvl5pPr>
            <a:lvl6pPr>
              <a:defRPr sz="11400"/>
            </a:lvl6pPr>
            <a:lvl7pPr>
              <a:defRPr sz="11400"/>
            </a:lvl7pPr>
            <a:lvl8pPr>
              <a:defRPr sz="11400"/>
            </a:lvl8pPr>
            <a:lvl9pPr>
              <a:defRPr sz="1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5" y="9567338"/>
            <a:ext cx="16846553" cy="31273753"/>
          </a:xfrm>
        </p:spPr>
        <p:txBody>
          <a:bodyPr/>
          <a:lstStyle>
            <a:lvl1pPr marL="0" indent="0">
              <a:buNone/>
              <a:defRPr sz="8100"/>
            </a:lvl1pPr>
            <a:lvl2pPr marL="2612349" indent="0">
              <a:buNone/>
              <a:defRPr sz="6800"/>
            </a:lvl2pPr>
            <a:lvl3pPr marL="5224699" indent="0">
              <a:buNone/>
              <a:defRPr sz="5700"/>
            </a:lvl3pPr>
            <a:lvl4pPr marL="7837050" indent="0">
              <a:buNone/>
              <a:defRPr sz="5100"/>
            </a:lvl4pPr>
            <a:lvl5pPr marL="10449399" indent="0">
              <a:buNone/>
              <a:defRPr sz="5100"/>
            </a:lvl5pPr>
            <a:lvl6pPr marL="13061749" indent="0">
              <a:buNone/>
              <a:defRPr sz="5100"/>
            </a:lvl6pPr>
            <a:lvl7pPr marL="15674098" indent="0">
              <a:buNone/>
              <a:defRPr sz="5100"/>
            </a:lvl7pPr>
            <a:lvl8pPr marL="18286449" indent="0">
              <a:buNone/>
              <a:defRPr sz="5100"/>
            </a:lvl8pPr>
            <a:lvl9pPr marL="20898799" indent="0">
              <a:buNone/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C5A3-6C2F-4015-A0BE-67809D075DC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9314-AD0F-4A3C-9C5D-9291C066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32004001"/>
            <a:ext cx="30723840" cy="3778253"/>
          </a:xfrm>
        </p:spPr>
        <p:txBody>
          <a:bodyPr anchor="b"/>
          <a:lstStyle>
            <a:lvl1pPr algn="l">
              <a:defRPr sz="1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4085167"/>
            <a:ext cx="30723840" cy="27432000"/>
          </a:xfrm>
        </p:spPr>
        <p:txBody>
          <a:bodyPr/>
          <a:lstStyle>
            <a:lvl1pPr marL="0" indent="0">
              <a:buNone/>
              <a:defRPr sz="18300"/>
            </a:lvl1pPr>
            <a:lvl2pPr marL="2612349" indent="0">
              <a:buNone/>
              <a:defRPr sz="16000"/>
            </a:lvl2pPr>
            <a:lvl3pPr marL="5224699" indent="0">
              <a:buNone/>
              <a:defRPr sz="13700"/>
            </a:lvl3pPr>
            <a:lvl4pPr marL="7837050" indent="0">
              <a:buNone/>
              <a:defRPr sz="11400"/>
            </a:lvl4pPr>
            <a:lvl5pPr marL="10449399" indent="0">
              <a:buNone/>
              <a:defRPr sz="11400"/>
            </a:lvl5pPr>
            <a:lvl6pPr marL="13061749" indent="0">
              <a:buNone/>
              <a:defRPr sz="11400"/>
            </a:lvl6pPr>
            <a:lvl7pPr marL="15674098" indent="0">
              <a:buNone/>
              <a:defRPr sz="11400"/>
            </a:lvl7pPr>
            <a:lvl8pPr marL="18286449" indent="0">
              <a:buNone/>
              <a:defRPr sz="11400"/>
            </a:lvl8pPr>
            <a:lvl9pPr marL="20898799" indent="0">
              <a:buNone/>
              <a:defRPr sz="1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35782254"/>
            <a:ext cx="30723840" cy="5365747"/>
          </a:xfrm>
        </p:spPr>
        <p:txBody>
          <a:bodyPr/>
          <a:lstStyle>
            <a:lvl1pPr marL="0" indent="0">
              <a:buNone/>
              <a:defRPr sz="8100"/>
            </a:lvl1pPr>
            <a:lvl2pPr marL="2612349" indent="0">
              <a:buNone/>
              <a:defRPr sz="6800"/>
            </a:lvl2pPr>
            <a:lvl3pPr marL="5224699" indent="0">
              <a:buNone/>
              <a:defRPr sz="5700"/>
            </a:lvl3pPr>
            <a:lvl4pPr marL="7837050" indent="0">
              <a:buNone/>
              <a:defRPr sz="5100"/>
            </a:lvl4pPr>
            <a:lvl5pPr marL="10449399" indent="0">
              <a:buNone/>
              <a:defRPr sz="5100"/>
            </a:lvl5pPr>
            <a:lvl6pPr marL="13061749" indent="0">
              <a:buNone/>
              <a:defRPr sz="5100"/>
            </a:lvl6pPr>
            <a:lvl7pPr marL="15674098" indent="0">
              <a:buNone/>
              <a:defRPr sz="5100"/>
            </a:lvl7pPr>
            <a:lvl8pPr marL="18286449" indent="0">
              <a:buNone/>
              <a:defRPr sz="5100"/>
            </a:lvl8pPr>
            <a:lvl9pPr marL="20898799" indent="0">
              <a:buNone/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C5A3-6C2F-4015-A0BE-67809D075DC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9314-AD0F-4A3C-9C5D-9291C0662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830919"/>
            <a:ext cx="46085760" cy="7620000"/>
          </a:xfrm>
          <a:prstGeom prst="rect">
            <a:avLst/>
          </a:prstGeom>
        </p:spPr>
        <p:txBody>
          <a:bodyPr vert="horz" lIns="522469" tIns="261235" rIns="522469" bIns="2612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10668004"/>
            <a:ext cx="46085760" cy="30173086"/>
          </a:xfrm>
          <a:prstGeom prst="rect">
            <a:avLst/>
          </a:prstGeom>
        </p:spPr>
        <p:txBody>
          <a:bodyPr vert="horz" lIns="522469" tIns="261235" rIns="522469" bIns="2612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42375670"/>
            <a:ext cx="11948160" cy="2434167"/>
          </a:xfrm>
          <a:prstGeom prst="rect">
            <a:avLst/>
          </a:prstGeom>
        </p:spPr>
        <p:txBody>
          <a:bodyPr vert="horz" lIns="522469" tIns="261235" rIns="522469" bIns="261235" rtlCol="0" anchor="ctr"/>
          <a:lstStyle>
            <a:lvl1pPr algn="l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C5A3-6C2F-4015-A0BE-67809D075DC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42375670"/>
            <a:ext cx="16215360" cy="2434167"/>
          </a:xfrm>
          <a:prstGeom prst="rect">
            <a:avLst/>
          </a:prstGeom>
        </p:spPr>
        <p:txBody>
          <a:bodyPr vert="horz" lIns="522469" tIns="261235" rIns="522469" bIns="261235" rtlCol="0" anchor="ctr"/>
          <a:lstStyle>
            <a:lvl1pPr algn="ctr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42375670"/>
            <a:ext cx="11948160" cy="2434167"/>
          </a:xfrm>
          <a:prstGeom prst="rect">
            <a:avLst/>
          </a:prstGeom>
        </p:spPr>
        <p:txBody>
          <a:bodyPr vert="horz" lIns="522469" tIns="261235" rIns="522469" bIns="261235" rtlCol="0" anchor="ctr"/>
          <a:lstStyle>
            <a:lvl1pPr algn="r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9314-AD0F-4A3C-9C5D-9291C06626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4699" rtl="0" eaLnBrk="1" latinLnBrk="0" hangingPunct="1">
        <a:spcBef>
          <a:spcPct val="0"/>
        </a:spcBef>
        <a:buNone/>
        <a:defRPr sz="2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262" indent="-1959262" algn="l" defTabSz="5224699" rtl="0" eaLnBrk="1" latinLnBrk="0" hangingPunct="1">
        <a:spcBef>
          <a:spcPct val="20000"/>
        </a:spcBef>
        <a:buFont typeface="Arial" pitchFamily="34" charset="0"/>
        <a:buChar char="•"/>
        <a:defRPr sz="183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069" indent="-1632719" algn="l" defTabSz="5224699" rtl="0" eaLnBrk="1" latinLnBrk="0" hangingPunct="1">
        <a:spcBef>
          <a:spcPct val="20000"/>
        </a:spcBef>
        <a:buFont typeface="Arial" pitchFamily="34" charset="0"/>
        <a:buChar char="–"/>
        <a:defRPr sz="16000" kern="1200">
          <a:solidFill>
            <a:schemeClr val="tx1"/>
          </a:solidFill>
          <a:latin typeface="+mn-lt"/>
          <a:ea typeface="+mn-ea"/>
          <a:cs typeface="+mn-cs"/>
        </a:defRPr>
      </a:lvl2pPr>
      <a:lvl3pPr marL="6530875" indent="-1306175" algn="l" defTabSz="5224699" rtl="0" eaLnBrk="1" latinLnBrk="0" hangingPunct="1">
        <a:spcBef>
          <a:spcPct val="20000"/>
        </a:spcBef>
        <a:buFont typeface="Arial" pitchFamily="34" charset="0"/>
        <a:buChar char="•"/>
        <a:defRPr sz="13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225" indent="-1306175" algn="l" defTabSz="5224699" rtl="0" eaLnBrk="1" latinLnBrk="0" hangingPunct="1">
        <a:spcBef>
          <a:spcPct val="20000"/>
        </a:spcBef>
        <a:buFont typeface="Arial" pitchFamily="34" charset="0"/>
        <a:buChar char="–"/>
        <a:defRPr sz="1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574" indent="-1306175" algn="l" defTabSz="5224699" rtl="0" eaLnBrk="1" latinLnBrk="0" hangingPunct="1">
        <a:spcBef>
          <a:spcPct val="20000"/>
        </a:spcBef>
        <a:buFont typeface="Arial" pitchFamily="34" charset="0"/>
        <a:buChar char="»"/>
        <a:defRPr sz="1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7923" indent="-1306175" algn="l" defTabSz="5224699" rtl="0" eaLnBrk="1" latinLnBrk="0" hangingPunct="1">
        <a:spcBef>
          <a:spcPct val="20000"/>
        </a:spcBef>
        <a:buFont typeface="Arial" pitchFamily="34" charset="0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274" indent="-1306175" algn="l" defTabSz="5224699" rtl="0" eaLnBrk="1" latinLnBrk="0" hangingPunct="1">
        <a:spcBef>
          <a:spcPct val="20000"/>
        </a:spcBef>
        <a:buFont typeface="Arial" pitchFamily="34" charset="0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2624" indent="-1306175" algn="l" defTabSz="5224699" rtl="0" eaLnBrk="1" latinLnBrk="0" hangingPunct="1">
        <a:spcBef>
          <a:spcPct val="20000"/>
        </a:spcBef>
        <a:buFont typeface="Arial" pitchFamily="34" charset="0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4973" indent="-1306175" algn="l" defTabSz="5224699" rtl="0" eaLnBrk="1" latinLnBrk="0" hangingPunct="1">
        <a:spcBef>
          <a:spcPct val="20000"/>
        </a:spcBef>
        <a:buFont typeface="Arial" pitchFamily="34" charset="0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4699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349" algn="l" defTabSz="5224699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699" algn="l" defTabSz="5224699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050" algn="l" defTabSz="5224699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399" algn="l" defTabSz="5224699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1749" algn="l" defTabSz="5224699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098" algn="l" defTabSz="5224699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449" algn="l" defTabSz="5224699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8799" algn="l" defTabSz="5224699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62200" y="1447800"/>
            <a:ext cx="466344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KLASTEROVANJE FINANSIJSKE AKTIVE</a:t>
            </a:r>
            <a:endParaRPr lang="en-US" dirty="0"/>
          </a:p>
        </p:txBody>
      </p:sp>
      <p:pic>
        <p:nvPicPr>
          <p:cNvPr id="5" name="Picture 4" descr="stock-exchan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599" y="2286000"/>
            <a:ext cx="7978205" cy="373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776400" y="2209800"/>
            <a:ext cx="84582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DU</a:t>
            </a:r>
            <a:r>
              <a:rPr lang="sr-Latn-RS" dirty="0" smtClean="0">
                <a:solidFill>
                  <a:schemeClr val="bg1"/>
                </a:solidFill>
              </a:rPr>
              <a:t>ŠAN</a:t>
            </a:r>
            <a:r>
              <a:rPr lang="sr-Latn-RS" dirty="0" smtClean="0"/>
              <a:t> </a:t>
            </a:r>
            <a:r>
              <a:rPr lang="sr-Latn-RS" dirty="0" smtClean="0">
                <a:solidFill>
                  <a:schemeClr val="bg1"/>
                </a:solidFill>
              </a:rPr>
              <a:t>STEVIĆ</a:t>
            </a:r>
            <a:r>
              <a:rPr lang="sr-Latn-RS" dirty="0" smtClean="0"/>
              <a:t> </a:t>
            </a:r>
            <a:r>
              <a:rPr lang="sr-Latn-RS" dirty="0" smtClean="0">
                <a:solidFill>
                  <a:schemeClr val="bg1"/>
                </a:solidFill>
              </a:rPr>
              <a:t>SW10-2016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8991600"/>
            <a:ext cx="14630400" cy="3489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516600" y="9067800"/>
            <a:ext cx="14630400" cy="3489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280600" y="9144000"/>
            <a:ext cx="14630400" cy="3489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1400" y="10515600"/>
            <a:ext cx="105918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>
                <a:solidFill>
                  <a:schemeClr val="bg1"/>
                </a:solidFill>
              </a:rPr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26400" y="10591800"/>
            <a:ext cx="105918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>
                <a:solidFill>
                  <a:schemeClr val="bg1"/>
                </a:solidFill>
              </a:rPr>
              <a:t>METODOLOGIJA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490400" y="10668000"/>
            <a:ext cx="105918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>
                <a:solidFill>
                  <a:schemeClr val="bg1"/>
                </a:solidFill>
              </a:rPr>
              <a:t>REZULTAT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659600" y="14325600"/>
            <a:ext cx="12496800" cy="1752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1.K-means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endParaRPr lang="sr-Latn-RS" dirty="0" smtClean="0">
              <a:solidFill>
                <a:schemeClr val="bg1"/>
              </a:solidFill>
            </a:endParaRPr>
          </a:p>
          <a:p>
            <a:endParaRPr lang="sr-Latn-RS" dirty="0">
              <a:solidFill>
                <a:schemeClr val="bg1"/>
              </a:solidFill>
            </a:endParaRPr>
          </a:p>
          <a:p>
            <a:endParaRPr lang="sr-Latn-RS" dirty="0" smtClean="0">
              <a:solidFill>
                <a:schemeClr val="bg1"/>
              </a:solidFill>
            </a:endParaRPr>
          </a:p>
          <a:p>
            <a:endParaRPr lang="sr-Latn-RS" dirty="0">
              <a:solidFill>
                <a:schemeClr val="bg1"/>
              </a:solidFill>
            </a:endParaRPr>
          </a:p>
          <a:p>
            <a:endParaRPr lang="sr-Latn-RS" dirty="0" smtClean="0">
              <a:solidFill>
                <a:schemeClr val="bg1"/>
              </a:solidFill>
            </a:endParaRPr>
          </a:p>
          <a:p>
            <a:endParaRPr lang="sr-Latn-RS" dirty="0">
              <a:solidFill>
                <a:schemeClr val="bg1"/>
              </a:solidFill>
            </a:endParaRPr>
          </a:p>
          <a:p>
            <a:endParaRPr lang="sr-Latn-RS" dirty="0" smtClean="0">
              <a:solidFill>
                <a:schemeClr val="bg1"/>
              </a:solidFill>
            </a:endParaRPr>
          </a:p>
          <a:p>
            <a:endParaRPr lang="sr-Latn-RS" dirty="0" smtClean="0">
              <a:solidFill>
                <a:schemeClr val="bg1"/>
              </a:solidFill>
            </a:endParaRPr>
          </a:p>
          <a:p>
            <a:r>
              <a:rPr lang="sr-Latn-RS" dirty="0" smtClean="0">
                <a:solidFill>
                  <a:schemeClr val="bg1"/>
                </a:solidFill>
              </a:rPr>
              <a:t>2.DBSCAN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clus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0" y="16687800"/>
            <a:ext cx="11434935" cy="1079189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354800" y="34061400"/>
            <a:ext cx="13368497" cy="845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752600" y="12268200"/>
            <a:ext cx="13182600" cy="286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Klasterovanje spada u kategoriju nenadgledanog mašinskog učenja.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Osnovni zadatak je izvršiti klasterovanje finansijske aktive kako bi se proverila teorija diverzifikacije.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Podaci na osnovu kojih se vrši klasterovanje predstavljaju finansijske vremenske serije sa n-dimenzionim obeležjima.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Cilj je grupisati finansijsku aktivu po sličnosti 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61600" y="12725400"/>
            <a:ext cx="14020800" cy="891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6195000" y="24155400"/>
            <a:ext cx="12725400" cy="1435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Na osnovu dobijenih rezultata sprovedenog klasterovanja saznajemo kako je tržište segmentirano.</a:t>
            </a:r>
          </a:p>
          <a:p>
            <a:r>
              <a:rPr lang="sr-Latn-RS" smtClean="0">
                <a:solidFill>
                  <a:schemeClr val="bg1"/>
                </a:solidFill>
              </a:rPr>
              <a:t>Dobijeni podaci pokazuju tržišnu dominaciju tehnoloških giganata i kriptovlauti.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79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Dule</dc:creator>
  <cp:lastModifiedBy>Dule</cp:lastModifiedBy>
  <cp:revision>5</cp:revision>
  <dcterms:created xsi:type="dcterms:W3CDTF">2019-07-07T17:22:49Z</dcterms:created>
  <dcterms:modified xsi:type="dcterms:W3CDTF">2019-07-07T20:18:13Z</dcterms:modified>
</cp:coreProperties>
</file>