
<file path=[Content_Types].xml><?xml version="1.0" encoding="utf-8"?>
<Types xmlns="http://schemas.openxmlformats.org/package/2006/content-types"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721" autoAdjust="0"/>
  </p:normalViewPr>
  <p:slideViewPr>
    <p:cSldViewPr snapToGrid="0">
      <p:cViewPr>
        <p:scale>
          <a:sx n="30" d="100"/>
          <a:sy n="30" d="100"/>
        </p:scale>
        <p:origin x="882" y="15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Rolling (moving) statistics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Additive time series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Augmented Dickey Fuller Test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Additive time series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 smtClean="0"/>
            <a:t>Kwiatkowski–Phillips–Schmidt–Shin Test</a:t>
          </a:r>
          <a:endParaRPr lang="en-US" sz="2800" dirty="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 smtClean="0"/>
            <a:t>Multiplicative time series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4A2CA507-C03F-42FC-9832-354C7E3ACF90}">
      <dgm:prSet phldrT="[Text]" custT="1"/>
      <dgm:spPr/>
      <dgm:t>
        <a:bodyPr/>
        <a:lstStyle/>
        <a:p>
          <a:endParaRPr lang="en-US" sz="2800" dirty="0"/>
        </a:p>
      </dgm:t>
    </dgm:pt>
    <dgm:pt modelId="{B7E4EBF8-8198-4A98-94EF-C565BD635D1D}" type="parTrans" cxnId="{1E3E8F03-71DE-44FE-B47D-185831049AE0}">
      <dgm:prSet/>
      <dgm:spPr/>
      <dgm:t>
        <a:bodyPr/>
        <a:lstStyle/>
        <a:p>
          <a:endParaRPr lang="en-US"/>
        </a:p>
      </dgm:t>
    </dgm:pt>
    <dgm:pt modelId="{DB6BBCC0-6DE7-4AAE-9068-A74EA9A7DC68}" type="sibTrans" cxnId="{1E3E8F03-71DE-44FE-B47D-185831049AE0}">
      <dgm:prSet/>
      <dgm:spPr/>
      <dgm:t>
        <a:bodyPr/>
        <a:lstStyle/>
        <a:p>
          <a:endParaRPr lang="en-US"/>
        </a:p>
      </dgm:t>
    </dgm:pt>
    <dgm:pt modelId="{9E6AAFFA-70D8-472C-B465-AC7B079AD1A7}">
      <dgm:prSet phldrT="[Text]" custT="1"/>
      <dgm:spPr/>
      <dgm:t>
        <a:bodyPr/>
        <a:lstStyle/>
        <a:p>
          <a:r>
            <a:rPr lang="en-US" sz="2800" dirty="0" smtClean="0"/>
            <a:t>Multiplicative time series</a:t>
          </a:r>
          <a:endParaRPr lang="en-US" sz="2800" dirty="0"/>
        </a:p>
      </dgm:t>
    </dgm:pt>
    <dgm:pt modelId="{36502268-A2B7-4979-A2E0-EB7FE3BA1099}" type="parTrans" cxnId="{9E2E30ED-E6A5-48CC-A909-F8F56537EB61}">
      <dgm:prSet/>
      <dgm:spPr/>
      <dgm:t>
        <a:bodyPr/>
        <a:lstStyle/>
        <a:p>
          <a:endParaRPr lang="en-US"/>
        </a:p>
      </dgm:t>
    </dgm:pt>
    <dgm:pt modelId="{5372B315-F15E-4D03-AAB3-9372F3933FED}" type="sibTrans" cxnId="{9E2E30ED-E6A5-48CC-A909-F8F56537EB61}">
      <dgm:prSet/>
      <dgm:spPr/>
      <dgm:t>
        <a:bodyPr/>
        <a:lstStyle/>
        <a:p>
          <a:endParaRPr lang="en-US"/>
        </a:p>
      </dgm:t>
    </dgm:pt>
    <dgm:pt modelId="{2CD49F5D-E961-48BF-BF2E-B8337339376A}">
      <dgm:prSet phldrT="[Text]" custT="1"/>
      <dgm:spPr/>
      <dgm:t>
        <a:bodyPr/>
        <a:lstStyle/>
        <a:p>
          <a:r>
            <a:rPr lang="en-US" sz="2800" dirty="0" smtClean="0"/>
            <a:t>Visual Test</a:t>
          </a:r>
          <a:endParaRPr lang="en-US" sz="2800" dirty="0"/>
        </a:p>
      </dgm:t>
    </dgm:pt>
    <dgm:pt modelId="{D01715DE-7CF0-4137-B3B9-DB4745AC1B23}" type="parTrans" cxnId="{63E416C5-2DD7-4C1D-80E8-C6C1DD33FFC7}">
      <dgm:prSet/>
      <dgm:spPr/>
      <dgm:t>
        <a:bodyPr/>
        <a:lstStyle/>
        <a:p>
          <a:endParaRPr lang="en-US"/>
        </a:p>
      </dgm:t>
    </dgm:pt>
    <dgm:pt modelId="{C4CB1B44-A5F0-46A3-B18A-666015FDFEDD}" type="sibTrans" cxnId="{63E416C5-2DD7-4C1D-80E8-C6C1DD33FFC7}">
      <dgm:prSet/>
      <dgm:spPr/>
      <dgm:t>
        <a:bodyPr/>
        <a:lstStyle/>
        <a:p>
          <a:endParaRPr lang="en-US"/>
        </a:p>
      </dgm:t>
    </dgm:pt>
    <dgm:pt modelId="{64A3F217-3700-4718-9D2C-E159893C8C19}">
      <dgm:prSet phldrT="[Text]" custT="1"/>
      <dgm:spPr/>
      <dgm:t>
        <a:bodyPr/>
        <a:lstStyle/>
        <a:p>
          <a:r>
            <a:rPr lang="en-US" sz="2800" dirty="0" smtClean="0"/>
            <a:t>Statistical Tests</a:t>
          </a:r>
          <a:endParaRPr lang="en-US" sz="2800" dirty="0"/>
        </a:p>
      </dgm:t>
    </dgm:pt>
    <dgm:pt modelId="{3689C770-3198-4535-BDE2-7C5C1655B54E}" type="parTrans" cxnId="{84ACF837-35F9-4A6D-8D6B-2B143E0621ED}">
      <dgm:prSet/>
      <dgm:spPr/>
      <dgm:t>
        <a:bodyPr/>
        <a:lstStyle/>
        <a:p>
          <a:endParaRPr lang="en-US"/>
        </a:p>
      </dgm:t>
    </dgm:pt>
    <dgm:pt modelId="{DC93C279-6F3A-4C8E-9FDD-CB82F90EF968}" type="sibTrans" cxnId="{84ACF837-35F9-4A6D-8D6B-2B143E0621ED}">
      <dgm:prSet/>
      <dgm:spPr/>
      <dgm:t>
        <a:bodyPr/>
        <a:lstStyle/>
        <a:p>
          <a:endParaRPr lang="en-US"/>
        </a:p>
      </dgm:t>
    </dgm:pt>
    <dgm:pt modelId="{69EB6F08-E37A-4131-B0CF-39C98591A722}">
      <dgm:prSet phldrT="[Text]" custT="1"/>
      <dgm:spPr/>
      <dgm:t>
        <a:bodyPr/>
        <a:lstStyle/>
        <a:p>
          <a:r>
            <a:rPr lang="en-US" sz="2800" dirty="0" smtClean="0"/>
            <a:t>Statistical Tests</a:t>
          </a:r>
          <a:endParaRPr lang="en-US" sz="2800" dirty="0"/>
        </a:p>
      </dgm:t>
    </dgm:pt>
    <dgm:pt modelId="{2EA599D5-AAA3-491F-924F-31CB7EB3621B}" type="parTrans" cxnId="{35AA8FBB-6456-43CE-B281-839E6409B03D}">
      <dgm:prSet/>
      <dgm:spPr/>
      <dgm:t>
        <a:bodyPr/>
        <a:lstStyle/>
        <a:p>
          <a:endParaRPr lang="en-US"/>
        </a:p>
      </dgm:t>
    </dgm:pt>
    <dgm:pt modelId="{DECF2DC0-0C9E-432E-8AB8-0B57B876A902}" type="sibTrans" cxnId="{35AA8FBB-6456-43CE-B281-839E6409B03D}">
      <dgm:prSet/>
      <dgm:spPr/>
      <dgm:t>
        <a:bodyPr/>
        <a:lstStyle/>
        <a:p>
          <a:endParaRPr lang="en-US"/>
        </a:p>
      </dgm:t>
    </dgm:pt>
    <dgm:pt modelId="{6AD85612-59B6-4044-BDB4-AB0D855853CA}">
      <dgm:prSet phldrT="[Text]" custT="1"/>
      <dgm:spPr/>
      <dgm:t>
        <a:bodyPr/>
        <a:lstStyle/>
        <a:p>
          <a:r>
            <a:rPr lang="en-US" sz="2800" dirty="0" smtClean="0"/>
            <a:t>p-value threshold 5%</a:t>
          </a:r>
          <a:endParaRPr lang="en-US" sz="2800" dirty="0"/>
        </a:p>
      </dgm:t>
    </dgm:pt>
    <dgm:pt modelId="{8DAC5D90-F8A1-489F-BE67-6D922C69D6FC}" type="parTrans" cxnId="{10D9FE2C-D0A8-4B0F-A4D8-6B3C6DE18310}">
      <dgm:prSet/>
      <dgm:spPr/>
      <dgm:t>
        <a:bodyPr/>
        <a:lstStyle/>
        <a:p>
          <a:endParaRPr lang="en-US"/>
        </a:p>
      </dgm:t>
    </dgm:pt>
    <dgm:pt modelId="{602A8607-70AF-4570-9A99-F7125D667F88}" type="sibTrans" cxnId="{10D9FE2C-D0A8-4B0F-A4D8-6B3C6DE18310}">
      <dgm:prSet/>
      <dgm:spPr/>
      <dgm:t>
        <a:bodyPr/>
        <a:lstStyle/>
        <a:p>
          <a:endParaRPr lang="en-US"/>
        </a:p>
      </dgm:t>
    </dgm:pt>
    <dgm:pt modelId="{74F366A6-1C23-46A5-8CFB-926F60792FE0}">
      <dgm:prSet phldrT="[Text]" custT="1"/>
      <dgm:spPr/>
      <dgm:t>
        <a:bodyPr/>
        <a:lstStyle/>
        <a:p>
          <a:r>
            <a:rPr lang="en-US" sz="2800" dirty="0" smtClean="0"/>
            <a:t>p-value threshold 5%</a:t>
          </a:r>
          <a:endParaRPr lang="en-US" sz="2800" dirty="0"/>
        </a:p>
      </dgm:t>
    </dgm:pt>
    <dgm:pt modelId="{92F72366-3F6E-4E3C-96AC-DD1CD5C67B1E}" type="parTrans" cxnId="{3EA7BA85-E250-43EF-8BF9-429A48FDB7BA}">
      <dgm:prSet/>
      <dgm:spPr/>
      <dgm:t>
        <a:bodyPr/>
        <a:lstStyle/>
        <a:p>
          <a:endParaRPr lang="en-US"/>
        </a:p>
      </dgm:t>
    </dgm:pt>
    <dgm:pt modelId="{D72A83A4-202E-42CB-A0C6-C5FE85BD526E}" type="sibTrans" cxnId="{3EA7BA85-E250-43EF-8BF9-429A48FDB7BA}">
      <dgm:prSet/>
      <dgm:spPr/>
      <dgm:t>
        <a:bodyPr/>
        <a:lstStyle/>
        <a:p>
          <a:endParaRPr lang="en-US"/>
        </a:p>
      </dgm:t>
    </dgm:pt>
    <dgm:pt modelId="{ED697C9A-9A20-4258-BDB0-9C84CB481C14}">
      <dgm:prSet phldrT="[Text]" custT="1"/>
      <dgm:spPr/>
      <dgm:t>
        <a:bodyPr/>
        <a:lstStyle/>
        <a:p>
          <a:endParaRPr lang="en-US" sz="2800" dirty="0"/>
        </a:p>
      </dgm:t>
    </dgm:pt>
    <dgm:pt modelId="{0DA6CF11-64DD-4929-8FEA-34240D567CF1}" type="parTrans" cxnId="{8CE37E9C-9342-4B9A-9A9D-2F9A122F72F9}">
      <dgm:prSet/>
      <dgm:spPr/>
      <dgm:t>
        <a:bodyPr/>
        <a:lstStyle/>
        <a:p>
          <a:endParaRPr lang="en-US"/>
        </a:p>
      </dgm:t>
    </dgm:pt>
    <dgm:pt modelId="{B0882F54-4927-4400-AF46-900392007A53}" type="sibTrans" cxnId="{8CE37E9C-9342-4B9A-9A9D-2F9A122F72F9}">
      <dgm:prSet/>
      <dgm:spPr/>
      <dgm:t>
        <a:bodyPr/>
        <a:lstStyle/>
        <a:p>
          <a:endParaRPr lang="en-US"/>
        </a:p>
      </dgm:t>
    </dgm:pt>
    <dgm:pt modelId="{0771EBF1-98CE-4C77-A580-A997B948AB52}">
      <dgm:prSet phldrT="[Text]" custT="1"/>
      <dgm:spPr/>
      <dgm:t>
        <a:bodyPr/>
        <a:lstStyle/>
        <a:p>
          <a:r>
            <a:rPr lang="en-US" sz="2800" dirty="0" smtClean="0"/>
            <a:t>Rolling Mean</a:t>
          </a:r>
          <a:endParaRPr lang="en-US" sz="2800" dirty="0"/>
        </a:p>
      </dgm:t>
    </dgm:pt>
    <dgm:pt modelId="{4B42B84D-3BF5-4750-B2B6-603B131CA556}" type="parTrans" cxnId="{9FE145BD-5748-418E-A47A-666661F5AA7C}">
      <dgm:prSet/>
      <dgm:spPr/>
      <dgm:t>
        <a:bodyPr/>
        <a:lstStyle/>
        <a:p>
          <a:endParaRPr lang="en-US"/>
        </a:p>
      </dgm:t>
    </dgm:pt>
    <dgm:pt modelId="{0A4A97BC-E78D-43E3-9DE1-CFEC74129B09}" type="sibTrans" cxnId="{9FE145BD-5748-418E-A47A-666661F5AA7C}">
      <dgm:prSet/>
      <dgm:spPr/>
      <dgm:t>
        <a:bodyPr/>
        <a:lstStyle/>
        <a:p>
          <a:endParaRPr lang="en-US"/>
        </a:p>
      </dgm:t>
    </dgm:pt>
    <dgm:pt modelId="{98AFE799-8010-495D-A1B9-E0C534F09DC4}">
      <dgm:prSet phldrT="[Text]" custT="1"/>
      <dgm:spPr/>
      <dgm:t>
        <a:bodyPr/>
        <a:lstStyle/>
        <a:p>
          <a:r>
            <a:rPr lang="en-US" sz="2800" dirty="0" smtClean="0"/>
            <a:t>Rolling Standard Deviation</a:t>
          </a:r>
          <a:endParaRPr lang="en-US" sz="2800" dirty="0"/>
        </a:p>
      </dgm:t>
    </dgm:pt>
    <dgm:pt modelId="{35115F1D-BCA2-4EC3-A181-EB1A9EBB1D2A}" type="parTrans" cxnId="{D24BF1EE-6366-4DA5-A549-1E0EABACE2E9}">
      <dgm:prSet/>
      <dgm:spPr/>
      <dgm:t>
        <a:bodyPr/>
        <a:lstStyle/>
        <a:p>
          <a:endParaRPr lang="en-US"/>
        </a:p>
      </dgm:t>
    </dgm:pt>
    <dgm:pt modelId="{3FC5D296-D758-46F7-A7B4-D3FA1E3969BC}" type="sibTrans" cxnId="{D24BF1EE-6366-4DA5-A549-1E0EABACE2E9}">
      <dgm:prSet/>
      <dgm:spPr/>
      <dgm:t>
        <a:bodyPr/>
        <a:lstStyle/>
        <a:p>
          <a:endParaRPr lang="en-US"/>
        </a:p>
      </dgm:t>
    </dgm:pt>
    <dgm:pt modelId="{D7D632FA-B739-4F0F-9712-2D66FFDBCBB4}">
      <dgm:prSet phldrT="[Text]" custT="1"/>
      <dgm:spPr/>
      <dgm:t>
        <a:bodyPr/>
        <a:lstStyle/>
        <a:p>
          <a:r>
            <a:rPr lang="en-US" sz="2800" dirty="0" smtClean="0"/>
            <a:t>(H1): Time series is stationary</a:t>
          </a:r>
          <a:endParaRPr lang="en-US" sz="2800" dirty="0"/>
        </a:p>
      </dgm:t>
    </dgm:pt>
    <dgm:pt modelId="{2193E82F-17B4-44AF-8310-AC36073E935C}" type="parTrans" cxnId="{1B9ECA3D-F40B-446F-95A3-0DA2B28E4157}">
      <dgm:prSet/>
      <dgm:spPr/>
      <dgm:t>
        <a:bodyPr/>
        <a:lstStyle/>
        <a:p>
          <a:endParaRPr lang="en-US"/>
        </a:p>
      </dgm:t>
    </dgm:pt>
    <dgm:pt modelId="{76840E97-9219-497F-9080-6B3C29AB5C88}" type="sibTrans" cxnId="{1B9ECA3D-F40B-446F-95A3-0DA2B28E4157}">
      <dgm:prSet/>
      <dgm:spPr/>
      <dgm:t>
        <a:bodyPr/>
        <a:lstStyle/>
        <a:p>
          <a:endParaRPr lang="en-US"/>
        </a:p>
      </dgm:t>
    </dgm:pt>
    <dgm:pt modelId="{BB81D378-6474-4B6A-8098-8080C8A77A96}">
      <dgm:prSet phldrT="[Text]" custT="1"/>
      <dgm:spPr/>
      <dgm:t>
        <a:bodyPr/>
        <a:lstStyle/>
        <a:p>
          <a:r>
            <a:rPr lang="en-US" sz="2800" dirty="0" smtClean="0"/>
            <a:t>(H0): Time series is non-stationary. It has some time dependent structure.</a:t>
          </a:r>
          <a:endParaRPr lang="en-US" sz="2800" dirty="0"/>
        </a:p>
      </dgm:t>
    </dgm:pt>
    <dgm:pt modelId="{756F652C-751A-4854-89AE-B63B1418A4D2}" type="parTrans" cxnId="{C32C5FCE-5481-4E6A-8F14-6DA81C985427}">
      <dgm:prSet/>
      <dgm:spPr/>
      <dgm:t>
        <a:bodyPr/>
        <a:lstStyle/>
        <a:p>
          <a:endParaRPr lang="en-US"/>
        </a:p>
      </dgm:t>
    </dgm:pt>
    <dgm:pt modelId="{47E52576-E592-455F-865C-6B7AA962D19D}" type="sibTrans" cxnId="{C32C5FCE-5481-4E6A-8F14-6DA81C985427}">
      <dgm:prSet/>
      <dgm:spPr/>
      <dgm:t>
        <a:bodyPr/>
        <a:lstStyle/>
        <a:p>
          <a:endParaRPr lang="en-US"/>
        </a:p>
      </dgm:t>
    </dgm:pt>
    <dgm:pt modelId="{1F5C8037-5F2C-4527-84AE-2A51C52BE4B2}">
      <dgm:prSet phldrT="[Text]" custT="1"/>
      <dgm:spPr/>
      <dgm:t>
        <a:bodyPr/>
        <a:lstStyle/>
        <a:p>
          <a:r>
            <a:rPr lang="en-US" sz="2800" dirty="0" smtClean="0"/>
            <a:t>(H0): Time series is non-stationary. It has some time dependent structure.</a:t>
          </a:r>
          <a:endParaRPr lang="en-US" sz="2800" dirty="0"/>
        </a:p>
      </dgm:t>
    </dgm:pt>
    <dgm:pt modelId="{5242EC99-6EF3-487F-AE18-E325C82FEA8B}" type="parTrans" cxnId="{8E8B5816-266E-476F-A0AA-4C113360B83A}">
      <dgm:prSet/>
      <dgm:spPr/>
      <dgm:t>
        <a:bodyPr/>
        <a:lstStyle/>
        <a:p>
          <a:endParaRPr lang="en-US"/>
        </a:p>
      </dgm:t>
    </dgm:pt>
    <dgm:pt modelId="{430A976D-DD3C-443F-B1E1-A24BE8026DA0}" type="sibTrans" cxnId="{8E8B5816-266E-476F-A0AA-4C113360B83A}">
      <dgm:prSet/>
      <dgm:spPr/>
      <dgm:t>
        <a:bodyPr/>
        <a:lstStyle/>
        <a:p>
          <a:endParaRPr lang="en-US"/>
        </a:p>
      </dgm:t>
    </dgm:pt>
    <dgm:pt modelId="{23B48C62-7A8D-42D9-938E-2482C744F751}">
      <dgm:prSet phldrT="[Text]" custT="1"/>
      <dgm:spPr/>
      <dgm:t>
        <a:bodyPr/>
        <a:lstStyle/>
        <a:p>
          <a:r>
            <a:rPr lang="en-US" sz="2800" dirty="0" smtClean="0"/>
            <a:t>(H1): Time series is stationary</a:t>
          </a:r>
          <a:endParaRPr lang="en-US" sz="2800" dirty="0"/>
        </a:p>
      </dgm:t>
    </dgm:pt>
    <dgm:pt modelId="{78379A65-D2D7-4D7A-A3D5-6283B0405C70}" type="parTrans" cxnId="{8447EBBF-44B1-4A7C-BD85-3E6ABB5190F3}">
      <dgm:prSet/>
      <dgm:spPr/>
      <dgm:t>
        <a:bodyPr/>
        <a:lstStyle/>
        <a:p>
          <a:endParaRPr lang="en-US"/>
        </a:p>
      </dgm:t>
    </dgm:pt>
    <dgm:pt modelId="{6ABC1E5C-A7EC-4BFD-98BC-5C0A5E7E06F6}" type="sibTrans" cxnId="{8447EBBF-44B1-4A7C-BD85-3E6ABB5190F3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F082BE-6DD9-46A0-86A2-7EA9A9B88F48}" type="presOf" srcId="{BB5A00DF-7368-4451-822A-C5213BEFEEBE}" destId="{98860936-C475-4184-9A9D-2F4B5D8B0BC7}" srcOrd="0" destOrd="0" presId="urn:microsoft.com/office/officeart/2005/8/layout/hList1"/>
    <dgm:cxn modelId="{EA5D8F10-604B-47C7-A54D-9EF7182F3ED7}" type="presOf" srcId="{ED697C9A-9A20-4258-BDB0-9C84CB481C14}" destId="{DE65B54D-BB89-4898-B770-68834B90CB27}" srcOrd="0" destOrd="5" presId="urn:microsoft.com/office/officeart/2005/8/layout/hList1"/>
    <dgm:cxn modelId="{779BAB9E-F14D-4B21-BF50-FB8B14D63F95}" type="presOf" srcId="{64A3F217-3700-4718-9D2C-E159893C8C19}" destId="{6EC96761-7A7E-46B1-9A31-B92F49834D5A}" srcOrd="0" destOrd="1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B7896944-C142-4A34-B1E7-032178996D7C}" type="presOf" srcId="{4A2CA507-C03F-42FC-9832-354C7E3ACF90}" destId="{DE65B54D-BB89-4898-B770-68834B90CB27}" srcOrd="0" destOrd="6" presId="urn:microsoft.com/office/officeart/2005/8/layout/hList1"/>
    <dgm:cxn modelId="{907C3CA0-AE59-45A6-82F7-E8DCE63CB4E2}" type="presOf" srcId="{23B48C62-7A8D-42D9-938E-2482C744F751}" destId="{98860936-C475-4184-9A9D-2F4B5D8B0BC7}" srcOrd="0" destOrd="4" presId="urn:microsoft.com/office/officeart/2005/8/layout/hList1"/>
    <dgm:cxn modelId="{03F3CCDF-0C82-4496-B684-086B549F505C}" type="presOf" srcId="{BB81D378-6474-4B6A-8098-8080C8A77A96}" destId="{6EC96761-7A7E-46B1-9A31-B92F49834D5A}" srcOrd="0" destOrd="3" presId="urn:microsoft.com/office/officeart/2005/8/layout/hList1"/>
    <dgm:cxn modelId="{3BBB2745-69E7-4F85-B391-3E0E26C9B9F0}" type="presOf" srcId="{D7D632FA-B739-4F0F-9712-2D66FFDBCBB4}" destId="{6EC96761-7A7E-46B1-9A31-B92F49834D5A}" srcOrd="0" destOrd="4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2B924FBA-AB4C-4DD6-88EF-776B79D7AB27}" type="presOf" srcId="{74F366A6-1C23-46A5-8CFB-926F60792FE0}" destId="{98860936-C475-4184-9A9D-2F4B5D8B0BC7}" srcOrd="0" destOrd="2" presId="urn:microsoft.com/office/officeart/2005/8/layout/hList1"/>
    <dgm:cxn modelId="{3EA7BA85-E250-43EF-8BF9-429A48FDB7BA}" srcId="{2F8ECEAC-FAA3-4503-A169-57F41A503807}" destId="{74F366A6-1C23-46A5-8CFB-926F60792FE0}" srcOrd="2" destOrd="0" parTransId="{92F72366-3F6E-4E3C-96AC-DD1CD5C67B1E}" sibTransId="{D72A83A4-202E-42CB-A0C6-C5FE85BD526E}"/>
    <dgm:cxn modelId="{63E416C5-2DD7-4C1D-80E8-C6C1DD33FFC7}" srcId="{06F1FE2A-97BA-4B52-B3A6-E44D1F20CB28}" destId="{2CD49F5D-E961-48BF-BF2E-B8337339376A}" srcOrd="2" destOrd="0" parTransId="{D01715DE-7CF0-4137-B3B9-DB4745AC1B23}" sibTransId="{C4CB1B44-A5F0-46A3-B18A-666015FDFEDD}"/>
    <dgm:cxn modelId="{CA6EC1FD-622E-46D5-920D-F9E4048ED5F8}" type="presOf" srcId="{2CD49F5D-E961-48BF-BF2E-B8337339376A}" destId="{DE65B54D-BB89-4898-B770-68834B90CB27}" srcOrd="0" destOrd="2" presId="urn:microsoft.com/office/officeart/2005/8/layout/hList1"/>
    <dgm:cxn modelId="{116B407D-1012-44D3-99DC-22CE0B9512DC}" type="presOf" srcId="{2F8ECEAC-FAA3-4503-A169-57F41A503807}" destId="{64DD6D48-227C-4434-BED8-F49C9D4F4F7E}" srcOrd="0" destOrd="0" presId="urn:microsoft.com/office/officeart/2005/8/layout/hList1"/>
    <dgm:cxn modelId="{9FE145BD-5748-418E-A47A-666661F5AA7C}" srcId="{06F1FE2A-97BA-4B52-B3A6-E44D1F20CB28}" destId="{0771EBF1-98CE-4C77-A580-A997B948AB52}" srcOrd="3" destOrd="0" parTransId="{4B42B84D-3BF5-4750-B2B6-603B131CA556}" sibTransId="{0A4A97BC-E78D-43E3-9DE1-CFEC74129B09}"/>
    <dgm:cxn modelId="{8CE37E9C-9342-4B9A-9A9D-2F9A122F72F9}" srcId="{06F1FE2A-97BA-4B52-B3A6-E44D1F20CB28}" destId="{ED697C9A-9A20-4258-BDB0-9C84CB481C14}" srcOrd="5" destOrd="0" parTransId="{0DA6CF11-64DD-4929-8FEA-34240D567CF1}" sibTransId="{B0882F54-4927-4400-AF46-900392007A53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84ACF837-35F9-4A6D-8D6B-2B143E0621ED}" srcId="{184B56DA-A66C-4DD0-AE11-0A7EBA387E48}" destId="{64A3F217-3700-4718-9D2C-E159893C8C19}" srcOrd="1" destOrd="0" parTransId="{3689C770-3198-4535-BDE2-7C5C1655B54E}" sibTransId="{DC93C279-6F3A-4C8E-9FDD-CB82F90EF968}"/>
    <dgm:cxn modelId="{10D9FE2C-D0A8-4B0F-A4D8-6B3C6DE18310}" srcId="{184B56DA-A66C-4DD0-AE11-0A7EBA387E48}" destId="{6AD85612-59B6-4044-BDB4-AB0D855853CA}" srcOrd="2" destOrd="0" parTransId="{8DAC5D90-F8A1-489F-BE67-6D922C69D6FC}" sibTransId="{602A8607-70AF-4570-9A99-F7125D667F88}"/>
    <dgm:cxn modelId="{B1D3712B-696D-4B08-9EC8-8AA2254CBC74}" type="presOf" srcId="{6AD85612-59B6-4044-BDB4-AB0D855853CA}" destId="{6EC96761-7A7E-46B1-9A31-B92F49834D5A}" srcOrd="0" destOrd="2" presId="urn:microsoft.com/office/officeart/2005/8/layout/hList1"/>
    <dgm:cxn modelId="{C52455E0-A6A6-4D12-A2FA-E054D053DAB1}" type="presOf" srcId="{1F5C8037-5F2C-4527-84AE-2A51C52BE4B2}" destId="{98860936-C475-4184-9A9D-2F4B5D8B0BC7}" srcOrd="0" destOrd="3" presId="urn:microsoft.com/office/officeart/2005/8/layout/hList1"/>
    <dgm:cxn modelId="{BADF63E0-475B-4758-9792-8FC5651F9913}" type="presOf" srcId="{06F1FE2A-97BA-4B52-B3A6-E44D1F20CB28}" destId="{B8C15370-9E21-4343-A577-4985C41A0B6E}" srcOrd="0" destOrd="0" presId="urn:microsoft.com/office/officeart/2005/8/layout/hList1"/>
    <dgm:cxn modelId="{8447EBBF-44B1-4A7C-BD85-3E6ABB5190F3}" srcId="{2F8ECEAC-FAA3-4503-A169-57F41A503807}" destId="{23B48C62-7A8D-42D9-938E-2482C744F751}" srcOrd="4" destOrd="0" parTransId="{78379A65-D2D7-4D7A-A3D5-6283B0405C70}" sibTransId="{6ABC1E5C-A7EC-4BFD-98BC-5C0A5E7E06F6}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448A4C6F-C297-4EB7-8C97-8E9C74427120}" type="presOf" srcId="{17AF0C1B-AB46-4643-AAAB-C00D253E5731}" destId="{6EC96761-7A7E-46B1-9A31-B92F49834D5A}" srcOrd="0" destOrd="0" presId="urn:microsoft.com/office/officeart/2005/8/layout/hList1"/>
    <dgm:cxn modelId="{05600719-C590-4A41-B8CF-A73AFC98CD68}" type="presOf" srcId="{9E6AAFFA-70D8-472C-B465-AC7B079AD1A7}" destId="{DE65B54D-BB89-4898-B770-68834B90CB27}" srcOrd="0" destOrd="1" presId="urn:microsoft.com/office/officeart/2005/8/layout/hList1"/>
    <dgm:cxn modelId="{21164C08-AD79-492D-A2DC-AC30BD430D67}" type="presOf" srcId="{0771EBF1-98CE-4C77-A580-A997B948AB52}" destId="{DE65B54D-BB89-4898-B770-68834B90CB27}" srcOrd="0" destOrd="3" presId="urn:microsoft.com/office/officeart/2005/8/layout/hList1"/>
    <dgm:cxn modelId="{35AA8FBB-6456-43CE-B281-839E6409B03D}" srcId="{2F8ECEAC-FAA3-4503-A169-57F41A503807}" destId="{69EB6F08-E37A-4131-B0CF-39C98591A722}" srcOrd="1" destOrd="0" parTransId="{2EA599D5-AAA3-491F-924F-31CB7EB3621B}" sibTransId="{DECF2DC0-0C9E-432E-8AB8-0B57B876A902}"/>
    <dgm:cxn modelId="{11B9F673-E536-42DA-8D17-9DC6938FAD45}" type="presOf" srcId="{184B56DA-A66C-4DD0-AE11-0A7EBA387E48}" destId="{E01B3154-0666-4584-9FC4-432DE00CC402}" srcOrd="0" destOrd="0" presId="urn:microsoft.com/office/officeart/2005/8/layout/hList1"/>
    <dgm:cxn modelId="{1E3E8F03-71DE-44FE-B47D-185831049AE0}" srcId="{06F1FE2A-97BA-4B52-B3A6-E44D1F20CB28}" destId="{4A2CA507-C03F-42FC-9832-354C7E3ACF90}" srcOrd="6" destOrd="0" parTransId="{B7E4EBF8-8198-4A98-94EF-C565BD635D1D}" sibTransId="{DB6BBCC0-6DE7-4AAE-9068-A74EA9A7DC68}"/>
    <dgm:cxn modelId="{ACF7E21B-F5C0-4844-ADF4-E41AA7E43761}" type="presOf" srcId="{425AB2E9-3568-4939-AD20-F42726F09D02}" destId="{4351CFC8-37EC-494B-A841-287649776134}" srcOrd="0" destOrd="0" presId="urn:microsoft.com/office/officeart/2005/8/layout/hList1"/>
    <dgm:cxn modelId="{C32C5FCE-5481-4E6A-8F14-6DA81C985427}" srcId="{184B56DA-A66C-4DD0-AE11-0A7EBA387E48}" destId="{BB81D378-6474-4B6A-8098-8080C8A77A96}" srcOrd="3" destOrd="0" parTransId="{756F652C-751A-4854-89AE-B63B1418A4D2}" sibTransId="{47E52576-E592-455F-865C-6B7AA962D19D}"/>
    <dgm:cxn modelId="{1B9ECA3D-F40B-446F-95A3-0DA2B28E4157}" srcId="{184B56DA-A66C-4DD0-AE11-0A7EBA387E48}" destId="{D7D632FA-B739-4F0F-9712-2D66FFDBCBB4}" srcOrd="4" destOrd="0" parTransId="{2193E82F-17B4-44AF-8310-AC36073E935C}" sibTransId="{76840E97-9219-497F-9080-6B3C29AB5C88}"/>
    <dgm:cxn modelId="{D24BF1EE-6366-4DA5-A549-1E0EABACE2E9}" srcId="{06F1FE2A-97BA-4B52-B3A6-E44D1F20CB28}" destId="{98AFE799-8010-495D-A1B9-E0C534F09DC4}" srcOrd="4" destOrd="0" parTransId="{35115F1D-BCA2-4EC3-A181-EB1A9EBB1D2A}" sibTransId="{3FC5D296-D758-46F7-A7B4-D3FA1E3969BC}"/>
    <dgm:cxn modelId="{8E8B5816-266E-476F-A0AA-4C113360B83A}" srcId="{2F8ECEAC-FAA3-4503-A169-57F41A503807}" destId="{1F5C8037-5F2C-4527-84AE-2A51C52BE4B2}" srcOrd="3" destOrd="0" parTransId="{5242EC99-6EF3-487F-AE18-E325C82FEA8B}" sibTransId="{430A976D-DD3C-443F-B1E1-A24BE8026DA0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9E2E30ED-E6A5-48CC-A909-F8F56537EB61}" srcId="{06F1FE2A-97BA-4B52-B3A6-E44D1F20CB28}" destId="{9E6AAFFA-70D8-472C-B465-AC7B079AD1A7}" srcOrd="1" destOrd="0" parTransId="{36502268-A2B7-4979-A2E0-EB7FE3BA1099}" sibTransId="{5372B315-F15E-4D03-AAB3-9372F3933FED}"/>
    <dgm:cxn modelId="{D10108CA-8F3A-4FBF-B25A-562389B33B1C}" type="presOf" srcId="{4640F6E6-EF32-4372-9B3B-2FFD48F9CB5C}" destId="{DE65B54D-BB89-4898-B770-68834B90CB27}" srcOrd="0" destOrd="0" presId="urn:microsoft.com/office/officeart/2005/8/layout/hList1"/>
    <dgm:cxn modelId="{EBB769C0-B2D2-45E2-9731-5EBE2DE2335B}" type="presOf" srcId="{98AFE799-8010-495D-A1B9-E0C534F09DC4}" destId="{DE65B54D-BB89-4898-B770-68834B90CB27}" srcOrd="0" destOrd="4" presId="urn:microsoft.com/office/officeart/2005/8/layout/hList1"/>
    <dgm:cxn modelId="{9E2CA4C3-1A44-4C4B-B2AE-15E7930BBABA}" type="presOf" srcId="{69EB6F08-E37A-4131-B0CF-39C98591A722}" destId="{98860936-C475-4184-9A9D-2F4B5D8B0BC7}" srcOrd="0" destOrd="1" presId="urn:microsoft.com/office/officeart/2005/8/layout/hList1"/>
    <dgm:cxn modelId="{B4D88F45-4AC0-405E-BD32-5FAD3853368F}" type="presParOf" srcId="{4351CFC8-37EC-494B-A841-287649776134}" destId="{70E9962D-05C5-4F85-A473-03B50B9C6416}" srcOrd="0" destOrd="0" presId="urn:microsoft.com/office/officeart/2005/8/layout/hList1"/>
    <dgm:cxn modelId="{E465360E-E51B-4D88-AB20-BC05679DEFF8}" type="presParOf" srcId="{70E9962D-05C5-4F85-A473-03B50B9C6416}" destId="{B8C15370-9E21-4343-A577-4985C41A0B6E}" srcOrd="0" destOrd="0" presId="urn:microsoft.com/office/officeart/2005/8/layout/hList1"/>
    <dgm:cxn modelId="{843CFDD1-1F1A-440E-A3C6-3B0149E0575A}" type="presParOf" srcId="{70E9962D-05C5-4F85-A473-03B50B9C6416}" destId="{DE65B54D-BB89-4898-B770-68834B90CB27}" srcOrd="1" destOrd="0" presId="urn:microsoft.com/office/officeart/2005/8/layout/hList1"/>
    <dgm:cxn modelId="{AAF675EE-C0AE-436F-848F-628A68D88224}" type="presParOf" srcId="{4351CFC8-37EC-494B-A841-287649776134}" destId="{A7E2C66E-7169-4E42-A713-6528CC71DD9D}" srcOrd="1" destOrd="0" presId="urn:microsoft.com/office/officeart/2005/8/layout/hList1"/>
    <dgm:cxn modelId="{9EAC945D-A7C9-4B49-AE36-D649E878E8F1}" type="presParOf" srcId="{4351CFC8-37EC-494B-A841-287649776134}" destId="{C25D5A66-A92F-4D7D-A84B-534F27779317}" srcOrd="2" destOrd="0" presId="urn:microsoft.com/office/officeart/2005/8/layout/hList1"/>
    <dgm:cxn modelId="{9BDD13B6-7A6B-4750-873C-29861A70B613}" type="presParOf" srcId="{C25D5A66-A92F-4D7D-A84B-534F27779317}" destId="{E01B3154-0666-4584-9FC4-432DE00CC402}" srcOrd="0" destOrd="0" presId="urn:microsoft.com/office/officeart/2005/8/layout/hList1"/>
    <dgm:cxn modelId="{92DF2D18-1FBF-4205-AA0F-A4AF3310DF24}" type="presParOf" srcId="{C25D5A66-A92F-4D7D-A84B-534F27779317}" destId="{6EC96761-7A7E-46B1-9A31-B92F49834D5A}" srcOrd="1" destOrd="0" presId="urn:microsoft.com/office/officeart/2005/8/layout/hList1"/>
    <dgm:cxn modelId="{EDE6BA4C-BFFE-4829-945D-7D92581C3B97}" type="presParOf" srcId="{4351CFC8-37EC-494B-A841-287649776134}" destId="{D004D87C-D390-4BAA-B20D-69AF97599BD7}" srcOrd="3" destOrd="0" presId="urn:microsoft.com/office/officeart/2005/8/layout/hList1"/>
    <dgm:cxn modelId="{F949531A-EA89-4941-858B-E7D6F7A57864}" type="presParOf" srcId="{4351CFC8-37EC-494B-A841-287649776134}" destId="{F9A125CB-F105-4A75-821B-0388D80248ED}" srcOrd="4" destOrd="0" presId="urn:microsoft.com/office/officeart/2005/8/layout/hList1"/>
    <dgm:cxn modelId="{2614E33A-03C1-4AB1-8855-DBA28BFBE137}" type="presParOf" srcId="{F9A125CB-F105-4A75-821B-0388D80248ED}" destId="{64DD6D48-227C-4434-BED8-F49C9D4F4F7E}" srcOrd="0" destOrd="0" presId="urn:microsoft.com/office/officeart/2005/8/layout/hList1"/>
    <dgm:cxn modelId="{8360F655-F8E4-4E9C-842F-C721C2F7799D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000" y="530734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Rolling (moving) statistics</a:t>
          </a:r>
          <a:endParaRPr lang="en-US" sz="2800" kern="1200" dirty="0"/>
        </a:p>
      </dsp:txBody>
      <dsp:txXfrm>
        <a:off x="4000" y="530734"/>
        <a:ext cx="3900487" cy="1560194"/>
      </dsp:txXfrm>
    </dsp:sp>
    <dsp:sp modelId="{DE65B54D-BB89-4898-B770-68834B90CB27}">
      <dsp:nvSpPr>
        <dsp:cNvPr id="0" name=""/>
        <dsp:cNvSpPr/>
      </dsp:nvSpPr>
      <dsp:spPr>
        <a:xfrm>
          <a:off x="4000" y="2090929"/>
          <a:ext cx="3900487" cy="4676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Additive time series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Multiplicative time series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Visual Test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Rolling Mean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Rolling Standard Deviation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4000" y="2090929"/>
        <a:ext cx="3900487" cy="4676073"/>
      </dsp:txXfrm>
    </dsp:sp>
    <dsp:sp modelId="{E01B3154-0666-4584-9FC4-432DE00CC402}">
      <dsp:nvSpPr>
        <dsp:cNvPr id="0" name=""/>
        <dsp:cNvSpPr/>
      </dsp:nvSpPr>
      <dsp:spPr>
        <a:xfrm>
          <a:off x="4450556" y="530734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Augmented Dickey Fuller Test</a:t>
          </a:r>
          <a:endParaRPr lang="en-US" sz="2800" kern="1200" dirty="0"/>
        </a:p>
      </dsp:txBody>
      <dsp:txXfrm>
        <a:off x="4450556" y="530734"/>
        <a:ext cx="3900487" cy="1560194"/>
      </dsp:txXfrm>
    </dsp:sp>
    <dsp:sp modelId="{6EC96761-7A7E-46B1-9A31-B92F49834D5A}">
      <dsp:nvSpPr>
        <dsp:cNvPr id="0" name=""/>
        <dsp:cNvSpPr/>
      </dsp:nvSpPr>
      <dsp:spPr>
        <a:xfrm>
          <a:off x="4450556" y="2090929"/>
          <a:ext cx="3900487" cy="4676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Additive time series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Statistical Tests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p-value threshold 5%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(H0): Time series is non-stationary. It has some time dependent structure.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(H1): Time series is stationary</a:t>
          </a:r>
          <a:endParaRPr lang="en-US" sz="2800" kern="1200" dirty="0"/>
        </a:p>
      </dsp:txBody>
      <dsp:txXfrm>
        <a:off x="4450556" y="2090929"/>
        <a:ext cx="3900487" cy="4676073"/>
      </dsp:txXfrm>
    </dsp:sp>
    <dsp:sp modelId="{64DD6D48-227C-4434-BED8-F49C9D4F4F7E}">
      <dsp:nvSpPr>
        <dsp:cNvPr id="0" name=""/>
        <dsp:cNvSpPr/>
      </dsp:nvSpPr>
      <dsp:spPr>
        <a:xfrm>
          <a:off x="8897111" y="530734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Kwiatkowski–Phillips–Schmidt–Shin Test</a:t>
          </a:r>
          <a:endParaRPr lang="en-US" sz="2800" kern="1200" dirty="0"/>
        </a:p>
      </dsp:txBody>
      <dsp:txXfrm>
        <a:off x="8897111" y="530734"/>
        <a:ext cx="3900487" cy="1560194"/>
      </dsp:txXfrm>
    </dsp:sp>
    <dsp:sp modelId="{98860936-C475-4184-9A9D-2F4B5D8B0BC7}">
      <dsp:nvSpPr>
        <dsp:cNvPr id="0" name=""/>
        <dsp:cNvSpPr/>
      </dsp:nvSpPr>
      <dsp:spPr>
        <a:xfrm>
          <a:off x="8897111" y="2090929"/>
          <a:ext cx="3900487" cy="4676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Multiplicative time series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Statistical Tests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p-value threshold 5%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(H0): Time series is non-stationary. It has some time dependent structure.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(H1): Time series is stationary</a:t>
          </a:r>
          <a:endParaRPr lang="en-US" sz="2800" kern="1200" dirty="0"/>
        </a:p>
      </dsp:txBody>
      <dsp:txXfrm>
        <a:off x="8897111" y="2090929"/>
        <a:ext cx="3900487" cy="467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Add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and Forecasting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mtClean="0"/>
              <a:t>Dušan</a:t>
            </a:r>
            <a:r>
              <a:rPr lang="en-US" dirty="0" smtClean="0"/>
              <a:t> </a:t>
            </a:r>
            <a:r>
              <a:rPr lang="en-US" dirty="0" err="1" smtClean="0"/>
              <a:t>Stević</a:t>
            </a:r>
            <a:r>
              <a:rPr lang="en-US" dirty="0" smtClean="0"/>
              <a:t> SW10-2016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1143000" y="6873766"/>
            <a:ext cx="12801600" cy="3468413"/>
          </a:xfrm>
        </p:spPr>
        <p:txBody>
          <a:bodyPr/>
          <a:lstStyle/>
          <a:p>
            <a:pPr algn="just"/>
            <a:r>
              <a:rPr lang="en-US" dirty="0" smtClean="0"/>
              <a:t>Comparison between algorithms for time series forecasting. The main focus of the project is to study performance of statistical models (AR, MA, ARIMA) and machine learning models (LSTM).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time series is a series of data points indexed in time order.</a:t>
            </a:r>
          </a:p>
          <a:p>
            <a:r>
              <a:rPr lang="en-US" dirty="0" smtClean="0"/>
              <a:t>Time series forecasting is the use of a model to predict future values based on previously observed values.</a:t>
            </a:r>
          </a:p>
          <a:p>
            <a:r>
              <a:rPr lang="en-US" dirty="0" smtClean="0"/>
              <a:t>The motivation for this study is to present performance evaluation for state-of-the-art algorithms for time series forecasting.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5"/>
          </p:nvPr>
        </p:nvSpPr>
        <p:spPr>
          <a:xfrm>
            <a:off x="1143000" y="16440912"/>
            <a:ext cx="12801600" cy="26038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collection (Data acquisition)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Develop models</a:t>
            </a:r>
          </a:p>
          <a:p>
            <a:r>
              <a:rPr lang="en-US" dirty="0" smtClean="0"/>
              <a:t>Evaluate algorithmic performance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143000" y="23391929"/>
            <a:ext cx="12801600" cy="1219200"/>
          </a:xfrm>
        </p:spPr>
        <p:txBody>
          <a:bodyPr/>
          <a:lstStyle/>
          <a:p>
            <a:r>
              <a:rPr lang="en-US" dirty="0" smtClean="0"/>
              <a:t>Detecting </a:t>
            </a:r>
            <a:r>
              <a:rPr lang="en-US" dirty="0" err="1" smtClean="0"/>
              <a:t>stationarity</a:t>
            </a:r>
            <a:r>
              <a:rPr lang="en-US" dirty="0" smtClean="0"/>
              <a:t> in time series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4900" dirty="0" smtClean="0"/>
              <a:t>Techniques for making time series stationary</a:t>
            </a:r>
            <a:endParaRPr lang="en-US" sz="490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7"/>
          </p:nvPr>
        </p:nvSpPr>
        <p:spPr>
          <a:xfrm>
            <a:off x="15544800" y="7114032"/>
            <a:ext cx="12801600" cy="1714658"/>
          </a:xfrm>
        </p:spPr>
        <p:txBody>
          <a:bodyPr/>
          <a:lstStyle/>
          <a:p>
            <a:r>
              <a:rPr lang="en-US" dirty="0" smtClean="0"/>
              <a:t>Differencing (Time Shift Transformation)</a:t>
            </a:r>
          </a:p>
          <a:p>
            <a:r>
              <a:rPr lang="en-US" dirty="0" smtClean="0"/>
              <a:t>Decomposition (Time series = Trend + Seasonality + Noise)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15481738" y="9157559"/>
            <a:ext cx="12801600" cy="1219200"/>
          </a:xfrm>
        </p:spPr>
        <p:txBody>
          <a:bodyPr/>
          <a:lstStyle/>
          <a:p>
            <a:r>
              <a:rPr lang="en-US" dirty="0" smtClean="0"/>
              <a:t>Differencing</a:t>
            </a:r>
            <a:endParaRPr lang="en-US" dirty="0"/>
          </a:p>
        </p:txBody>
      </p:sp>
      <p:pic>
        <p:nvPicPr>
          <p:cNvPr id="31" name="Content Placeholder 30" descr="shift.PNG"/>
          <p:cNvPicPr>
            <a:picLocks noGrp="1" noChangeAspect="1"/>
          </p:cNvPicPr>
          <p:nvPr>
            <p:ph sz="quarter" idx="23"/>
          </p:nvPr>
        </p:nvPicPr>
        <p:blipFill>
          <a:blip r:embed="rId2" cstate="print"/>
          <a:stretch>
            <a:fillRect/>
          </a:stretch>
        </p:blipFill>
        <p:spPr>
          <a:xfrm>
            <a:off x="15485698" y="10373710"/>
            <a:ext cx="12791692" cy="4603531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pic>
        <p:nvPicPr>
          <p:cNvPr id="38" name="Content Placeholder 37" descr="decomposition.PNG"/>
          <p:cNvPicPr>
            <a:picLocks noGrp="1" noChangeAspect="1"/>
          </p:cNvPicPr>
          <p:nvPr>
            <p:ph sz="quarter" idx="30"/>
          </p:nvPr>
        </p:nvPicPr>
        <p:blipFill>
          <a:blip r:embed="rId3" cstate="print"/>
          <a:stretch>
            <a:fillRect/>
          </a:stretch>
        </p:blipFill>
        <p:spPr>
          <a:xfrm>
            <a:off x="15517506" y="16805211"/>
            <a:ext cx="12747008" cy="5307641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learning models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>
          <a:xfrm>
            <a:off x="29931098" y="16892359"/>
            <a:ext cx="12801600" cy="1219200"/>
          </a:xfrm>
        </p:spPr>
        <p:txBody>
          <a:bodyPr/>
          <a:lstStyle/>
          <a:p>
            <a:r>
              <a:rPr lang="en-US" dirty="0" smtClean="0"/>
              <a:t>Tuning Models</a:t>
            </a:r>
            <a:endParaRPr lang="en-US" dirty="0"/>
          </a:p>
        </p:txBody>
      </p:sp>
      <p:pic>
        <p:nvPicPr>
          <p:cNvPr id="53" name="Content Placeholder 52" descr="acf.PNG"/>
          <p:cNvPicPr>
            <a:picLocks noGrp="1" noChangeAspect="1"/>
          </p:cNvPicPr>
          <p:nvPr>
            <p:ph sz="quarter" idx="42"/>
          </p:nvPr>
        </p:nvPicPr>
        <p:blipFill>
          <a:blip r:embed="rId4" cstate="print"/>
          <a:stretch>
            <a:fillRect/>
          </a:stretch>
        </p:blipFill>
        <p:spPr>
          <a:xfrm>
            <a:off x="15513269" y="27589656"/>
            <a:ext cx="13116910" cy="5328744"/>
          </a:xfrm>
        </p:spPr>
      </p:pic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9932411" y="19668114"/>
            <a:ext cx="12801600" cy="12192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35"/>
          </p:nvPr>
        </p:nvSpPr>
        <p:spPr>
          <a:xfrm>
            <a:off x="15559238" y="24088298"/>
            <a:ext cx="12759866" cy="38797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Autoregressive AR(p) Part of ARIMA : describes relationship between a current observation and previous observations.</a:t>
            </a:r>
          </a:p>
          <a:p>
            <a:r>
              <a:rPr lang="en-US" dirty="0" smtClean="0"/>
              <a:t>The Integrated I(d) </a:t>
            </a:r>
            <a:r>
              <a:rPr lang="en-US" dirty="0" smtClean="0"/>
              <a:t>Part </a:t>
            </a:r>
            <a:r>
              <a:rPr lang="en-US" dirty="0" smtClean="0"/>
              <a:t>of ARIMA: describes number of lags (shifts) until time series becomes stationary.</a:t>
            </a:r>
          </a:p>
          <a:p>
            <a:r>
              <a:rPr lang="en-US" dirty="0" smtClean="0"/>
              <a:t>The Moving Average MA(q) Part of ARIMA: describes relationship between an observation and a residual error from previous observations.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6" name="Picture Placeholder 25" descr="new-stock-chart.png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/>
          <a:srcRect t="17851" b="17851"/>
          <a:stretch>
            <a:fillRect/>
          </a:stretch>
        </p:blipFill>
        <p:spPr/>
      </p:pic>
      <p:graphicFrame>
        <p:nvGraphicFramePr>
          <p:cNvPr id="27" name="Content Placeholder 71" descr="Horizontal Bullet Lis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="" xmlns:p14="http://schemas.microsoft.com/office/powerpoint/2010/main" val="2939312321"/>
              </p:ext>
            </p:extLst>
          </p:nvPr>
        </p:nvGraphicFramePr>
        <p:xfrm>
          <a:off x="1143000" y="24331613"/>
          <a:ext cx="12801600" cy="729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6" name="Text Placeholder 13"/>
          <p:cNvSpPr txBox="1">
            <a:spLocks/>
          </p:cNvSpPr>
          <p:nvPr/>
        </p:nvSpPr>
        <p:spPr>
          <a:xfrm>
            <a:off x="15508014" y="1558463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/>
          <a:p>
            <a:pPr algn="ctr" defTabSz="4389120">
              <a:buClr>
                <a:schemeClr val="bg1">
                  <a:lumMod val="65000"/>
                </a:schemeClr>
              </a:buClr>
            </a:pP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Decomposition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1106213" y="1894962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/>
          <a:p>
            <a:pPr algn="ctr" defTabSz="4389120">
              <a:buClr>
                <a:schemeClr val="bg1">
                  <a:lumMod val="65000"/>
                </a:schemeClr>
              </a:buClr>
            </a:pP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Data collection and preprocessing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" name="Content Placeholder 8"/>
          <p:cNvSpPr txBox="1">
            <a:spLocks/>
          </p:cNvSpPr>
          <p:nvPr/>
        </p:nvSpPr>
        <p:spPr>
          <a:xfrm>
            <a:off x="1106213" y="20440098"/>
            <a:ext cx="12801600" cy="2603833"/>
          </a:xfrm>
          <a:prstGeom prst="rect">
            <a:avLst/>
          </a:prstGeom>
        </p:spPr>
        <p:txBody>
          <a:bodyPr vert="horz" lIns="91440" tIns="182880" rIns="91440" bIns="45720" rtlCol="0">
            <a:normAutofit lnSpcReduction="10000"/>
          </a:bodyPr>
          <a:lstStyle/>
          <a:p>
            <a:pPr marL="457200" lvl="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Historical stock prices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smtClean="0"/>
              <a:t>Stock market API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Handling NA values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Feature engineering and scaling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US" dirty="0" smtClean="0"/>
              <a:t>Long short-term memory (LSTM) is an artificial recurrent neural network (RNN) </a:t>
            </a:r>
            <a:r>
              <a:rPr lang="en-US" dirty="0" smtClean="0"/>
              <a:t>architecture.</a:t>
            </a:r>
          </a:p>
          <a:p>
            <a:r>
              <a:rPr lang="en-US" dirty="0" smtClean="0"/>
              <a:t>Capable </a:t>
            </a:r>
            <a:r>
              <a:rPr lang="en-US" dirty="0" smtClean="0"/>
              <a:t>of handling sequential </a:t>
            </a:r>
            <a:r>
              <a:rPr lang="en-US" dirty="0" smtClean="0"/>
              <a:t>data (time series)</a:t>
            </a:r>
          </a:p>
          <a:p>
            <a:r>
              <a:rPr lang="en-US" dirty="0" smtClean="0"/>
              <a:t>A common LSTM unit is composed of a cell, an input gate, an output gate and a forget gate. The cell remembers values over arbitrary time intervals and the three gates regulate the flow of information into and out of the cell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LSTMs were developed to deal with the exploding and vanishing gradient problems that can be encountered when training traditional RNNs.</a:t>
            </a:r>
            <a:endParaRPr lang="en-US" dirty="0"/>
          </a:p>
        </p:txBody>
      </p:sp>
      <p:pic>
        <p:nvPicPr>
          <p:cNvPr id="32" name="Content Placeholder 31" descr="lstm.PNG"/>
          <p:cNvPicPr>
            <a:picLocks noGrp="1" noChangeAspect="1"/>
          </p:cNvPicPr>
          <p:nvPr>
            <p:ph sz="quarter" idx="33"/>
          </p:nvPr>
        </p:nvPicPr>
        <p:blipFill>
          <a:blip r:embed="rId11" cstate="print"/>
          <a:stretch>
            <a:fillRect/>
          </a:stretch>
        </p:blipFill>
        <p:spPr>
          <a:xfrm>
            <a:off x="30585103" y="12486290"/>
            <a:ext cx="11256580" cy="4256689"/>
          </a:xfrm>
        </p:spPr>
      </p:pic>
      <p:sp>
        <p:nvSpPr>
          <p:cNvPr id="34" name="Content Placeholder 23"/>
          <p:cNvSpPr txBox="1">
            <a:spLocks/>
          </p:cNvSpPr>
          <p:nvPr/>
        </p:nvSpPr>
        <p:spPr>
          <a:xfrm>
            <a:off x="30152852" y="18186739"/>
            <a:ext cx="12759866" cy="1740875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/>
          <a:p>
            <a:pPr marL="45720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Grid </a:t>
            </a:r>
            <a:r>
              <a:rPr lang="en-US" sz="3200" dirty="0" smtClean="0"/>
              <a:t>search method (AR, MA, ARIMA)</a:t>
            </a:r>
            <a:endParaRPr lang="en-US" sz="3200" dirty="0" smtClean="0"/>
          </a:p>
          <a:p>
            <a:pPr marL="457200" lvl="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Trial </a:t>
            </a:r>
            <a:r>
              <a:rPr lang="en-US" sz="3200" dirty="0" smtClean="0"/>
              <a:t>and error </a:t>
            </a:r>
            <a:r>
              <a:rPr lang="en-US" sz="3200" dirty="0" smtClean="0"/>
              <a:t>method (LSTM)</a:t>
            </a:r>
          </a:p>
          <a:p>
            <a:pPr marL="457200" lvl="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Content Placeholder 23"/>
          <p:cNvSpPr txBox="1">
            <a:spLocks/>
          </p:cNvSpPr>
          <p:nvPr/>
        </p:nvSpPr>
        <p:spPr>
          <a:xfrm>
            <a:off x="29926880" y="20873546"/>
            <a:ext cx="12759866" cy="1828799"/>
          </a:xfrm>
          <a:prstGeom prst="rect">
            <a:avLst/>
          </a:prstGeom>
        </p:spPr>
        <p:txBody>
          <a:bodyPr vert="horz" lIns="91440" tIns="182880" rIns="91440" bIns="45720" rtlCol="0">
            <a:normAutofit fontScale="92500" lnSpcReduction="10000"/>
          </a:bodyPr>
          <a:lstStyle/>
          <a:p>
            <a:pPr marL="457200" lvl="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ARIMA Root Mean Square Error (RMSE): 23.2218</a:t>
            </a:r>
            <a:endParaRPr lang="en-US" sz="3200" dirty="0" smtClean="0"/>
          </a:p>
          <a:p>
            <a:pPr marL="457200" lvl="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defTabSz="438912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LSTM Root Mean Square Error (RMSE): 9.4728</a:t>
            </a:r>
          </a:p>
        </p:txBody>
      </p:sp>
      <p:pic>
        <p:nvPicPr>
          <p:cNvPr id="41" name="Picture 40" descr="predicti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59890" y="23490622"/>
            <a:ext cx="13022317" cy="722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440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Science Poster</vt:lpstr>
      <vt:lpstr>Time Series Analysis and Forecasting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/>
  <cp:lastModifiedBy>Dule</cp:lastModifiedBy>
  <cp:revision>33</cp:revision>
  <dcterms:created xsi:type="dcterms:W3CDTF">2013-01-20T21:20:28Z</dcterms:created>
  <dcterms:modified xsi:type="dcterms:W3CDTF">2020-02-20T22:33:37Z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