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1685" r:id="rId3"/>
    <p:sldId id="258" r:id="rId4"/>
    <p:sldId id="1690" r:id="rId5"/>
    <p:sldId id="257" r:id="rId6"/>
    <p:sldId id="261" r:id="rId7"/>
    <p:sldId id="1693" r:id="rId8"/>
    <p:sldId id="1706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  <p:sldId id="1800" r:id="rId21"/>
    <p:sldId id="1809" r:id="rId22"/>
    <p:sldId id="1812" r:id="rId23"/>
    <p:sldId id="18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BB65C-38E1-41C5-8E71-4E149509449A}">
          <p14:sldIdLst>
            <p14:sldId id="1685"/>
            <p14:sldId id="258"/>
            <p14:sldId id="1690"/>
            <p14:sldId id="257"/>
            <p14:sldId id="261"/>
            <p14:sldId id="1693"/>
            <p14:sldId id="1706"/>
            <p14:sldId id="1694"/>
            <p14:sldId id="1700"/>
            <p14:sldId id="1695"/>
            <p14:sldId id="1701"/>
            <p14:sldId id="1696"/>
            <p14:sldId id="1702"/>
            <p14:sldId id="1697"/>
            <p14:sldId id="1703"/>
            <p14:sldId id="1698"/>
            <p14:sldId id="1704"/>
            <p14:sldId id="1684"/>
          </p14:sldIdLst>
        </p14:section>
        <p14:section name="PDKBDDL" id="{1EFE5D0B-A186-4E91-838F-C3914F8F8900}">
          <p14:sldIdLst>
            <p14:sldId id="1800"/>
            <p14:sldId id="1809"/>
            <p14:sldId id="1812"/>
            <p14:sldId id="18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12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95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303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0949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278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01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7566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937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779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30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014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Epistemic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Who’s got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9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Introduce an </a:t>
            </a:r>
            <a:r>
              <a:rPr lang="en-CA" b="1" dirty="0">
                <a:solidFill>
                  <a:schemeClr val="accent4"/>
                </a:solidFill>
              </a:rPr>
              <a:t>ask</a:t>
            </a:r>
            <a:r>
              <a:rPr lang="en-CA" dirty="0"/>
              <a:t> action letting agent </a:t>
            </a:r>
            <a:r>
              <a:rPr lang="en-CA" b="1" dirty="0"/>
              <a:t>?a1</a:t>
            </a:r>
            <a:r>
              <a:rPr lang="en-CA" dirty="0"/>
              <a:t> </a:t>
            </a:r>
            <a:r>
              <a:rPr lang="en-CA" dirty="0">
                <a:solidFill>
                  <a:schemeClr val="accent4"/>
                </a:solidFill>
              </a:rPr>
              <a:t>ask</a:t>
            </a:r>
            <a:r>
              <a:rPr lang="en-CA" dirty="0"/>
              <a:t> </a:t>
            </a:r>
            <a:r>
              <a:rPr lang="en-CA" b="1" dirty="0"/>
              <a:t>?a2</a:t>
            </a:r>
            <a:r>
              <a:rPr lang="en-CA" dirty="0"/>
              <a:t> if </a:t>
            </a:r>
            <a:r>
              <a:rPr lang="en-CA" b="1" dirty="0"/>
              <a:t>?a3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  <a:br>
              <a:rPr lang="en-CA" dirty="0"/>
            </a:br>
            <a:endParaRPr lang="en-CA" dirty="0"/>
          </a:p>
          <a:p>
            <a:r>
              <a:rPr lang="en-CA" dirty="0"/>
              <a:t>It should </a:t>
            </a:r>
            <a:r>
              <a:rPr lang="en-CA" i="1" dirty="0"/>
              <a:t>never</a:t>
            </a:r>
            <a:r>
              <a:rPr lang="en-CA" dirty="0"/>
              <a:t> have its condition derived.</a:t>
            </a:r>
          </a:p>
          <a:p>
            <a:r>
              <a:rPr lang="en-CA" dirty="0"/>
              <a:t>Precondition is that the agents are co-located.</a:t>
            </a:r>
          </a:p>
          <a:p>
            <a:r>
              <a:rPr lang="en-CA" dirty="0"/>
              <a:t>Effect is that when </a:t>
            </a:r>
            <a:r>
              <a:rPr lang="en-CA" b="1" dirty="0"/>
              <a:t>?a2</a:t>
            </a:r>
            <a:r>
              <a:rPr lang="en-CA" dirty="0"/>
              <a:t> believes </a:t>
            </a:r>
            <a:r>
              <a:rPr lang="en-CA" b="1" dirty="0"/>
              <a:t>?a3</a:t>
            </a:r>
            <a:r>
              <a:rPr lang="en-CA" dirty="0"/>
              <a:t> has it (or doesn’t), then </a:t>
            </a:r>
            <a:r>
              <a:rPr lang="en-CA" b="1" dirty="0"/>
              <a:t>?a1</a:t>
            </a:r>
            <a:r>
              <a:rPr lang="en-CA" dirty="0"/>
              <a:t> will come to believe the same thing.</a:t>
            </a:r>
          </a:p>
          <a:p>
            <a:r>
              <a:rPr lang="en-CA" b="1" dirty="0"/>
              <a:t>Goal</a:t>
            </a:r>
            <a:r>
              <a:rPr lang="en-CA" dirty="0"/>
              <a:t>: 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a</a:t>
            </a:r>
            <a:r>
              <a:rPr lang="en-CA" dirty="0"/>
              <a:t>’ has the treasure / ‘</a:t>
            </a:r>
            <a:r>
              <a:rPr lang="en-CA" b="1" dirty="0"/>
              <a:t>d</a:t>
            </a:r>
            <a:r>
              <a:rPr lang="en-CA" dirty="0"/>
              <a:t>’ thinks it’s possible ‘</a:t>
            </a:r>
            <a:r>
              <a:rPr lang="en-CA" b="1" dirty="0"/>
              <a:t>a</a:t>
            </a:r>
            <a:r>
              <a:rPr lang="en-CA" dirty="0"/>
              <a:t>’ doesn’t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tellmethis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youllneverguesswhatiheard</a:t>
            </a:r>
            <a:r>
              <a:rPr lang="en-CA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Nosy neighbours.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Modify </a:t>
            </a:r>
            <a:r>
              <a:rPr lang="en-CA" b="1" dirty="0">
                <a:solidFill>
                  <a:schemeClr val="accent4"/>
                </a:solidFill>
              </a:rPr>
              <a:t>ask</a:t>
            </a:r>
            <a:r>
              <a:rPr lang="en-CA" dirty="0"/>
              <a:t> so others can eavesdrop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Change the derive-condition to capture agents in the room</a:t>
            </a:r>
            <a:br>
              <a:rPr lang="en-CA" dirty="0"/>
            </a:br>
            <a:endParaRPr lang="en-CA" dirty="0"/>
          </a:p>
          <a:p>
            <a:r>
              <a:rPr lang="en-CA" dirty="0"/>
              <a:t>Precondition stays the same, but the effect now includes the asking agent to believe the telling agent believes what they say</a:t>
            </a:r>
          </a:p>
          <a:p>
            <a:pPr lvl="1"/>
            <a:r>
              <a:rPr lang="en-CA" dirty="0"/>
              <a:t>Wasn’t it weird that we didn’t consider this before?</a:t>
            </a:r>
            <a:br>
              <a:rPr lang="en-CA" dirty="0"/>
            </a:br>
            <a:endParaRPr lang="en-CA" dirty="0"/>
          </a:p>
          <a:p>
            <a:r>
              <a:rPr lang="en-CA" b="1" dirty="0"/>
              <a:t>Goal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  both think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b</a:t>
            </a:r>
            <a:r>
              <a:rPr lang="en-CA" dirty="0"/>
              <a:t>’ thinks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i="1" dirty="0"/>
              <a:t>doesn’t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have the treasure</a:t>
            </a:r>
            <a:r>
              <a:rPr lang="en-CA" dirty="0"/>
              <a:t> (similar for 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’)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whatsthatnow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mindyourbusiness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The art of suspicion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Let’s harden up the beliefs on these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(</a:t>
            </a:r>
            <a:r>
              <a:rPr lang="en-CA" i="1" dirty="0"/>
              <a:t>they’ll believe anything</a:t>
            </a:r>
            <a:r>
              <a:rPr lang="en-CA" dirty="0"/>
              <a:t>!)</a:t>
            </a:r>
            <a:br>
              <a:rPr lang="en-CA" dirty="0"/>
            </a:br>
            <a:endParaRPr lang="en-CA" dirty="0"/>
          </a:p>
          <a:p>
            <a:r>
              <a:rPr lang="en-CA" dirty="0"/>
              <a:t>Start with a goal of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having the treasure</a:t>
            </a:r>
            <a:r>
              <a:rPr lang="en-CA" dirty="0"/>
              <a:t>, and both 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 thinking it’s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‘</a:t>
            </a:r>
            <a:r>
              <a:rPr lang="en-CA" b="1" dirty="0"/>
              <a:t>l0</a:t>
            </a:r>
            <a:r>
              <a:rPr lang="en-CA" dirty="0"/>
              <a:t>’ and ‘</a:t>
            </a:r>
            <a:r>
              <a:rPr lang="en-CA" b="1" dirty="0"/>
              <a:t>l1</a:t>
            </a:r>
            <a:r>
              <a:rPr lang="en-CA" dirty="0"/>
              <a:t>’ respectively.</a:t>
            </a:r>
            <a:br>
              <a:rPr lang="en-CA" dirty="0"/>
            </a:br>
            <a:endParaRPr lang="en-CA" dirty="0"/>
          </a:p>
          <a:p>
            <a:r>
              <a:rPr lang="en-CA" dirty="0"/>
              <a:t>Modify </a:t>
            </a:r>
            <a:r>
              <a:rPr lang="en-CA" dirty="0">
                <a:solidFill>
                  <a:schemeClr val="accent4"/>
                </a:solidFill>
              </a:rPr>
              <a:t>move</a:t>
            </a:r>
            <a:r>
              <a:rPr lang="en-CA" dirty="0"/>
              <a:t> so that the moving agent thinks:</a:t>
            </a:r>
          </a:p>
          <a:p>
            <a:pPr lvl="1"/>
            <a:r>
              <a:rPr lang="en-CA" dirty="0"/>
              <a:t>it’s possible for the treasure to either be (or not)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the source location</a:t>
            </a:r>
          </a:p>
          <a:p>
            <a:pPr lvl="1"/>
            <a:r>
              <a:rPr lang="en-CA" dirty="0"/>
              <a:t>when the treasure is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(or not) the destination, the agent believes this</a:t>
            </a:r>
            <a:br>
              <a:rPr lang="en-CA" dirty="0"/>
            </a:br>
            <a:endParaRPr lang="en-CA" dirty="0"/>
          </a:p>
          <a:p>
            <a:r>
              <a:rPr lang="en-CA" dirty="0"/>
              <a:t>Try solving it again.</a:t>
            </a:r>
          </a:p>
          <a:p>
            <a:pPr marL="0" indent="0" algn="ctr">
              <a:buNone/>
            </a:pPr>
            <a:r>
              <a:rPr lang="en-CA" dirty="0"/>
              <a:t>epistemic / sus</a:t>
            </a:r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idontbelieveawordyousay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The perfect logician.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We know RP-MEP can’t handle disjunction natively. But what if we </a:t>
            </a:r>
            <a:r>
              <a:rPr lang="en-CA" i="1" dirty="0"/>
              <a:t>encode the notion of logical reasoning</a:t>
            </a:r>
            <a:r>
              <a:rPr lang="en-CA" dirty="0"/>
              <a:t>?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2"/>
                </a:solidFill>
              </a:rPr>
              <a:t>diff</a:t>
            </a:r>
            <a:r>
              <a:rPr lang="en-CA" dirty="0"/>
              <a:t> predicate (always known) to indicate if agents differ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2"/>
                </a:solidFill>
              </a:rPr>
              <a:t>can-infer</a:t>
            </a:r>
            <a:r>
              <a:rPr lang="en-CA" dirty="0"/>
              <a:t> predicate to let us </a:t>
            </a:r>
            <a:r>
              <a:rPr lang="en-CA" dirty="0">
                <a:solidFill>
                  <a:schemeClr val="accent4"/>
                </a:solidFill>
              </a:rPr>
              <a:t>infer</a:t>
            </a:r>
            <a:r>
              <a:rPr lang="en-CA" dirty="0"/>
              <a:t> just once.</a:t>
            </a:r>
          </a:p>
          <a:p>
            <a:r>
              <a:rPr lang="en-CA" dirty="0"/>
              <a:t>Add the </a:t>
            </a:r>
            <a:r>
              <a:rPr lang="en-CA" b="1" dirty="0">
                <a:solidFill>
                  <a:schemeClr val="accent4"/>
                </a:solidFill>
              </a:rPr>
              <a:t>infer</a:t>
            </a:r>
            <a:r>
              <a:rPr lang="en-CA" dirty="0"/>
              <a:t> action:</a:t>
            </a:r>
          </a:p>
          <a:p>
            <a:pPr lvl="1"/>
            <a:r>
              <a:rPr lang="en-CA" dirty="0"/>
              <a:t>Should have a derive condition of </a:t>
            </a:r>
            <a:r>
              <a:rPr lang="en-CA" i="1" dirty="0"/>
              <a:t>always</a:t>
            </a:r>
            <a:r>
              <a:rPr lang="en-CA" dirty="0"/>
              <a:t>.</a:t>
            </a:r>
          </a:p>
          <a:p>
            <a:pPr lvl="1"/>
            <a:r>
              <a:rPr lang="en-CA" b="1" dirty="0"/>
              <a:t>Parameters</a:t>
            </a:r>
            <a:r>
              <a:rPr lang="en-CA" dirty="0"/>
              <a:t>: 3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and a </a:t>
            </a:r>
            <a:r>
              <a:rPr lang="en-CA" dirty="0">
                <a:solidFill>
                  <a:schemeClr val="accent3"/>
                </a:solidFill>
              </a:rPr>
              <a:t>location</a:t>
            </a:r>
          </a:p>
          <a:p>
            <a:pPr lvl="1"/>
            <a:r>
              <a:rPr lang="en-CA" b="1" dirty="0"/>
              <a:t>Precondition</a:t>
            </a:r>
            <a:r>
              <a:rPr lang="en-CA" dirty="0"/>
              <a:t>: the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all </a:t>
            </a:r>
            <a:r>
              <a:rPr lang="en-CA" dirty="0">
                <a:solidFill>
                  <a:schemeClr val="accent2"/>
                </a:solidFill>
              </a:rPr>
              <a:t>differ</a:t>
            </a:r>
            <a:r>
              <a:rPr lang="en-CA" dirty="0"/>
              <a:t>, are all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the location, and </a:t>
            </a:r>
            <a:r>
              <a:rPr lang="en-CA" dirty="0">
                <a:solidFill>
                  <a:schemeClr val="accent2"/>
                </a:solidFill>
              </a:rPr>
              <a:t>can-infer</a:t>
            </a:r>
          </a:p>
          <a:p>
            <a:pPr lvl="1"/>
            <a:r>
              <a:rPr lang="en-CA" b="1" dirty="0"/>
              <a:t>Effect</a:t>
            </a:r>
            <a:r>
              <a:rPr lang="en-CA" dirty="0"/>
              <a:t>: (1) we </a:t>
            </a:r>
            <a:r>
              <a:rPr lang="en-CA" dirty="0">
                <a:solidFill>
                  <a:schemeClr val="accent2"/>
                </a:solidFill>
              </a:rPr>
              <a:t>can’t infer</a:t>
            </a:r>
            <a:r>
              <a:rPr lang="en-CA" dirty="0"/>
              <a:t>; and (2) when all the </a:t>
            </a:r>
            <a:r>
              <a:rPr lang="en-CA" dirty="0">
                <a:solidFill>
                  <a:schemeClr val="accent3"/>
                </a:solidFill>
              </a:rPr>
              <a:t>locations</a:t>
            </a:r>
            <a:r>
              <a:rPr lang="en-CA" dirty="0"/>
              <a:t> don’t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the treasure, plus </a:t>
            </a:r>
            <a:r>
              <a:rPr lang="en-CA" b="1" dirty="0"/>
              <a:t>?a1</a:t>
            </a:r>
            <a:r>
              <a:rPr lang="en-CA" dirty="0"/>
              <a:t> and </a:t>
            </a:r>
            <a:r>
              <a:rPr lang="en-CA" b="1" dirty="0"/>
              <a:t>?a2</a:t>
            </a:r>
            <a:r>
              <a:rPr lang="en-CA" dirty="0"/>
              <a:t> don’t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it, then </a:t>
            </a:r>
            <a:r>
              <a:rPr lang="en-CA" b="1" dirty="0"/>
              <a:t>?a3</a:t>
            </a:r>
            <a:r>
              <a:rPr lang="en-CA" dirty="0"/>
              <a:t> must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it.</a:t>
            </a:r>
            <a:br>
              <a:rPr lang="en-CA" dirty="0"/>
            </a:br>
            <a:endParaRPr lang="en-CA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theydontexist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mybrainhurts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797A3D-E6D4-CAF3-BC0F-DB627B4B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PDKBDDL</a:t>
            </a:r>
          </a:p>
        </p:txBody>
      </p:sp>
    </p:spTree>
    <p:extLst>
      <p:ext uri="{BB962C8B-B14F-4D97-AF65-F5344CB8AC3E}">
        <p14:creationId xmlns:p14="http://schemas.microsoft.com/office/powerpoint/2010/main" val="155901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rpmep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3EB3E6-DD51-8092-8ABB-BA7A5CD9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32" y="528986"/>
            <a:ext cx="4407193" cy="24898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3F2036-5E01-5763-64F7-FC32A616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06" y="1111649"/>
            <a:ext cx="5168900" cy="22098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BDD38-1ED4-80B3-F316-209ECDE6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25" y="1538991"/>
            <a:ext cx="7493931" cy="26477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315AE-CF06-779A-4B2A-720E88F2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00" y="2894108"/>
            <a:ext cx="10347301" cy="31126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7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EB7DA-64E9-E791-87DF-F659DF7E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53" y="1703380"/>
            <a:ext cx="4504337" cy="345124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AFFC4-9BF5-C918-1608-9D0BDCC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52" y="0"/>
            <a:ext cx="3861696" cy="68580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4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9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wall, indoor, toy&#10;&#10;Description automatically generated">
            <a:extLst>
              <a:ext uri="{FF2B5EF4-FFF2-40B4-BE49-F238E27FC236}">
                <a16:creationId xmlns:a16="http://schemas.microsoft.com/office/drawing/2014/main" id="{4C4C60D3-E328-1B9B-CEC1-14BCCCA9C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3" b="2672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F2D470B-AC21-457A-973A-2C525757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86DE7A-E344-0FF2-A4CC-D8B3D0B8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28" y="1006404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 cap="all" spc="1500" dirty="0">
                <a:ea typeface="Source Sans Pro SemiBold" panose="020B0603030403020204" pitchFamily="34" charset="0"/>
              </a:rPr>
              <a:t>Deceptive Robots Rushing for Rubies</a:t>
            </a:r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Get that treasure!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Who’s got it?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Nosy </a:t>
            </a:r>
            <a:r>
              <a:rPr lang="en-US" dirty="0" err="1"/>
              <a:t>neighbours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The art of suspicion.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The perfect logician.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</a:t>
            </a:r>
            <a:r>
              <a:rPr lang="en-US" b="0" dirty="0"/>
              <a:t>several agents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trying to find a treasure, and tell each other all </a:t>
            </a:r>
            <a:r>
              <a:rPr lang="en-US" b="0"/>
              <a:t>about it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</a:t>
            </a:r>
            <a:r>
              <a:rPr b="0" dirty="0"/>
              <a:t>, </a:t>
            </a:r>
            <a:r>
              <a:rPr lang="en-US" b="1" dirty="0">
                <a:solidFill>
                  <a:schemeClr val="accent3"/>
                </a:solidFill>
              </a:rPr>
              <a:t>agent</a:t>
            </a:r>
            <a:r>
              <a:rPr lang="en-US" b="0" dirty="0">
                <a:solidFill>
                  <a:schemeClr val="accent3"/>
                </a:solidFill>
              </a:rPr>
              <a:t>*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has-</a:t>
            </a:r>
            <a:r>
              <a:rPr lang="fr-FR" b="0" dirty="0" err="1">
                <a:solidFill>
                  <a:schemeClr val="accent2"/>
                </a:solidFill>
              </a:rPr>
              <a:t>treasure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treasure</a:t>
            </a:r>
            <a:r>
              <a:rPr lang="fr-FR" b="0" dirty="0">
                <a:solidFill>
                  <a:schemeClr val="accent2"/>
                </a:solidFill>
              </a:rPr>
              <a:t>-at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connected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take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drop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ask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infer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en-US" dirty="0"/>
              <a:t>Initial State / Goal</a:t>
            </a:r>
            <a:r>
              <a:rPr lang="en-US" b="0" dirty="0"/>
              <a:t>: Initial belief, and goal of deception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674222" y="486485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5674224" y="32209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l0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67927" y="3220940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4054072" y="322094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5674222" y="175326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690785" y="3513329"/>
            <a:ext cx="98343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6310937" y="3513328"/>
            <a:ext cx="1056990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5463013" y="4335284"/>
            <a:ext cx="1059135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5551127" y="2779488"/>
            <a:ext cx="882906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080" y="2945751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8318" y="3665056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4484" y="2945751"/>
            <a:ext cx="379476" cy="379476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8B3CC69F-7E98-81E0-ADA3-911A4DEB1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1236" y="3628680"/>
            <a:ext cx="379476" cy="379476"/>
          </a:xfrm>
          <a:prstGeom prst="rect">
            <a:avLst/>
          </a:prstGeom>
        </p:spPr>
      </p:pic>
      <p:pic>
        <p:nvPicPr>
          <p:cNvPr id="46" name="Graphic 45" descr="Treasure chest with solid fill">
            <a:extLst>
              <a:ext uri="{FF2B5EF4-FFF2-40B4-BE49-F238E27FC236}">
                <a16:creationId xmlns:a16="http://schemas.microsoft.com/office/drawing/2014/main" id="{4E92F9C3-FDD6-7C04-54CA-A57F3BAEB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7783" y="2860045"/>
            <a:ext cx="550888" cy="5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/>
          </a:bodyPr>
          <a:lstStyle/>
          <a:p>
            <a:r>
              <a:rPr lang="en-US" dirty="0"/>
              <a:t>Regular run: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rpmep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problem.pdkddl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keep the generated files:</a:t>
            </a:r>
            <a:br>
              <a:rPr lang="en-US" dirty="0"/>
            </a:br>
            <a:r>
              <a:rPr lang="en-US" dirty="0"/>
              <a:t>	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--keep-files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find an optimal plan afterwards: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lama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pdkb-domain.pddl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pdkb-problem.pddl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Get the treasure!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 around and </a:t>
            </a:r>
            <a:r>
              <a:rPr lang="en-CA" b="1" dirty="0">
                <a:solidFill>
                  <a:schemeClr val="accent4"/>
                </a:solidFill>
              </a:rPr>
              <a:t>take</a:t>
            </a:r>
            <a:r>
              <a:rPr lang="en-CA" dirty="0"/>
              <a:t>/</a:t>
            </a:r>
            <a:r>
              <a:rPr lang="en-CA" b="1" dirty="0">
                <a:solidFill>
                  <a:schemeClr val="accent4"/>
                </a:solidFill>
              </a:rPr>
              <a:t>drop</a:t>
            </a:r>
            <a:r>
              <a:rPr lang="en-CA" dirty="0"/>
              <a:t> the treasure.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: (always known) Moves agent from one loc to another</a:t>
            </a:r>
          </a:p>
          <a:p>
            <a:r>
              <a:rPr lang="en-CA" b="1" dirty="0">
                <a:solidFill>
                  <a:schemeClr val="accent4"/>
                </a:solidFill>
              </a:rPr>
              <a:t>take</a:t>
            </a:r>
            <a:r>
              <a:rPr lang="en-CA" dirty="0"/>
              <a:t>: (seen in room) Agent takes the treasure</a:t>
            </a:r>
          </a:p>
          <a:p>
            <a:r>
              <a:rPr lang="en-CA" b="1" dirty="0">
                <a:solidFill>
                  <a:schemeClr val="accent4"/>
                </a:solidFill>
              </a:rPr>
              <a:t>drop</a:t>
            </a:r>
            <a:r>
              <a:rPr lang="en-CA" dirty="0"/>
              <a:t>: (seen in room) Agent drops the treasure</a:t>
            </a:r>
          </a:p>
          <a:p>
            <a:r>
              <a:rPr lang="en-CA" b="1" dirty="0"/>
              <a:t>Goal</a:t>
            </a:r>
            <a:r>
              <a:rPr lang="en-CA" dirty="0"/>
              <a:t>: ‘</a:t>
            </a:r>
            <a:r>
              <a:rPr lang="en-CA" b="1" dirty="0"/>
              <a:t>a</a:t>
            </a:r>
            <a:r>
              <a:rPr lang="en-CA" dirty="0"/>
              <a:t>’ thinks ‘</a:t>
            </a:r>
            <a:r>
              <a:rPr lang="en-CA" b="1" dirty="0"/>
              <a:t>b</a:t>
            </a:r>
            <a:r>
              <a:rPr lang="en-CA" dirty="0"/>
              <a:t>’ has it, and 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d</a:t>
            </a:r>
            <a:r>
              <a:rPr lang="en-CA" dirty="0"/>
              <a:t>’ has it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treasure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wererich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686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Source Sans Pro</vt:lpstr>
      <vt:lpstr>FunkyShapesDarkVTI</vt:lpstr>
      <vt:lpstr>Simple Light</vt:lpstr>
      <vt:lpstr>Modelling Exercise</vt:lpstr>
      <vt:lpstr>PowerPoint Presentation</vt:lpstr>
      <vt:lpstr>Deceptive Robots Rushing for Rubies</vt:lpstr>
      <vt:lpstr>PowerPoint Presentation</vt:lpstr>
      <vt:lpstr>Summary</vt:lpstr>
      <vt:lpstr>PowerPoint Presentation</vt:lpstr>
      <vt:lpstr>Running Tips</vt:lpstr>
      <vt:lpstr>1. Get the treasure!</vt:lpstr>
      <vt:lpstr>PowerPoint Presentation</vt:lpstr>
      <vt:lpstr>2. Who’s got it?</vt:lpstr>
      <vt:lpstr>PowerPoint Presentation</vt:lpstr>
      <vt:lpstr>3. Nosy neighbours.</vt:lpstr>
      <vt:lpstr>PowerPoint Presentation</vt:lpstr>
      <vt:lpstr>4. The art of suspicion.</vt:lpstr>
      <vt:lpstr>PowerPoint Presentation</vt:lpstr>
      <vt:lpstr>5. The perfect logician.</vt:lpstr>
      <vt:lpstr>PowerPoint Presentation</vt:lpstr>
      <vt:lpstr>PowerPoint Presentation</vt:lpstr>
      <vt:lpstr>PDKBDDL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18</cp:revision>
  <dcterms:created xsi:type="dcterms:W3CDTF">2022-12-22T14:48:06Z</dcterms:created>
  <dcterms:modified xsi:type="dcterms:W3CDTF">2023-03-23T16:29:04Z</dcterms:modified>
</cp:coreProperties>
</file>