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5" r:id="rId2"/>
  </p:sldMasterIdLst>
  <p:sldIdLst>
    <p:sldId id="1685" r:id="rId3"/>
    <p:sldId id="258" r:id="rId4"/>
    <p:sldId id="1690" r:id="rId5"/>
    <p:sldId id="257" r:id="rId6"/>
    <p:sldId id="261" r:id="rId7"/>
    <p:sldId id="1693" r:id="rId8"/>
    <p:sldId id="1706" r:id="rId9"/>
    <p:sldId id="1694" r:id="rId10"/>
    <p:sldId id="1700" r:id="rId11"/>
    <p:sldId id="1695" r:id="rId12"/>
    <p:sldId id="1701" r:id="rId13"/>
    <p:sldId id="1696" r:id="rId14"/>
    <p:sldId id="1702" r:id="rId15"/>
    <p:sldId id="1697" r:id="rId16"/>
    <p:sldId id="1703" r:id="rId17"/>
    <p:sldId id="1698" r:id="rId18"/>
    <p:sldId id="1704" r:id="rId19"/>
    <p:sldId id="1684" r:id="rId20"/>
    <p:sldId id="1800" r:id="rId21"/>
    <p:sldId id="1809" r:id="rId22"/>
    <p:sldId id="1812" r:id="rId23"/>
    <p:sldId id="1811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BABB65C-38E1-41C5-8E71-4E149509449A}">
          <p14:sldIdLst>
            <p14:sldId id="1685"/>
            <p14:sldId id="258"/>
            <p14:sldId id="1690"/>
            <p14:sldId id="257"/>
            <p14:sldId id="261"/>
            <p14:sldId id="1693"/>
            <p14:sldId id="1706"/>
            <p14:sldId id="1694"/>
            <p14:sldId id="1700"/>
            <p14:sldId id="1695"/>
            <p14:sldId id="1701"/>
            <p14:sldId id="1696"/>
            <p14:sldId id="1702"/>
            <p14:sldId id="1697"/>
            <p14:sldId id="1703"/>
            <p14:sldId id="1698"/>
            <p14:sldId id="1704"/>
            <p14:sldId id="1684"/>
          </p14:sldIdLst>
        </p14:section>
        <p14:section name="PDKBDDL" id="{1EFE5D0B-A186-4E91-838F-C3914F8F8900}">
          <p14:sldIdLst>
            <p14:sldId id="1800"/>
            <p14:sldId id="1809"/>
            <p14:sldId id="1812"/>
            <p14:sldId id="181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770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0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0F569-AC90-44EB-9EF4-4E5C2F5D823C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661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D41-E8B7-4A0B-B861-3EC4AE88917D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34823-0B19-4B4E-A643-7A3B0A3D24D6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57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302546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“Type a quote here.”"/>
          <p:cNvSpPr txBox="1">
            <a:spLocks noGrp="1"/>
          </p:cNvSpPr>
          <p:nvPr>
            <p:ph type="body" sz="quarter" idx="21"/>
          </p:nvPr>
        </p:nvSpPr>
        <p:spPr>
          <a:xfrm>
            <a:off x="1190625" y="3018235"/>
            <a:ext cx="9810750" cy="48013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</a:lvl1pPr>
          </a:lstStyle>
          <a:p>
            <a:r>
              <a:t>“Type a quote here.”</a:t>
            </a:r>
          </a:p>
        </p:txBody>
      </p:sp>
      <p:sp>
        <p:nvSpPr>
          <p:cNvPr id="142" name="–Johnny Appleseed"/>
          <p:cNvSpPr txBox="1">
            <a:spLocks noGrp="1"/>
          </p:cNvSpPr>
          <p:nvPr>
            <p:ph type="body" sz="quarter" idx="22"/>
          </p:nvPr>
        </p:nvSpPr>
        <p:spPr>
          <a:xfrm>
            <a:off x="1190625" y="4473773"/>
            <a:ext cx="9810750" cy="368047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1687"/>
              </a:spcBef>
              <a:buSzTx/>
              <a:buNone/>
              <a:defRPr sz="1969" i="1"/>
            </a:lvl1pPr>
          </a:lstStyle>
          <a:p>
            <a:r>
              <a:t>–Johnny Appleseed</a:t>
            </a:r>
          </a:p>
        </p:txBody>
      </p:sp>
      <p:sp>
        <p:nvSpPr>
          <p:cNvPr id="14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70349950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le Text"/>
          <p:cNvSpPr txBox="1">
            <a:spLocks noGrp="1"/>
          </p:cNvSpPr>
          <p:nvPr>
            <p:ph type="title"/>
          </p:nvPr>
        </p:nvSpPr>
        <p:spPr>
          <a:xfrm>
            <a:off x="976313" y="187523"/>
            <a:ext cx="10239375" cy="17145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58AAB"/>
                </a:solidFill>
              </a:defRPr>
            </a:lvl1pPr>
          </a:lstStyle>
          <a:p>
            <a:r>
              <a:t>Title Text</a:t>
            </a:r>
          </a:p>
        </p:txBody>
      </p:sp>
      <p:sp>
        <p:nvSpPr>
          <p:cNvPr id="89" name="Body Level One…"/>
          <p:cNvSpPr txBox="1">
            <a:spLocks noGrp="1"/>
          </p:cNvSpPr>
          <p:nvPr>
            <p:ph type="body" idx="1"/>
          </p:nvPr>
        </p:nvSpPr>
        <p:spPr>
          <a:xfrm>
            <a:off x="976313" y="1946672"/>
            <a:ext cx="10239375" cy="4018359"/>
          </a:xfrm>
          <a:prstGeom prst="rect">
            <a:avLst/>
          </a:prstGeom>
        </p:spPr>
        <p:txBody>
          <a:bodyPr/>
          <a:lstStyle>
            <a:lvl1pPr>
              <a:buBlip>
                <a:blip r:embed="rId2"/>
              </a:buBlip>
            </a:lvl1pPr>
            <a:lvl2pPr>
              <a:buBlip>
                <a:blip r:embed="rId2"/>
              </a:buBlip>
            </a:lvl2pPr>
            <a:lvl3pPr>
              <a:buBlip>
                <a:blip r:embed="rId2"/>
              </a:buBlip>
            </a:lvl3pPr>
            <a:lvl4pPr>
              <a:buBlip>
                <a:blip r:embed="rId2"/>
              </a:buBlip>
            </a:lvl4pPr>
            <a:lvl5pPr>
              <a:buBlip>
                <a:blip r:embed="rId2"/>
              </a:buBlip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892862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8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690123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389534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633039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1309498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1278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D79EF-17C8-45D8-9866-DAF5723FC604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607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001851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1375664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5079377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81779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330869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FC2ADC-3680-4013-A757-E4663495DB98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907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1BA94-5DCA-4F19-960F-0FB2BD5EE85A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686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ED947-38D9-44AC-8B89-E79758333B77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800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81E23F-BD3C-4F23-B116-2B758120C8AC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485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CFAA9-6D59-4D98-869E-ACBDB83B2CA4}" type="datetime1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30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410804-27E3-430A-BB42-B831260DE39A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0164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22DE3-3D1A-4D53-B9A6-6C7463B8C992}" type="datetime1">
              <a:rPr lang="en-US" smtClean="0"/>
              <a:t>3/22/2023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5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5ECD8B30-1B71-45A1-8314-D59C86F581E1}" type="datetime1">
              <a:rPr lang="en-US" smtClean="0"/>
              <a:pPr/>
              <a:t>3/22/2023</a:t>
            </a:fld>
            <a:endParaRPr lang="en-US" b="1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 dirty="0"/>
              <a:t>Sample Footer Text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28870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dk2"/>
                </a:solidFill>
              </a:defRPr>
            </a:lvl1pPr>
            <a:lvl2pPr lvl="1" algn="r">
              <a:buNone/>
              <a:defRPr sz="1333">
                <a:solidFill>
                  <a:schemeClr val="dk2"/>
                </a:solidFill>
              </a:defRPr>
            </a:lvl2pPr>
            <a:lvl3pPr lvl="2" algn="r">
              <a:buNone/>
              <a:defRPr sz="1333">
                <a:solidFill>
                  <a:schemeClr val="dk2"/>
                </a:solidFill>
              </a:defRPr>
            </a:lvl3pPr>
            <a:lvl4pPr lvl="3" algn="r">
              <a:buNone/>
              <a:defRPr sz="1333">
                <a:solidFill>
                  <a:schemeClr val="dk2"/>
                </a:solidFill>
              </a:defRPr>
            </a:lvl4pPr>
            <a:lvl5pPr lvl="4" algn="r">
              <a:buNone/>
              <a:defRPr sz="1333">
                <a:solidFill>
                  <a:schemeClr val="dk2"/>
                </a:solidFill>
              </a:defRPr>
            </a:lvl5pPr>
            <a:lvl6pPr lvl="5" algn="r">
              <a:buNone/>
              <a:defRPr sz="1333">
                <a:solidFill>
                  <a:schemeClr val="dk2"/>
                </a:solidFill>
              </a:defRPr>
            </a:lvl6pPr>
            <a:lvl7pPr lvl="6" algn="r">
              <a:buNone/>
              <a:defRPr sz="1333">
                <a:solidFill>
                  <a:schemeClr val="dk2"/>
                </a:solidFill>
              </a:defRPr>
            </a:lvl7pPr>
            <a:lvl8pPr lvl="7" algn="r">
              <a:buNone/>
              <a:defRPr sz="1333">
                <a:solidFill>
                  <a:schemeClr val="dk2"/>
                </a:solidFill>
              </a:defRPr>
            </a:lvl8pPr>
            <a:lvl9pPr lvl="8" algn="r"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7940148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C2C95-E99D-2E5E-C222-797953C51D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Modelling Exercise</a:t>
            </a:r>
            <a:endParaRPr lang="en-CA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CF3ABB3-0512-27F7-FE07-F5393E721B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Epistemic Planning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145797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2. Who’s got it?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095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dirty="0"/>
              <a:t>Introduce an </a:t>
            </a:r>
            <a:r>
              <a:rPr lang="en-CA" b="1" dirty="0">
                <a:solidFill>
                  <a:schemeClr val="accent4"/>
                </a:solidFill>
              </a:rPr>
              <a:t>ask</a:t>
            </a:r>
            <a:r>
              <a:rPr lang="en-CA" dirty="0"/>
              <a:t> action letting agent </a:t>
            </a:r>
            <a:r>
              <a:rPr lang="en-CA" b="1" dirty="0"/>
              <a:t>?a1</a:t>
            </a:r>
            <a:r>
              <a:rPr lang="en-CA" dirty="0"/>
              <a:t> </a:t>
            </a:r>
            <a:r>
              <a:rPr lang="en-CA" dirty="0">
                <a:solidFill>
                  <a:schemeClr val="accent4"/>
                </a:solidFill>
              </a:rPr>
              <a:t>ask</a:t>
            </a:r>
            <a:r>
              <a:rPr lang="en-CA" dirty="0"/>
              <a:t> </a:t>
            </a:r>
            <a:r>
              <a:rPr lang="en-CA" b="1" dirty="0"/>
              <a:t>?a2</a:t>
            </a:r>
            <a:r>
              <a:rPr lang="en-CA" dirty="0"/>
              <a:t> if </a:t>
            </a:r>
            <a:r>
              <a:rPr lang="en-CA" b="1" dirty="0"/>
              <a:t>?a3</a:t>
            </a: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has the treasure</a:t>
            </a:r>
            <a:br>
              <a:rPr lang="en-CA" dirty="0"/>
            </a:br>
            <a:endParaRPr lang="en-CA" dirty="0"/>
          </a:p>
          <a:p>
            <a:r>
              <a:rPr lang="en-CA" dirty="0"/>
              <a:t>It should </a:t>
            </a:r>
            <a:r>
              <a:rPr lang="en-CA" i="1" dirty="0"/>
              <a:t>never</a:t>
            </a:r>
            <a:r>
              <a:rPr lang="en-CA" dirty="0"/>
              <a:t> have its condition derived.</a:t>
            </a:r>
          </a:p>
          <a:p>
            <a:r>
              <a:rPr lang="en-CA" dirty="0"/>
              <a:t>Precondition is that the agents are co-located.</a:t>
            </a:r>
          </a:p>
          <a:p>
            <a:r>
              <a:rPr lang="en-CA" dirty="0"/>
              <a:t>Effect is that when </a:t>
            </a:r>
            <a:r>
              <a:rPr lang="en-CA" b="1" dirty="0"/>
              <a:t>?a2</a:t>
            </a:r>
            <a:r>
              <a:rPr lang="en-CA" dirty="0"/>
              <a:t> believes </a:t>
            </a:r>
            <a:r>
              <a:rPr lang="en-CA" b="1" dirty="0"/>
              <a:t>?a3</a:t>
            </a:r>
            <a:r>
              <a:rPr lang="en-CA" dirty="0"/>
              <a:t> has it (or doesn’t), then </a:t>
            </a:r>
            <a:r>
              <a:rPr lang="en-CA" b="1" dirty="0"/>
              <a:t>?a1</a:t>
            </a:r>
            <a:r>
              <a:rPr lang="en-CA" dirty="0"/>
              <a:t> will come to believe the same thing.</a:t>
            </a:r>
          </a:p>
          <a:p>
            <a:r>
              <a:rPr lang="en-CA" b="1" dirty="0"/>
              <a:t>Goal</a:t>
            </a:r>
            <a:r>
              <a:rPr lang="en-CA" dirty="0"/>
              <a:t>: ‘</a:t>
            </a:r>
            <a:r>
              <a:rPr lang="en-CA" b="1" dirty="0"/>
              <a:t>c</a:t>
            </a:r>
            <a:r>
              <a:rPr lang="en-CA" dirty="0"/>
              <a:t>’ thinks ‘</a:t>
            </a:r>
            <a:r>
              <a:rPr lang="en-CA" b="1" dirty="0"/>
              <a:t>a</a:t>
            </a:r>
            <a:r>
              <a:rPr lang="en-CA" dirty="0"/>
              <a:t>’ has the treasure / ‘</a:t>
            </a:r>
            <a:r>
              <a:rPr lang="en-CA" b="1" dirty="0"/>
              <a:t>d</a:t>
            </a:r>
            <a:r>
              <a:rPr lang="en-CA" dirty="0"/>
              <a:t>’ thinks it’s possible ‘</a:t>
            </a:r>
            <a:r>
              <a:rPr lang="en-CA" b="1" dirty="0"/>
              <a:t>a</a:t>
            </a:r>
            <a:r>
              <a:rPr lang="en-CA" dirty="0"/>
              <a:t>’ doesn’t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epistemic / </a:t>
            </a:r>
            <a:r>
              <a:rPr lang="en-CA" sz="2800" dirty="0" err="1"/>
              <a:t>tellmethis</a:t>
            </a:r>
            <a:endParaRPr lang="en-CA" sz="2800" dirty="0"/>
          </a:p>
          <a:p>
            <a:pPr marL="0" indent="0">
              <a:buNone/>
            </a:pP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445019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epistemic / </a:t>
            </a:r>
            <a:r>
              <a:rPr lang="en-CA" sz="2800" dirty="0" err="1"/>
              <a:t>youllneverguesswhatiheard</a:t>
            </a:r>
            <a:r>
              <a:rPr lang="en-CA" sz="28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08447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3. Nosy neighbours.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CA" dirty="0"/>
              <a:t>Modify </a:t>
            </a:r>
            <a:r>
              <a:rPr lang="en-CA" b="1" dirty="0">
                <a:solidFill>
                  <a:schemeClr val="accent4"/>
                </a:solidFill>
              </a:rPr>
              <a:t>ask</a:t>
            </a:r>
            <a:r>
              <a:rPr lang="en-CA" dirty="0"/>
              <a:t> so others can eavesdrop</a:t>
            </a:r>
            <a:br>
              <a:rPr lang="en-CA" dirty="0"/>
            </a:br>
            <a:endParaRPr lang="en-CA" dirty="0"/>
          </a:p>
          <a:p>
            <a:r>
              <a:rPr lang="en-CA" dirty="0"/>
              <a:t>Change the derive-condition to capture agents in the room</a:t>
            </a:r>
            <a:br>
              <a:rPr lang="en-CA" dirty="0"/>
            </a:br>
            <a:endParaRPr lang="en-CA" dirty="0"/>
          </a:p>
          <a:p>
            <a:r>
              <a:rPr lang="en-CA" dirty="0"/>
              <a:t>Precondition stays the same, but the effect now includes the asking agent to believe the telling agent believes what they say</a:t>
            </a:r>
          </a:p>
          <a:p>
            <a:pPr lvl="1"/>
            <a:r>
              <a:rPr lang="en-CA" dirty="0"/>
              <a:t>Wasn’t it weird that we didn’t consider this before?</a:t>
            </a:r>
            <a:br>
              <a:rPr lang="en-CA" dirty="0"/>
            </a:br>
            <a:endParaRPr lang="en-CA" dirty="0"/>
          </a:p>
          <a:p>
            <a:r>
              <a:rPr lang="en-CA" b="1" dirty="0"/>
              <a:t>Goal</a:t>
            </a:r>
            <a:r>
              <a:rPr lang="en-CA" dirty="0"/>
              <a:t>:</a:t>
            </a:r>
          </a:p>
          <a:p>
            <a:pPr lvl="1"/>
            <a:r>
              <a:rPr lang="en-CA" dirty="0"/>
              <a:t>‘</a:t>
            </a:r>
            <a:r>
              <a:rPr lang="en-CA" b="1" dirty="0"/>
              <a:t>a</a:t>
            </a:r>
            <a:r>
              <a:rPr lang="en-CA" dirty="0"/>
              <a:t>’ </a:t>
            </a:r>
            <a:r>
              <a:rPr lang="en-CA" dirty="0">
                <a:solidFill>
                  <a:schemeClr val="accent2"/>
                </a:solidFill>
              </a:rPr>
              <a:t>has the treasure</a:t>
            </a:r>
          </a:p>
          <a:p>
            <a:pPr lvl="1"/>
            <a:r>
              <a:rPr lang="en-CA" dirty="0"/>
              <a:t>‘</a:t>
            </a:r>
            <a:r>
              <a:rPr lang="en-CA" b="1" dirty="0"/>
              <a:t>b</a:t>
            </a:r>
            <a:r>
              <a:rPr lang="en-CA" dirty="0"/>
              <a:t>’ and ‘</a:t>
            </a:r>
            <a:r>
              <a:rPr lang="en-CA" b="1" dirty="0"/>
              <a:t>c</a:t>
            </a:r>
            <a:r>
              <a:rPr lang="en-CA" dirty="0"/>
              <a:t>’  both think ‘</a:t>
            </a:r>
            <a:r>
              <a:rPr lang="en-CA" b="1" dirty="0"/>
              <a:t>a</a:t>
            </a:r>
            <a:r>
              <a:rPr lang="en-CA" dirty="0"/>
              <a:t>’ </a:t>
            </a:r>
            <a:r>
              <a:rPr lang="en-CA" dirty="0">
                <a:solidFill>
                  <a:schemeClr val="accent2"/>
                </a:solidFill>
              </a:rPr>
              <a:t>has the treasure</a:t>
            </a:r>
          </a:p>
          <a:p>
            <a:pPr lvl="1"/>
            <a:r>
              <a:rPr lang="en-CA" dirty="0"/>
              <a:t>‘</a:t>
            </a:r>
            <a:r>
              <a:rPr lang="en-CA" b="1" dirty="0"/>
              <a:t>c</a:t>
            </a:r>
            <a:r>
              <a:rPr lang="en-CA" dirty="0"/>
              <a:t>’ thinks ‘</a:t>
            </a:r>
            <a:r>
              <a:rPr lang="en-CA" b="1" dirty="0"/>
              <a:t>b</a:t>
            </a:r>
            <a:r>
              <a:rPr lang="en-CA" dirty="0"/>
              <a:t>’ thinks ‘</a:t>
            </a:r>
            <a:r>
              <a:rPr lang="en-CA" b="1" dirty="0"/>
              <a:t>a</a:t>
            </a:r>
            <a:r>
              <a:rPr lang="en-CA" dirty="0"/>
              <a:t>’ </a:t>
            </a:r>
            <a:r>
              <a:rPr lang="en-CA" i="1" dirty="0"/>
              <a:t>doesn’t</a:t>
            </a:r>
            <a:r>
              <a:rPr lang="en-CA" dirty="0"/>
              <a:t> </a:t>
            </a:r>
            <a:r>
              <a:rPr lang="en-CA" dirty="0">
                <a:solidFill>
                  <a:schemeClr val="accent2"/>
                </a:solidFill>
              </a:rPr>
              <a:t>have the treasure</a:t>
            </a:r>
            <a:r>
              <a:rPr lang="en-CA" dirty="0"/>
              <a:t> (similar for ‘</a:t>
            </a:r>
            <a:r>
              <a:rPr lang="en-CA" b="1" dirty="0"/>
              <a:t>b</a:t>
            </a:r>
            <a:r>
              <a:rPr lang="en-CA" dirty="0"/>
              <a:t>’ and ‘</a:t>
            </a:r>
            <a:r>
              <a:rPr lang="en-CA" b="1" dirty="0"/>
              <a:t>c</a:t>
            </a:r>
            <a:r>
              <a:rPr lang="en-CA" dirty="0"/>
              <a:t>’)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epistemic / </a:t>
            </a:r>
            <a:r>
              <a:rPr lang="en-CA" dirty="0" err="1"/>
              <a:t>whatsthatnow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0498984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epistemic / </a:t>
            </a:r>
            <a:r>
              <a:rPr lang="en-CA" dirty="0" err="1"/>
              <a:t>mindyourbusiness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43747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4. The art of suspicion</a:t>
            </a:r>
            <a:r>
              <a:rPr lang="en-US" dirty="0"/>
              <a:t>.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Let’s harden up the beliefs on these </a:t>
            </a:r>
            <a:r>
              <a:rPr lang="en-CA" dirty="0">
                <a:solidFill>
                  <a:schemeClr val="accent3"/>
                </a:solidFill>
              </a:rPr>
              <a:t>agents</a:t>
            </a:r>
            <a:r>
              <a:rPr lang="en-CA" dirty="0"/>
              <a:t> (</a:t>
            </a:r>
            <a:r>
              <a:rPr lang="en-CA" i="1" dirty="0"/>
              <a:t>they’ll believe anything</a:t>
            </a:r>
            <a:r>
              <a:rPr lang="en-CA" dirty="0"/>
              <a:t>!)</a:t>
            </a:r>
            <a:br>
              <a:rPr lang="en-CA" dirty="0"/>
            </a:br>
            <a:endParaRPr lang="en-CA" dirty="0"/>
          </a:p>
          <a:p>
            <a:r>
              <a:rPr lang="en-CA" dirty="0"/>
              <a:t>Start with a goal of ‘</a:t>
            </a:r>
            <a:r>
              <a:rPr lang="en-CA" b="1" dirty="0"/>
              <a:t>a</a:t>
            </a:r>
            <a:r>
              <a:rPr lang="en-CA" dirty="0"/>
              <a:t>’ </a:t>
            </a:r>
            <a:r>
              <a:rPr lang="en-CA" dirty="0">
                <a:solidFill>
                  <a:schemeClr val="accent2"/>
                </a:solidFill>
              </a:rPr>
              <a:t>having the treasure</a:t>
            </a:r>
            <a:r>
              <a:rPr lang="en-CA" dirty="0"/>
              <a:t>, and both ‘</a:t>
            </a:r>
            <a:r>
              <a:rPr lang="en-CA" b="1" dirty="0"/>
              <a:t>b</a:t>
            </a:r>
            <a:r>
              <a:rPr lang="en-CA" dirty="0"/>
              <a:t>’ and ‘</a:t>
            </a:r>
            <a:r>
              <a:rPr lang="en-CA" b="1" dirty="0"/>
              <a:t>c</a:t>
            </a:r>
            <a:r>
              <a:rPr lang="en-CA" dirty="0"/>
              <a:t>’ thinking it’s </a:t>
            </a:r>
            <a:r>
              <a:rPr lang="en-CA" dirty="0">
                <a:solidFill>
                  <a:schemeClr val="accent2"/>
                </a:solidFill>
              </a:rPr>
              <a:t>at</a:t>
            </a:r>
            <a:r>
              <a:rPr lang="en-CA" dirty="0"/>
              <a:t> ‘</a:t>
            </a:r>
            <a:r>
              <a:rPr lang="en-CA" b="1" dirty="0"/>
              <a:t>l0</a:t>
            </a:r>
            <a:r>
              <a:rPr lang="en-CA" dirty="0"/>
              <a:t>’ and ‘</a:t>
            </a:r>
            <a:r>
              <a:rPr lang="en-CA" b="1" dirty="0"/>
              <a:t>l1</a:t>
            </a:r>
            <a:r>
              <a:rPr lang="en-CA" dirty="0"/>
              <a:t>’ respectively.</a:t>
            </a:r>
            <a:br>
              <a:rPr lang="en-CA" dirty="0"/>
            </a:br>
            <a:endParaRPr lang="en-CA" dirty="0"/>
          </a:p>
          <a:p>
            <a:r>
              <a:rPr lang="en-CA" dirty="0"/>
              <a:t>Modify </a:t>
            </a:r>
            <a:r>
              <a:rPr lang="en-CA" dirty="0">
                <a:solidFill>
                  <a:schemeClr val="accent4"/>
                </a:solidFill>
              </a:rPr>
              <a:t>move</a:t>
            </a:r>
            <a:r>
              <a:rPr lang="en-CA" dirty="0"/>
              <a:t> so that the moving agent thinks:</a:t>
            </a:r>
          </a:p>
          <a:p>
            <a:pPr lvl="1"/>
            <a:r>
              <a:rPr lang="en-CA" dirty="0"/>
              <a:t>it’s possible for the treasure to either be (or not) </a:t>
            </a:r>
            <a:r>
              <a:rPr lang="en-CA" dirty="0">
                <a:solidFill>
                  <a:schemeClr val="accent2"/>
                </a:solidFill>
              </a:rPr>
              <a:t>at</a:t>
            </a:r>
            <a:r>
              <a:rPr lang="en-CA" dirty="0"/>
              <a:t> the source location</a:t>
            </a:r>
          </a:p>
          <a:p>
            <a:pPr lvl="1"/>
            <a:r>
              <a:rPr lang="en-CA" dirty="0"/>
              <a:t>when the treasure is </a:t>
            </a:r>
            <a:r>
              <a:rPr lang="en-CA" dirty="0">
                <a:solidFill>
                  <a:schemeClr val="accent2"/>
                </a:solidFill>
              </a:rPr>
              <a:t>at</a:t>
            </a:r>
            <a:r>
              <a:rPr lang="en-CA" dirty="0"/>
              <a:t> (or not) the destination, the agent believes this</a:t>
            </a:r>
            <a:br>
              <a:rPr lang="en-CA" dirty="0"/>
            </a:br>
            <a:endParaRPr lang="en-CA" dirty="0"/>
          </a:p>
          <a:p>
            <a:r>
              <a:rPr lang="en-CA" dirty="0"/>
              <a:t>Try solving it again.</a:t>
            </a:r>
          </a:p>
          <a:p>
            <a:pPr marL="0" indent="0" algn="ctr">
              <a:buNone/>
            </a:pPr>
            <a:r>
              <a:rPr lang="en-CA" dirty="0"/>
              <a:t>epistemic / sus</a:t>
            </a:r>
          </a:p>
        </p:txBody>
      </p:sp>
    </p:spTree>
    <p:extLst>
      <p:ext uri="{BB962C8B-B14F-4D97-AF65-F5344CB8AC3E}">
        <p14:creationId xmlns:p14="http://schemas.microsoft.com/office/powerpoint/2010/main" val="2967719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epistemic / </a:t>
            </a:r>
            <a:r>
              <a:rPr lang="en-CA" dirty="0" err="1"/>
              <a:t>idontbelieveawordyousay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64654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5. The perfect logician.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8969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CA" dirty="0"/>
              <a:t>We know RP-MEP can’t handle disjunction natively. But what if we </a:t>
            </a:r>
            <a:r>
              <a:rPr lang="en-CA" i="1" dirty="0"/>
              <a:t>encode the notion of logical reasoning</a:t>
            </a:r>
            <a:r>
              <a:rPr lang="en-CA" dirty="0"/>
              <a:t>?</a:t>
            </a:r>
            <a:br>
              <a:rPr lang="en-CA" dirty="0"/>
            </a:br>
            <a:endParaRPr lang="en-CA" dirty="0"/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2"/>
                </a:solidFill>
              </a:rPr>
              <a:t>diff</a:t>
            </a:r>
            <a:r>
              <a:rPr lang="en-CA" dirty="0"/>
              <a:t> predicate (always known) to indicate if agents differ</a:t>
            </a:r>
          </a:p>
          <a:p>
            <a:r>
              <a:rPr lang="en-CA" dirty="0"/>
              <a:t>Add a </a:t>
            </a:r>
            <a:r>
              <a:rPr lang="en-CA" b="1" dirty="0">
                <a:solidFill>
                  <a:schemeClr val="accent2"/>
                </a:solidFill>
              </a:rPr>
              <a:t>can-infer</a:t>
            </a:r>
            <a:r>
              <a:rPr lang="en-CA" dirty="0"/>
              <a:t> predicate to let us </a:t>
            </a:r>
            <a:r>
              <a:rPr lang="en-CA" dirty="0">
                <a:solidFill>
                  <a:schemeClr val="accent4"/>
                </a:solidFill>
              </a:rPr>
              <a:t>infer</a:t>
            </a:r>
            <a:r>
              <a:rPr lang="en-CA" dirty="0"/>
              <a:t> just once.</a:t>
            </a:r>
          </a:p>
          <a:p>
            <a:r>
              <a:rPr lang="en-CA" dirty="0"/>
              <a:t>Add the </a:t>
            </a:r>
            <a:r>
              <a:rPr lang="en-CA" b="1" dirty="0">
                <a:solidFill>
                  <a:schemeClr val="accent4"/>
                </a:solidFill>
              </a:rPr>
              <a:t>infer</a:t>
            </a:r>
            <a:r>
              <a:rPr lang="en-CA" dirty="0"/>
              <a:t> action:</a:t>
            </a:r>
          </a:p>
          <a:p>
            <a:pPr lvl="1"/>
            <a:r>
              <a:rPr lang="en-CA" dirty="0"/>
              <a:t>Should have a derive condition of </a:t>
            </a:r>
            <a:r>
              <a:rPr lang="en-CA" i="1" dirty="0"/>
              <a:t>always</a:t>
            </a:r>
            <a:r>
              <a:rPr lang="en-CA" dirty="0"/>
              <a:t>.</a:t>
            </a:r>
          </a:p>
          <a:p>
            <a:pPr lvl="1"/>
            <a:r>
              <a:rPr lang="en-CA" b="1" dirty="0"/>
              <a:t>Parameters</a:t>
            </a:r>
            <a:r>
              <a:rPr lang="en-CA" dirty="0"/>
              <a:t>: 3 </a:t>
            </a:r>
            <a:r>
              <a:rPr lang="en-CA" dirty="0">
                <a:solidFill>
                  <a:schemeClr val="accent3"/>
                </a:solidFill>
              </a:rPr>
              <a:t>agents</a:t>
            </a:r>
            <a:r>
              <a:rPr lang="en-CA" dirty="0"/>
              <a:t> and a </a:t>
            </a:r>
            <a:r>
              <a:rPr lang="en-CA" dirty="0">
                <a:solidFill>
                  <a:schemeClr val="accent3"/>
                </a:solidFill>
              </a:rPr>
              <a:t>location</a:t>
            </a:r>
          </a:p>
          <a:p>
            <a:pPr lvl="1"/>
            <a:r>
              <a:rPr lang="en-CA" b="1" dirty="0"/>
              <a:t>Precondition</a:t>
            </a:r>
            <a:r>
              <a:rPr lang="en-CA" dirty="0"/>
              <a:t>: the </a:t>
            </a:r>
            <a:r>
              <a:rPr lang="en-CA" dirty="0">
                <a:solidFill>
                  <a:schemeClr val="accent3"/>
                </a:solidFill>
              </a:rPr>
              <a:t>agents</a:t>
            </a:r>
            <a:r>
              <a:rPr lang="en-CA" dirty="0"/>
              <a:t> all </a:t>
            </a:r>
            <a:r>
              <a:rPr lang="en-CA" dirty="0">
                <a:solidFill>
                  <a:schemeClr val="accent2"/>
                </a:solidFill>
              </a:rPr>
              <a:t>differ</a:t>
            </a:r>
            <a:r>
              <a:rPr lang="en-CA" dirty="0"/>
              <a:t>, are all </a:t>
            </a:r>
            <a:r>
              <a:rPr lang="en-CA" dirty="0">
                <a:solidFill>
                  <a:schemeClr val="accent2"/>
                </a:solidFill>
              </a:rPr>
              <a:t>at</a:t>
            </a:r>
            <a:r>
              <a:rPr lang="en-CA" dirty="0"/>
              <a:t> the location, and </a:t>
            </a:r>
            <a:r>
              <a:rPr lang="en-CA" dirty="0">
                <a:solidFill>
                  <a:schemeClr val="accent2"/>
                </a:solidFill>
              </a:rPr>
              <a:t>can-infer</a:t>
            </a:r>
          </a:p>
          <a:p>
            <a:pPr lvl="1"/>
            <a:r>
              <a:rPr lang="en-CA" b="1" dirty="0"/>
              <a:t>Effect</a:t>
            </a:r>
            <a:r>
              <a:rPr lang="en-CA" dirty="0"/>
              <a:t>: (1) we </a:t>
            </a:r>
            <a:r>
              <a:rPr lang="en-CA" dirty="0">
                <a:solidFill>
                  <a:schemeClr val="accent2"/>
                </a:solidFill>
              </a:rPr>
              <a:t>can’t infer</a:t>
            </a:r>
            <a:r>
              <a:rPr lang="en-CA" dirty="0"/>
              <a:t>; and (2) when all the </a:t>
            </a:r>
            <a:r>
              <a:rPr lang="en-CA" dirty="0">
                <a:solidFill>
                  <a:schemeClr val="accent3"/>
                </a:solidFill>
              </a:rPr>
              <a:t>locations</a:t>
            </a:r>
            <a:r>
              <a:rPr lang="en-CA" dirty="0"/>
              <a:t> don’t </a:t>
            </a:r>
            <a:r>
              <a:rPr lang="en-CA" dirty="0">
                <a:solidFill>
                  <a:schemeClr val="accent2"/>
                </a:solidFill>
              </a:rPr>
              <a:t>have</a:t>
            </a:r>
            <a:r>
              <a:rPr lang="en-CA" dirty="0"/>
              <a:t> the treasure, plus </a:t>
            </a:r>
            <a:r>
              <a:rPr lang="en-CA" b="1" dirty="0"/>
              <a:t>?a1</a:t>
            </a:r>
            <a:r>
              <a:rPr lang="en-CA" dirty="0"/>
              <a:t> and </a:t>
            </a:r>
            <a:r>
              <a:rPr lang="en-CA" b="1" dirty="0"/>
              <a:t>?a2</a:t>
            </a:r>
            <a:r>
              <a:rPr lang="en-CA" dirty="0"/>
              <a:t> don’t </a:t>
            </a:r>
            <a:r>
              <a:rPr lang="en-CA" dirty="0">
                <a:solidFill>
                  <a:schemeClr val="accent2"/>
                </a:solidFill>
              </a:rPr>
              <a:t>have</a:t>
            </a:r>
            <a:r>
              <a:rPr lang="en-CA" dirty="0"/>
              <a:t> it, then </a:t>
            </a:r>
            <a:r>
              <a:rPr lang="en-CA" b="1" dirty="0"/>
              <a:t>?a3</a:t>
            </a:r>
            <a:r>
              <a:rPr lang="en-CA" dirty="0"/>
              <a:t> must </a:t>
            </a:r>
            <a:r>
              <a:rPr lang="en-CA" dirty="0">
                <a:solidFill>
                  <a:schemeClr val="accent2"/>
                </a:solidFill>
              </a:rPr>
              <a:t>have</a:t>
            </a:r>
            <a:r>
              <a:rPr lang="en-CA" dirty="0"/>
              <a:t> it.</a:t>
            </a:r>
            <a:br>
              <a:rPr lang="en-CA" dirty="0"/>
            </a:br>
            <a:endParaRPr lang="en-CA" dirty="0">
              <a:solidFill>
                <a:schemeClr val="accent2"/>
              </a:solidFill>
            </a:endParaRPr>
          </a:p>
          <a:p>
            <a:pPr marL="0" indent="0" algn="ctr">
              <a:buNone/>
            </a:pPr>
            <a:r>
              <a:rPr lang="en-CA" dirty="0"/>
              <a:t>epistemic / </a:t>
            </a:r>
            <a:r>
              <a:rPr lang="en-CA" dirty="0" err="1"/>
              <a:t>theydontexist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8524219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27312"/>
            <a:ext cx="10515600" cy="1603375"/>
          </a:xfrm>
        </p:spPr>
        <p:txBody>
          <a:bodyPr/>
          <a:lstStyle/>
          <a:p>
            <a:pPr marL="0" indent="0" algn="ctr">
              <a:buNone/>
            </a:pPr>
            <a:endParaRPr lang="en-CA" dirty="0"/>
          </a:p>
          <a:p>
            <a:pPr marL="0" indent="0" algn="ctr">
              <a:buNone/>
            </a:pPr>
            <a:r>
              <a:rPr lang="en-CA" dirty="0"/>
              <a:t>epistemic / </a:t>
            </a:r>
            <a:r>
              <a:rPr lang="en-CA" dirty="0" err="1"/>
              <a:t>mybrainhurts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258168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9345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6797A3D-E6D4-CAF3-BC0F-DB627B4B6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chemeClr val="bg1"/>
                </a:solidFill>
              </a:rPr>
              <a:t>PDKBDDL</a:t>
            </a:r>
          </a:p>
        </p:txBody>
      </p:sp>
    </p:spTree>
    <p:extLst>
      <p:ext uri="{BB962C8B-B14F-4D97-AF65-F5344CB8AC3E}">
        <p14:creationId xmlns:p14="http://schemas.microsoft.com/office/powerpoint/2010/main" val="155901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http://editor.planning.domains/"/>
          <p:cNvSpPr txBox="1">
            <a:spLocks noGrp="1"/>
          </p:cNvSpPr>
          <p:nvPr>
            <p:ph type="body" idx="21"/>
          </p:nvPr>
        </p:nvSpPr>
        <p:spPr>
          <a:xfrm>
            <a:off x="1190625" y="1977320"/>
            <a:ext cx="9810750" cy="2903359"/>
          </a:xfrm>
          <a:prstGeom prst="rect">
            <a:avLst/>
          </a:prstGeom>
        </p:spPr>
        <p:txBody>
          <a:bodyPr/>
          <a:lstStyle/>
          <a:p>
            <a:r>
              <a:rPr lang="en-US" b="1" dirty="0"/>
              <a:t>Recommended Editor</a:t>
            </a:r>
            <a:r>
              <a:rPr lang="en-US" dirty="0"/>
              <a:t>:</a:t>
            </a:r>
          </a:p>
          <a:p>
            <a:r>
              <a:rPr lang="en-US" i="1" dirty="0" err="1"/>
              <a:t>VSCode</a:t>
            </a:r>
            <a:r>
              <a:rPr lang="en-US" i="1" dirty="0"/>
              <a:t> + PDDL Plugin</a:t>
            </a:r>
          </a:p>
          <a:p>
            <a:endParaRPr lang="en-US" i="1" dirty="0"/>
          </a:p>
          <a:p>
            <a:r>
              <a:rPr lang="en-US" b="1" dirty="0"/>
              <a:t>Recommended Planner</a:t>
            </a:r>
            <a:r>
              <a:rPr lang="en-US" dirty="0"/>
              <a:t>:</a:t>
            </a:r>
          </a:p>
          <a:p>
            <a:r>
              <a:rPr lang="en-US" i="1" dirty="0" err="1"/>
              <a:t>rpmep</a:t>
            </a:r>
            <a:endParaRPr lang="en-US" i="1" dirty="0"/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63EB3E6-DD51-8092-8ABB-BA7A5CD940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832" y="528986"/>
            <a:ext cx="4407193" cy="248986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3F2036-5E01-5763-64F7-FC32A6169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2206" y="1111649"/>
            <a:ext cx="5168900" cy="22098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ABDD38-1ED4-80B3-F316-209ECDE617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725" y="1538991"/>
            <a:ext cx="7493931" cy="2647775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F315AE-CF06-779A-4B2A-720E88F203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2100" y="2894108"/>
            <a:ext cx="10347301" cy="3112603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2557787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E3EB7DA-64E9-E791-87DF-F659DF7E5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0053" y="1703380"/>
            <a:ext cx="4504337" cy="3451241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F1AFFC4-9BF5-C918-1608-9D0BDCCB63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0252" y="0"/>
            <a:ext cx="3861696" cy="6858000"/>
          </a:xfrm>
          <a:prstGeom prst="rect">
            <a:avLst/>
          </a:prstGeom>
          <a:ln>
            <a:solidFill>
              <a:schemeClr val="accent5">
                <a:lumMod val="20000"/>
                <a:lumOff val="8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56460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9953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99576" y="5987064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D6BF779-0B8C-4CC2-9268-9506AD0C5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3A397E3E-B90C-4D82-BAAA-36F7AC6A45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6" name="Picture 5" descr="A picture containing wall, indoor, toy&#10;&#10;Description automatically generated">
            <a:extLst>
              <a:ext uri="{FF2B5EF4-FFF2-40B4-BE49-F238E27FC236}">
                <a16:creationId xmlns:a16="http://schemas.microsoft.com/office/drawing/2014/main" id="{4C4C60D3-E328-1B9B-CEC1-14BCCCA9C8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3" b="2672"/>
          <a:stretch/>
        </p:blipFill>
        <p:spPr>
          <a:xfrm>
            <a:off x="20" y="10"/>
            <a:ext cx="12191977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6F2D470B-AC21-457A-973A-2C5257577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603955" cy="685800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100000">
                <a:schemeClr val="bg1">
                  <a:alpha val="3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C66D63E6-0ECD-4AC2-8C8E-C6EFA54A3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2C49298F-FE84-4637-A2D4-B110A6535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D3151-5F97-4860-B56C-C98BD62CC2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87DFBF2-49F6-42E9-A0A3-263E1B29EE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3973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8DE96824-E506-4448-8704-5EC7BF7BC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6578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C86DE7A-E344-0FF2-A4CC-D8B3D0B8B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928" y="1006404"/>
            <a:ext cx="4184101" cy="257789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3400" b="1" cap="all" spc="1500" dirty="0">
                <a:ea typeface="Source Sans Pro SemiBold" panose="020B0603030403020204" pitchFamily="34" charset="0"/>
              </a:rPr>
              <a:t>Deceptive Robots Rushing for Rubies</a:t>
            </a:r>
          </a:p>
        </p:txBody>
      </p:sp>
    </p:spTree>
    <p:extLst>
      <p:ext uri="{BB962C8B-B14F-4D97-AF65-F5344CB8AC3E}">
        <p14:creationId xmlns:p14="http://schemas.microsoft.com/office/powerpoint/2010/main" val="815600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Online Editor         ( your IDE )…"/>
          <p:cNvSpPr txBox="1">
            <a:spLocks noGrp="1"/>
          </p:cNvSpPr>
          <p:nvPr>
            <p:ph type="body" idx="1"/>
          </p:nvPr>
        </p:nvSpPr>
        <p:spPr>
          <a:xfrm>
            <a:off x="2891913" y="1283042"/>
            <a:ext cx="6408174" cy="429191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46469" indent="-446469">
              <a:buSzPct val="100000"/>
              <a:buAutoNum type="arabicPeriod"/>
            </a:pPr>
            <a:r>
              <a:rPr lang="en-US" dirty="0"/>
              <a:t>Get that treasure!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Who’s got it?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Nosy </a:t>
            </a:r>
            <a:r>
              <a:rPr lang="en-US" dirty="0" err="1"/>
              <a:t>neighbours</a:t>
            </a:r>
            <a:r>
              <a:rPr lang="en-US" dirty="0"/>
              <a:t>.</a:t>
            </a:r>
            <a:br>
              <a:rPr lang="en-US" dirty="0"/>
            </a:br>
            <a:endParaRPr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The art of suspicion.</a:t>
            </a:r>
            <a:br>
              <a:rPr lang="en-US" dirty="0"/>
            </a:br>
            <a:endParaRPr lang="en-US" dirty="0"/>
          </a:p>
          <a:p>
            <a:pPr marL="446469" indent="-446469">
              <a:buSzPct val="100000"/>
              <a:buAutoNum type="arabicPeriod"/>
            </a:pPr>
            <a:r>
              <a:rPr lang="en-US" dirty="0"/>
              <a:t>The perfect logician.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Moving Crat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en-US" dirty="0"/>
              <a:t>Summary</a:t>
            </a:r>
            <a:endParaRPr dirty="0"/>
          </a:p>
        </p:txBody>
      </p:sp>
      <p:sp>
        <p:nvSpPr>
          <p:cNvPr id="179" name="Task: Create a planning model that orchestrates the           movement of crates in a warehouse via robots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pPr marL="0" indent="0">
              <a:buNone/>
              <a:defRPr b="1"/>
            </a:pPr>
            <a:r>
              <a:rPr dirty="0"/>
              <a:t>Task</a:t>
            </a:r>
            <a:r>
              <a:rPr b="0" dirty="0"/>
              <a:t>: Create a planning model that orchestrates the</a:t>
            </a:r>
            <a:br>
              <a:rPr b="0" dirty="0"/>
            </a:br>
            <a:r>
              <a:rPr b="0" dirty="0"/>
              <a:t>          </a:t>
            </a:r>
            <a:r>
              <a:rPr lang="en-US" b="0" dirty="0"/>
              <a:t>   </a:t>
            </a:r>
            <a:r>
              <a:rPr b="0" dirty="0"/>
              <a:t>movement of</a:t>
            </a:r>
            <a:r>
              <a:rPr lang="en-US" b="0" dirty="0"/>
              <a:t> shuttles on a circuit, and eventually people</a:t>
            </a:r>
            <a:br>
              <a:rPr lang="en-US" b="0" dirty="0"/>
            </a:br>
            <a:endParaRPr b="0" dirty="0"/>
          </a:p>
          <a:p>
            <a:pPr>
              <a:buBlip>
                <a:blip r:embed="rId2"/>
              </a:buBlip>
              <a:defRPr b="1"/>
            </a:pPr>
            <a:r>
              <a:rPr dirty="0"/>
              <a:t>Types</a:t>
            </a:r>
            <a:r>
              <a:rPr b="0" dirty="0"/>
              <a:t>: </a:t>
            </a:r>
            <a:r>
              <a:rPr b="0" dirty="0">
                <a:solidFill>
                  <a:schemeClr val="accent3"/>
                </a:solidFill>
              </a:rPr>
              <a:t>loc</a:t>
            </a:r>
            <a:r>
              <a:rPr b="0" dirty="0"/>
              <a:t>, </a:t>
            </a:r>
            <a:r>
              <a:rPr lang="en-US" b="1" dirty="0">
                <a:solidFill>
                  <a:schemeClr val="accent3"/>
                </a:solidFill>
              </a:rPr>
              <a:t>agent</a:t>
            </a:r>
            <a:r>
              <a:rPr lang="en-US" b="0" dirty="0">
                <a:solidFill>
                  <a:schemeClr val="accent3"/>
                </a:solidFill>
              </a:rPr>
              <a:t>*</a:t>
            </a:r>
            <a:endParaRPr lang="fr-FR" b="0" dirty="0">
              <a:solidFill>
                <a:schemeClr val="accent3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fr-FR" dirty="0" err="1"/>
              <a:t>Predicates</a:t>
            </a:r>
            <a:r>
              <a:rPr lang="fr-FR" b="0" dirty="0"/>
              <a:t>: </a:t>
            </a:r>
            <a:r>
              <a:rPr lang="fr-FR" b="0" dirty="0">
                <a:solidFill>
                  <a:schemeClr val="accent2"/>
                </a:solidFill>
              </a:rPr>
              <a:t>has-</a:t>
            </a:r>
            <a:r>
              <a:rPr lang="fr-FR" b="0" dirty="0" err="1">
                <a:solidFill>
                  <a:schemeClr val="accent2"/>
                </a:solidFill>
              </a:rPr>
              <a:t>treasure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treasure</a:t>
            </a:r>
            <a:r>
              <a:rPr lang="fr-FR" b="0" dirty="0">
                <a:solidFill>
                  <a:schemeClr val="accent2"/>
                </a:solidFill>
              </a:rPr>
              <a:t>-at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at</a:t>
            </a:r>
            <a:r>
              <a:rPr lang="fr-FR" b="0" dirty="0"/>
              <a:t>, </a:t>
            </a:r>
            <a:r>
              <a:rPr lang="fr-FR" b="0" dirty="0" err="1">
                <a:solidFill>
                  <a:schemeClr val="accent2"/>
                </a:solidFill>
              </a:rPr>
              <a:t>connected</a:t>
            </a:r>
            <a:r>
              <a:rPr lang="fr-FR" b="0" dirty="0"/>
              <a:t>, </a:t>
            </a:r>
            <a:r>
              <a:rPr lang="fr-FR" b="0" dirty="0">
                <a:solidFill>
                  <a:schemeClr val="accent2"/>
                </a:solidFill>
              </a:rPr>
              <a:t>…</a:t>
            </a:r>
            <a:endParaRPr lang="fr-FR" dirty="0">
              <a:solidFill>
                <a:schemeClr val="accent2"/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dirty="0"/>
              <a:t>Actions</a:t>
            </a:r>
            <a:r>
              <a:rPr b="0" dirty="0"/>
              <a:t>: </a:t>
            </a:r>
            <a:r>
              <a:rPr lang="en-US" b="0" dirty="0">
                <a:solidFill>
                  <a:schemeClr val="accent4"/>
                </a:solidFill>
              </a:rPr>
              <a:t>move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take</a:t>
            </a:r>
            <a:r>
              <a:rPr lang="en-CA"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drop</a:t>
            </a:r>
            <a:r>
              <a:rPr b="0" dirty="0"/>
              <a:t>, </a:t>
            </a:r>
            <a:r>
              <a:rPr lang="en-US" b="0" dirty="0">
                <a:solidFill>
                  <a:schemeClr val="accent4"/>
                </a:solidFill>
              </a:rPr>
              <a:t>ask</a:t>
            </a:r>
            <a:r>
              <a:rPr lang="en-CA" b="0" dirty="0"/>
              <a:t>, </a:t>
            </a:r>
            <a:r>
              <a:rPr lang="en-CA" b="0" dirty="0">
                <a:solidFill>
                  <a:schemeClr val="accent4"/>
                </a:solidFill>
              </a:rPr>
              <a:t>infer</a:t>
            </a:r>
            <a:r>
              <a:rPr lang="en-CA" b="0" dirty="0"/>
              <a:t>, </a:t>
            </a:r>
            <a:r>
              <a:rPr lang="en-CA" dirty="0">
                <a:solidFill>
                  <a:schemeClr val="accent4"/>
                </a:solidFill>
              </a:rPr>
              <a:t>…</a:t>
            </a:r>
            <a:endParaRPr 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  <a:p>
            <a:pPr>
              <a:buBlip>
                <a:blip r:embed="rId2"/>
              </a:buBlip>
              <a:defRPr b="1"/>
            </a:pPr>
            <a:r>
              <a:rPr lang="en-US" dirty="0"/>
              <a:t>Initial State / Goal</a:t>
            </a:r>
            <a:r>
              <a:rPr lang="en-US" b="0" dirty="0"/>
              <a:t>: Initial belief, and goal of deception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FEF2AC4-823A-915B-BDEC-B7A47C66E28F}"/>
              </a:ext>
            </a:extLst>
          </p:cNvPr>
          <p:cNvSpPr txBox="1"/>
          <p:nvPr/>
        </p:nvSpPr>
        <p:spPr>
          <a:xfrm>
            <a:off x="5674222" y="486485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l1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90EC66-2296-ED58-51FE-7AD368A222C3}"/>
              </a:ext>
            </a:extLst>
          </p:cNvPr>
          <p:cNvSpPr txBox="1"/>
          <p:nvPr/>
        </p:nvSpPr>
        <p:spPr>
          <a:xfrm>
            <a:off x="5674224" y="3220942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l0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46B01F-43F8-CA9F-D682-72221B86D4FA}"/>
              </a:ext>
            </a:extLst>
          </p:cNvPr>
          <p:cNvSpPr txBox="1"/>
          <p:nvPr/>
        </p:nvSpPr>
        <p:spPr>
          <a:xfrm>
            <a:off x="7367927" y="3220940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l4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8CD88-F803-9293-B62F-A4C4E916F050}"/>
              </a:ext>
            </a:extLst>
          </p:cNvPr>
          <p:cNvSpPr txBox="1"/>
          <p:nvPr/>
        </p:nvSpPr>
        <p:spPr>
          <a:xfrm>
            <a:off x="4054072" y="322094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l2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A01EB0-EFE8-4FDC-4F2C-EB83E0F28593}"/>
              </a:ext>
            </a:extLst>
          </p:cNvPr>
          <p:cNvSpPr txBox="1"/>
          <p:nvPr/>
        </p:nvSpPr>
        <p:spPr>
          <a:xfrm>
            <a:off x="5674222" y="175326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Consolas" panose="020B0609020204030204" pitchFamily="49" charset="0"/>
                <a:cs typeface="Aharoni" panose="020B0604020202020204" pitchFamily="2" charset="-79"/>
              </a:rPr>
              <a:t>l3</a:t>
            </a:r>
            <a:endParaRPr lang="en-CA" sz="3200" b="1" dirty="0">
              <a:latin typeface="Consolas" panose="020B0609020204030204" pitchFamily="49" charset="0"/>
              <a:cs typeface="Aharoni" panose="020B0604020202020204" pitchFamily="2" charset="-79"/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03C8DD-BCFF-1F14-BB71-72DA209FE0BD}"/>
              </a:ext>
            </a:extLst>
          </p:cNvPr>
          <p:cNvCxnSpPr>
            <a:cxnSpLocks/>
            <a:stCxn id="7" idx="3"/>
            <a:endCxn id="5" idx="1"/>
          </p:cNvCxnSpPr>
          <p:nvPr/>
        </p:nvCxnSpPr>
        <p:spPr>
          <a:xfrm>
            <a:off x="4690785" y="3513329"/>
            <a:ext cx="983439" cy="1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53A916BA-B83B-4FB4-0529-4E039A455DD2}"/>
              </a:ext>
            </a:extLst>
          </p:cNvPr>
          <p:cNvCxnSpPr>
            <a:cxnSpLocks/>
            <a:stCxn id="6" idx="1"/>
            <a:endCxn id="5" idx="3"/>
          </p:cNvCxnSpPr>
          <p:nvPr/>
        </p:nvCxnSpPr>
        <p:spPr>
          <a:xfrm rot="10800000" flipV="1">
            <a:off x="6310937" y="3513328"/>
            <a:ext cx="1056990" cy="2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A5F862B4-E228-4A23-88C0-F7F0F193E1F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rot="5400000" flipH="1" flipV="1">
            <a:off x="5463013" y="4335284"/>
            <a:ext cx="1059135" cy="2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2E9AC1C0-AB39-51F9-1934-14922BB47086}"/>
              </a:ext>
            </a:extLst>
          </p:cNvPr>
          <p:cNvCxnSpPr>
            <a:cxnSpLocks/>
            <a:stCxn id="8" idx="2"/>
            <a:endCxn id="5" idx="0"/>
          </p:cNvCxnSpPr>
          <p:nvPr/>
        </p:nvCxnSpPr>
        <p:spPr>
          <a:xfrm rot="16200000" flipH="1">
            <a:off x="5551127" y="2779488"/>
            <a:ext cx="882906" cy="2"/>
          </a:xfrm>
          <a:prstGeom prst="curvedConnector3">
            <a:avLst>
              <a:gd name="adj1" fmla="val 50000"/>
            </a:avLst>
          </a:prstGeom>
          <a:ln w="57150">
            <a:solidFill>
              <a:schemeClr val="tx2">
                <a:lumMod val="9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Graphic 19">
            <a:extLst>
              <a:ext uri="{FF2B5EF4-FFF2-40B4-BE49-F238E27FC236}">
                <a16:creationId xmlns:a16="http://schemas.microsoft.com/office/drawing/2014/main" id="{1733C52A-0358-20EA-6BA7-40B0F88A21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60080" y="2945751"/>
            <a:ext cx="379476" cy="379476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9F926BF8-F7C0-5DD6-A6CC-CCB4A7318B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08318" y="3665056"/>
            <a:ext cx="379476" cy="379476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AB454400-4A4D-758D-D44E-5C9D00DA14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4484" y="2945751"/>
            <a:ext cx="379476" cy="379476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8B3CC69F-7E98-81E0-ADA3-911A4DEB1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81236" y="3628680"/>
            <a:ext cx="379476" cy="379476"/>
          </a:xfrm>
          <a:prstGeom prst="rect">
            <a:avLst/>
          </a:prstGeom>
        </p:spPr>
      </p:pic>
      <p:pic>
        <p:nvPicPr>
          <p:cNvPr id="46" name="Graphic 45" descr="Treasure chest with solid fill">
            <a:extLst>
              <a:ext uri="{FF2B5EF4-FFF2-40B4-BE49-F238E27FC236}">
                <a16:creationId xmlns:a16="http://schemas.microsoft.com/office/drawing/2014/main" id="{4E92F9C3-FDD6-7C04-54CA-A57F3BAEB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7783" y="2860045"/>
            <a:ext cx="550888" cy="55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26393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B7E21D-5603-5750-AC1E-A363C0F5A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Tips</a:t>
            </a:r>
            <a:endParaRPr lang="en-CA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D74ED63-F4F6-B5B8-C18E-87C3101648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58955"/>
          </a:xfrm>
        </p:spPr>
        <p:txBody>
          <a:bodyPr>
            <a:normAutofit/>
          </a:bodyPr>
          <a:lstStyle/>
          <a:p>
            <a:r>
              <a:rPr lang="en-US" dirty="0"/>
              <a:t>Regular run: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rpmep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problem.pdkddl</a:t>
            </a:r>
            <a:br>
              <a:rPr lang="en-CA" dirty="0"/>
            </a:br>
            <a:endParaRPr lang="en-CA" dirty="0"/>
          </a:p>
          <a:p>
            <a:r>
              <a:rPr lang="en-CA" dirty="0"/>
              <a:t>To keep the generated files:</a:t>
            </a:r>
            <a:br>
              <a:rPr lang="en-US" dirty="0"/>
            </a:br>
            <a:r>
              <a:rPr lang="en-US" dirty="0"/>
              <a:t>	… 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--keep-files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To find an optimal plan afterwards:</a:t>
            </a:r>
            <a:br>
              <a:rPr lang="en-CA" dirty="0"/>
            </a:br>
            <a:r>
              <a:rPr lang="en-CA" dirty="0"/>
              <a:t>	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lama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pdkb-domain.pddl</a:t>
            </a:r>
            <a:r>
              <a:rPr lang="en-CA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CA" dirty="0" err="1">
                <a:solidFill>
                  <a:schemeClr val="tx2">
                    <a:lumMod val="75000"/>
                  </a:schemeClr>
                </a:solidFill>
              </a:rPr>
              <a:t>pdkb-problem.pddl</a:t>
            </a:r>
            <a:endParaRPr lang="en-US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3189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0EAC0C6-7B8A-1444-CF6E-AFD7613F9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1. Get the treasure!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645877" cy="435133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Warm-up: let’s have </a:t>
            </a:r>
            <a:r>
              <a:rPr lang="en-CA" dirty="0">
                <a:solidFill>
                  <a:schemeClr val="accent3"/>
                </a:solidFill>
              </a:rPr>
              <a:t>agents</a:t>
            </a:r>
            <a:r>
              <a:rPr lang="en-CA" dirty="0"/>
              <a:t> </a:t>
            </a:r>
            <a:r>
              <a:rPr lang="en-CA" b="1" dirty="0">
                <a:solidFill>
                  <a:schemeClr val="accent4"/>
                </a:solidFill>
              </a:rPr>
              <a:t>move</a:t>
            </a:r>
            <a:r>
              <a:rPr lang="en-CA" dirty="0"/>
              <a:t> around and </a:t>
            </a:r>
            <a:r>
              <a:rPr lang="en-CA" b="1" dirty="0">
                <a:solidFill>
                  <a:schemeClr val="accent4"/>
                </a:solidFill>
              </a:rPr>
              <a:t>take</a:t>
            </a:r>
            <a:r>
              <a:rPr lang="en-CA" dirty="0"/>
              <a:t>/</a:t>
            </a:r>
            <a:r>
              <a:rPr lang="en-CA" b="1" dirty="0">
                <a:solidFill>
                  <a:schemeClr val="accent4"/>
                </a:solidFill>
              </a:rPr>
              <a:t>drop</a:t>
            </a:r>
            <a:r>
              <a:rPr lang="en-CA" dirty="0"/>
              <a:t> the treasure.</a:t>
            </a:r>
            <a:br>
              <a:rPr lang="en-CA" dirty="0"/>
            </a:br>
            <a:endParaRPr lang="en-CA" dirty="0"/>
          </a:p>
          <a:p>
            <a:r>
              <a:rPr lang="en-CA" b="1" dirty="0">
                <a:solidFill>
                  <a:schemeClr val="accent4"/>
                </a:solidFill>
              </a:rPr>
              <a:t>move</a:t>
            </a:r>
            <a:r>
              <a:rPr lang="en-CA" dirty="0"/>
              <a:t>: (always known) Moves agent from one loc to another</a:t>
            </a:r>
          </a:p>
          <a:p>
            <a:r>
              <a:rPr lang="en-CA" b="1" dirty="0">
                <a:solidFill>
                  <a:schemeClr val="accent4"/>
                </a:solidFill>
              </a:rPr>
              <a:t>take</a:t>
            </a:r>
            <a:r>
              <a:rPr lang="en-CA" dirty="0"/>
              <a:t>: (seen in room) Agent takes the treasure</a:t>
            </a:r>
          </a:p>
          <a:p>
            <a:r>
              <a:rPr lang="en-CA" b="1" dirty="0">
                <a:solidFill>
                  <a:schemeClr val="accent4"/>
                </a:solidFill>
              </a:rPr>
              <a:t>drop</a:t>
            </a:r>
            <a:r>
              <a:rPr lang="en-CA" dirty="0"/>
              <a:t>: (seen in room) Agent drops the treasure</a:t>
            </a:r>
          </a:p>
          <a:p>
            <a:r>
              <a:rPr lang="en-CA" b="1" dirty="0"/>
              <a:t>Goal</a:t>
            </a:r>
            <a:r>
              <a:rPr lang="en-CA" dirty="0"/>
              <a:t>: ‘</a:t>
            </a:r>
            <a:r>
              <a:rPr lang="en-CA" b="1" dirty="0"/>
              <a:t>a</a:t>
            </a:r>
            <a:r>
              <a:rPr lang="en-CA" dirty="0"/>
              <a:t>’ thinks ‘</a:t>
            </a:r>
            <a:r>
              <a:rPr lang="en-CA" b="1" dirty="0"/>
              <a:t>b</a:t>
            </a:r>
            <a:r>
              <a:rPr lang="en-CA" dirty="0"/>
              <a:t>’ has it, and ‘</a:t>
            </a:r>
            <a:r>
              <a:rPr lang="en-CA" b="1" dirty="0"/>
              <a:t>c</a:t>
            </a:r>
            <a:r>
              <a:rPr lang="en-CA" dirty="0"/>
              <a:t>’ thinks ‘</a:t>
            </a:r>
            <a:r>
              <a:rPr lang="en-CA" b="1" dirty="0"/>
              <a:t>d</a:t>
            </a:r>
            <a:r>
              <a:rPr lang="en-CA" dirty="0"/>
              <a:t>’ has it</a:t>
            </a:r>
          </a:p>
          <a:p>
            <a:endParaRPr lang="en-CA" dirty="0"/>
          </a:p>
          <a:p>
            <a:pPr marL="0" indent="0" algn="ctr">
              <a:buNone/>
            </a:pPr>
            <a:r>
              <a:rPr lang="en-CA" dirty="0"/>
              <a:t>epistemic / treasure</a:t>
            </a:r>
          </a:p>
        </p:txBody>
      </p:sp>
    </p:spTree>
    <p:extLst>
      <p:ext uri="{BB962C8B-B14F-4D97-AF65-F5344CB8AC3E}">
        <p14:creationId xmlns:p14="http://schemas.microsoft.com/office/powerpoint/2010/main" val="131583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6B2140-6178-6477-FAC2-4FC081B9C2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CA" dirty="0"/>
          </a:p>
          <a:p>
            <a:endParaRPr lang="en-CA" dirty="0"/>
          </a:p>
          <a:p>
            <a:endParaRPr lang="en-CA" dirty="0"/>
          </a:p>
          <a:p>
            <a:pPr marL="0" indent="0" algn="ctr">
              <a:buNone/>
            </a:pPr>
            <a:r>
              <a:rPr lang="en-CA" sz="2800" dirty="0"/>
              <a:t>epistemic / </a:t>
            </a:r>
            <a:r>
              <a:rPr lang="en-CA" sz="2800" dirty="0" err="1"/>
              <a:t>wererich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4031490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unkyShapesDarkVTI">
  <a:themeElements>
    <a:clrScheme name="Custom 4">
      <a:dk1>
        <a:srgbClr val="FFFFFF"/>
      </a:dk1>
      <a:lt1>
        <a:srgbClr val="000000"/>
      </a:lt1>
      <a:dk2>
        <a:srgbClr val="F3FFF8"/>
      </a:dk2>
      <a:lt2>
        <a:srgbClr val="2D2D2D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Source Sans Pro">
      <a:majorFont>
        <a:latin typeface="Source Sans Pro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DarkVTI" id="{84637DF0-7D2D-4F20-816C-4D6C45F3FAF2}" vid="{0EF594EE-C33F-480F-80E7-D4F74C1C30EB}"/>
    </a:ext>
  </a:extLst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1203</TotalTime>
  <Words>682</Words>
  <Application>Microsoft Office PowerPoint</Application>
  <PresentationFormat>Widescreen</PresentationFormat>
  <Paragraphs>92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Consolas</vt:lpstr>
      <vt:lpstr>Source Sans Pro</vt:lpstr>
      <vt:lpstr>FunkyShapesDarkVTI</vt:lpstr>
      <vt:lpstr>Simple Light</vt:lpstr>
      <vt:lpstr>Modelling Exercise</vt:lpstr>
      <vt:lpstr>PowerPoint Presentation</vt:lpstr>
      <vt:lpstr>Deceptive Robots Rushing for Rubies</vt:lpstr>
      <vt:lpstr>PowerPoint Presentation</vt:lpstr>
      <vt:lpstr>Summary</vt:lpstr>
      <vt:lpstr>PowerPoint Presentation</vt:lpstr>
      <vt:lpstr>Running Tips</vt:lpstr>
      <vt:lpstr>1. Get the treasure!</vt:lpstr>
      <vt:lpstr>PowerPoint Presentation</vt:lpstr>
      <vt:lpstr>2. Who’s got it?</vt:lpstr>
      <vt:lpstr>PowerPoint Presentation</vt:lpstr>
      <vt:lpstr>3. Nosy neighbours.</vt:lpstr>
      <vt:lpstr>PowerPoint Presentation</vt:lpstr>
      <vt:lpstr>4. The art of suspicion.</vt:lpstr>
      <vt:lpstr>PowerPoint Presentation</vt:lpstr>
      <vt:lpstr>5. The perfect logician.</vt:lpstr>
      <vt:lpstr>PowerPoint Presentation</vt:lpstr>
      <vt:lpstr>PowerPoint Presentation</vt:lpstr>
      <vt:lpstr>PDKBDDL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Modelling Exercise</dc:title>
  <dc:creator>Christian Muise</dc:creator>
  <cp:lastModifiedBy>Christian Muise</cp:lastModifiedBy>
  <cp:revision>17</cp:revision>
  <dcterms:created xsi:type="dcterms:W3CDTF">2022-12-22T14:48:06Z</dcterms:created>
  <dcterms:modified xsi:type="dcterms:W3CDTF">2023-03-22T19:00:50Z</dcterms:modified>
</cp:coreProperties>
</file>