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693" r:id="rId7"/>
    <p:sldId id="1705" r:id="rId8"/>
    <p:sldId id="1706" r:id="rId9"/>
    <p:sldId id="1694" r:id="rId10"/>
    <p:sldId id="1700" r:id="rId11"/>
    <p:sldId id="1695" r:id="rId12"/>
    <p:sldId id="1701" r:id="rId13"/>
    <p:sldId id="1696" r:id="rId14"/>
    <p:sldId id="1702" r:id="rId15"/>
    <p:sldId id="1697" r:id="rId16"/>
    <p:sldId id="1703" r:id="rId17"/>
    <p:sldId id="1698" r:id="rId18"/>
    <p:sldId id="1704" r:id="rId19"/>
    <p:sldId id="16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3/13/2023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Hybrid Planning</a:t>
            </a:r>
          </a:p>
          <a:p>
            <a:r>
              <a:rPr lang="en-US" dirty="0"/>
              <a:t>PDDL+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http://editor.planning.domains/planning-course/hybrid/going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Round and round we go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Introduce a </a:t>
            </a:r>
            <a:r>
              <a:rPr lang="en-CA" b="1" dirty="0">
                <a:solidFill>
                  <a:schemeClr val="accent1"/>
                </a:solidFill>
              </a:rPr>
              <a:t>loop</a:t>
            </a:r>
            <a:r>
              <a:rPr lang="en-CA" dirty="0"/>
              <a:t> event, along with counters, so we can make sure the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can go round and round and 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http://editor.planning.domains/planning-course/hybrid/loop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http://editor.planning.domains/planning-course/hybrid/loopy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Start, stop, crash!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a crash </a:t>
            </a:r>
            <a:r>
              <a:rPr lang="en-CA" b="1" dirty="0">
                <a:solidFill>
                  <a:schemeClr val="accent1"/>
                </a:solidFill>
              </a:rPr>
              <a:t>event</a:t>
            </a:r>
            <a:r>
              <a:rPr lang="en-CA" dirty="0"/>
              <a:t> that will smash the two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together.</a:t>
            </a:r>
          </a:p>
          <a:p>
            <a:r>
              <a:rPr lang="en-CA" dirty="0"/>
              <a:t>To make sure it works, let’s set the goal to include </a:t>
            </a:r>
            <a:r>
              <a:rPr lang="en-CA" dirty="0">
                <a:solidFill>
                  <a:schemeClr val="accent2"/>
                </a:solidFill>
              </a:rPr>
              <a:t>crash</a:t>
            </a:r>
            <a:r>
              <a:rPr lang="en-CA" dirty="0"/>
              <a:t>ing</a:t>
            </a:r>
          </a:p>
          <a:p>
            <a:r>
              <a:rPr lang="en-CA" dirty="0"/>
              <a:t>To let the planner control things, have </a:t>
            </a:r>
            <a:r>
              <a:rPr lang="en-CA" b="1" dirty="0">
                <a:solidFill>
                  <a:schemeClr val="accent4"/>
                </a:solidFill>
              </a:rPr>
              <a:t>start-driving</a:t>
            </a:r>
            <a:r>
              <a:rPr lang="en-CA" dirty="0"/>
              <a:t> and </a:t>
            </a:r>
            <a:r>
              <a:rPr lang="en-CA" b="1" dirty="0">
                <a:solidFill>
                  <a:schemeClr val="accent4"/>
                </a:solidFill>
              </a:rPr>
              <a:t>stop-driving</a:t>
            </a:r>
            <a:r>
              <a:rPr lang="en-CA" dirty="0"/>
              <a:t> actions that just change the </a:t>
            </a:r>
            <a:r>
              <a:rPr lang="en-CA" dirty="0">
                <a:solidFill>
                  <a:schemeClr val="accent2"/>
                </a:solidFill>
              </a:rPr>
              <a:t>driving</a:t>
            </a:r>
            <a:r>
              <a:rPr lang="en-CA" dirty="0"/>
              <a:t> status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http://editor.planning.domains/planning-course/hybrid/crash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http://editor.planning.domains/planning-course/hybrid/kablooey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Rules of the road.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Let’s go back to letting the cars loose</a:t>
            </a:r>
          </a:p>
          <a:p>
            <a:r>
              <a:rPr lang="en-CA" dirty="0"/>
              <a:t>Remove the </a:t>
            </a:r>
            <a:r>
              <a:rPr lang="en-CA" dirty="0">
                <a:solidFill>
                  <a:schemeClr val="accent4"/>
                </a:solidFill>
              </a:rPr>
              <a:t>start</a:t>
            </a:r>
            <a:r>
              <a:rPr lang="en-CA" dirty="0"/>
              <a:t>/</a:t>
            </a:r>
            <a:r>
              <a:rPr lang="en-CA" dirty="0">
                <a:solidFill>
                  <a:schemeClr val="accent4"/>
                </a:solidFill>
              </a:rPr>
              <a:t>stop</a:t>
            </a:r>
            <a:r>
              <a:rPr lang="en-CA" dirty="0"/>
              <a:t> actions</a:t>
            </a:r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1"/>
                </a:solidFill>
              </a:rPr>
              <a:t>light-change</a:t>
            </a:r>
            <a:r>
              <a:rPr lang="en-CA" dirty="0"/>
              <a:t> event that alternates which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going.</a:t>
            </a:r>
          </a:p>
          <a:p>
            <a:r>
              <a:rPr lang="en-CA" dirty="0"/>
              <a:t>Include a </a:t>
            </a:r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light-timer</a:t>
            </a:r>
            <a:r>
              <a:rPr lang="en-CA" dirty="0"/>
              <a:t> process that counts down the red light.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http://editor.planning.domains/planning-course/hybrid/bythebook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http://editor.planning.domains/planning-course/hybrid/goonred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Bring ‘</a:t>
            </a:r>
            <a:r>
              <a:rPr lang="en-CA" dirty="0" err="1"/>
              <a:t>em</a:t>
            </a:r>
            <a:r>
              <a:rPr lang="en-CA" dirty="0"/>
              <a:t> all home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Time to go get them peeps!</a:t>
            </a:r>
          </a:p>
          <a:p>
            <a:r>
              <a:rPr lang="en-CA" dirty="0"/>
              <a:t>Allow the </a:t>
            </a:r>
            <a:r>
              <a:rPr lang="en-CA" dirty="0">
                <a:solidFill>
                  <a:schemeClr val="accent3"/>
                </a:solidFill>
              </a:rPr>
              <a:t>shuttle</a:t>
            </a:r>
            <a:r>
              <a:rPr lang="en-CA" dirty="0"/>
              <a:t> to </a:t>
            </a:r>
            <a:r>
              <a:rPr lang="en-CA" b="1" dirty="0">
                <a:solidFill>
                  <a:schemeClr val="accent4"/>
                </a:solidFill>
              </a:rPr>
              <a:t>stop</a:t>
            </a:r>
            <a:r>
              <a:rPr lang="en-CA" dirty="0"/>
              <a:t>, but then stay stopped until the </a:t>
            </a:r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idle-timer</a:t>
            </a:r>
            <a:r>
              <a:rPr lang="en-CA" dirty="0"/>
              <a:t> process completes</a:t>
            </a:r>
          </a:p>
          <a:p>
            <a:r>
              <a:rPr lang="en-CA" dirty="0"/>
              <a:t>Let</a:t>
            </a:r>
            <a:r>
              <a:rPr lang="en-CA" dirty="0">
                <a:solidFill>
                  <a:schemeClr val="accent3"/>
                </a:solidFill>
              </a:rPr>
              <a:t> people</a:t>
            </a:r>
            <a:r>
              <a:rPr lang="en-CA" dirty="0"/>
              <a:t> </a:t>
            </a:r>
            <a:r>
              <a:rPr lang="en-CA" b="1" dirty="0">
                <a:solidFill>
                  <a:schemeClr val="accent4"/>
                </a:solidFill>
              </a:rPr>
              <a:t>board</a:t>
            </a:r>
            <a:r>
              <a:rPr lang="en-CA" dirty="0"/>
              <a:t> or </a:t>
            </a:r>
            <a:r>
              <a:rPr lang="en-CA" b="1" dirty="0" err="1">
                <a:solidFill>
                  <a:schemeClr val="accent4"/>
                </a:solidFill>
              </a:rPr>
              <a:t>unboard</a:t>
            </a:r>
            <a:r>
              <a:rPr lang="en-CA" dirty="0"/>
              <a:t> depending on if they are close enough to an idling </a:t>
            </a:r>
            <a:r>
              <a:rPr lang="en-CA" dirty="0">
                <a:solidFill>
                  <a:schemeClr val="accent3"/>
                </a:solidFill>
              </a:rPr>
              <a:t>shuttle</a:t>
            </a:r>
          </a:p>
          <a:p>
            <a:r>
              <a:rPr lang="en-CA" dirty="0"/>
              <a:t>Actions to </a:t>
            </a:r>
            <a:r>
              <a:rPr lang="en-CA" b="1" dirty="0">
                <a:solidFill>
                  <a:schemeClr val="accent4"/>
                </a:solidFill>
              </a:rPr>
              <a:t>serve</a:t>
            </a:r>
            <a:r>
              <a:rPr lang="en-CA" dirty="0"/>
              <a:t> a </a:t>
            </a:r>
            <a:r>
              <a:rPr lang="en-CA" dirty="0">
                <a:solidFill>
                  <a:schemeClr val="accent3"/>
                </a:solidFill>
              </a:rPr>
              <a:t>person</a:t>
            </a:r>
            <a:r>
              <a:rPr lang="en-CA" dirty="0"/>
              <a:t> or have them </a:t>
            </a:r>
            <a:r>
              <a:rPr lang="en-CA" b="1" dirty="0">
                <a:solidFill>
                  <a:schemeClr val="accent4"/>
                </a:solidFill>
              </a:rPr>
              <a:t>switch</a:t>
            </a:r>
            <a:r>
              <a:rPr lang="en-CA" dirty="0"/>
              <a:t> </a:t>
            </a:r>
            <a:r>
              <a:rPr lang="en-CA" dirty="0">
                <a:solidFill>
                  <a:schemeClr val="accent3"/>
                </a:solidFill>
              </a:rPr>
              <a:t>circuits</a:t>
            </a:r>
          </a:p>
          <a:p>
            <a:r>
              <a:rPr lang="en-CA" dirty="0"/>
              <a:t>Include a </a:t>
            </a:r>
            <a:r>
              <a:rPr lang="en-CA" b="1" dirty="0">
                <a:solidFill>
                  <a:schemeClr val="accent2"/>
                </a:solidFill>
              </a:rPr>
              <a:t>destination</a:t>
            </a:r>
            <a:r>
              <a:rPr lang="en-CA" dirty="0"/>
              <a:t> for </a:t>
            </a:r>
            <a:r>
              <a:rPr lang="en-CA" dirty="0">
                <a:solidFill>
                  <a:schemeClr val="accent3"/>
                </a:solidFill>
              </a:rPr>
              <a:t>people</a:t>
            </a:r>
          </a:p>
          <a:p>
            <a:r>
              <a:rPr lang="en-CA" dirty="0" err="1"/>
              <a:t>Etc</a:t>
            </a:r>
            <a:r>
              <a:rPr lang="en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http://editor.planning.domains/planning-course/hybrid/dirbyh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977320"/>
            <a:ext cx="9810750" cy="2903359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</a:p>
          <a:p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/>
              <a:t>enhsp-2020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m here but i'm not here">
            <a:extLst>
              <a:ext uri="{FF2B5EF4-FFF2-40B4-BE49-F238E27FC236}">
                <a16:creationId xmlns:a16="http://schemas.microsoft.com/office/drawing/2014/main" id="{8BF27172-6895-CEA3-5B32-230EA6342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092" y="0"/>
            <a:ext cx="127261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71D465-20AD-926D-3590-4B9444D0B1DF}"/>
              </a:ext>
            </a:extLst>
          </p:cNvPr>
          <p:cNvSpPr/>
          <p:nvPr/>
        </p:nvSpPr>
        <p:spPr>
          <a:xfrm>
            <a:off x="291993" y="315046"/>
            <a:ext cx="6615953" cy="1083449"/>
          </a:xfrm>
          <a:prstGeom prst="roundRect">
            <a:avLst/>
          </a:prstGeom>
          <a:solidFill>
            <a:srgbClr val="FFFFFF">
              <a:alpha val="7411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Traffic Revisited!!</a:t>
            </a:r>
            <a:endParaRPr lang="en-CA" sz="4000" b="1" dirty="0"/>
          </a:p>
        </p:txBody>
      </p:sp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Go, shuttle, go!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Round and round we go.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Start, stop, crash!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Rules of the road.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Bring ‘</a:t>
            </a:r>
            <a:r>
              <a:rPr lang="en-US" dirty="0" err="1"/>
              <a:t>em</a:t>
            </a:r>
            <a:r>
              <a:rPr lang="en-US" dirty="0"/>
              <a:t> all home.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</a:t>
            </a:r>
            <a:r>
              <a:rPr lang="en-US" b="0" dirty="0"/>
              <a:t>   </a:t>
            </a:r>
            <a:r>
              <a:rPr b="0" dirty="0"/>
              <a:t>movement of</a:t>
            </a:r>
            <a:r>
              <a:rPr lang="en-US" b="0" dirty="0"/>
              <a:t> shuttles on a circuit, and eventually people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circuit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shuttle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person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at-intersection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on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driving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served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crashed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start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stop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board</a:t>
            </a:r>
            <a:r>
              <a:rPr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unboard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4"/>
                </a:solidFill>
              </a:rPr>
              <a:t>serve</a:t>
            </a:r>
            <a:r>
              <a:rPr lang="en-CA" b="0" dirty="0"/>
              <a:t>, </a:t>
            </a:r>
            <a:r>
              <a:rPr lang="en-CA" dirty="0">
                <a:solidFill>
                  <a:schemeClr val="accent4"/>
                </a:solidFill>
              </a:rPr>
              <a:t>…</a:t>
            </a:r>
          </a:p>
          <a:p>
            <a:pPr>
              <a:defRPr b="1"/>
            </a:pPr>
            <a:r>
              <a:rPr lang="en-US" dirty="0"/>
              <a:t>Events</a:t>
            </a:r>
            <a:r>
              <a:rPr lang="en-US" b="0" dirty="0"/>
              <a:t>: </a:t>
            </a:r>
            <a:r>
              <a:rPr lang="en-US" b="0" dirty="0">
                <a:solidFill>
                  <a:schemeClr val="accent1"/>
                </a:solidFill>
              </a:rPr>
              <a:t>loop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1"/>
                </a:solidFill>
              </a:rPr>
              <a:t>crash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1"/>
                </a:solidFill>
              </a:rPr>
              <a:t>light-change</a:t>
            </a:r>
            <a:r>
              <a:rPr lang="en-US" b="0" dirty="0"/>
              <a:t>, …</a:t>
            </a:r>
            <a:endParaRPr lang="en-US" dirty="0">
              <a:solidFill>
                <a:schemeClr val="accent4"/>
              </a:solidFill>
            </a:endParaRPr>
          </a:p>
          <a:p>
            <a:pPr>
              <a:defRPr b="1"/>
            </a:pPr>
            <a:r>
              <a:rPr lang="en-US" dirty="0"/>
              <a:t>Processes</a:t>
            </a:r>
            <a:r>
              <a:rPr lang="en-US" b="0" dirty="0"/>
              <a:t>: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light-timer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idle-timer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drive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Everything located where it should be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F2AC4-823A-915B-BDEC-B7A47C66E28F}"/>
              </a:ext>
            </a:extLst>
          </p:cNvPr>
          <p:cNvSpPr txBox="1"/>
          <p:nvPr/>
        </p:nvSpPr>
        <p:spPr>
          <a:xfrm>
            <a:off x="5777643" y="313661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0EC66-2296-ED58-51FE-7AD368A222C3}"/>
              </a:ext>
            </a:extLst>
          </p:cNvPr>
          <p:cNvSpPr txBox="1"/>
          <p:nvPr/>
        </p:nvSpPr>
        <p:spPr>
          <a:xfrm>
            <a:off x="7332763" y="418468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6B01F-43F8-CA9F-D682-72221B86D4FA}"/>
              </a:ext>
            </a:extLst>
          </p:cNvPr>
          <p:cNvSpPr txBox="1"/>
          <p:nvPr/>
        </p:nvSpPr>
        <p:spPr>
          <a:xfrm>
            <a:off x="7332764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8CD88-F803-9293-B62F-A4C4E916F050}"/>
              </a:ext>
            </a:extLst>
          </p:cNvPr>
          <p:cNvSpPr txBox="1"/>
          <p:nvPr/>
        </p:nvSpPr>
        <p:spPr>
          <a:xfrm>
            <a:off x="3904168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1EB0-EFE8-4FDC-4F2C-EB83E0F28593}"/>
              </a:ext>
            </a:extLst>
          </p:cNvPr>
          <p:cNvSpPr txBox="1"/>
          <p:nvPr/>
        </p:nvSpPr>
        <p:spPr>
          <a:xfrm>
            <a:off x="3904168" y="418468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rot="16200000" flipV="1">
            <a:off x="4940600" y="1981211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03C8DD-BCFF-1F14-BB71-72DA209FE0B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466842" y="3429000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014F027-4B8B-F6A1-93E9-11707228A624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6096001" y="3721387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3A916BA-B83B-4FB4-0529-4E039A455DD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6895438" y="3429000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6336541" y="2140389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9AC1C0-AB39-51F9-1934-14922BB47086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4540881" y="3721387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6439E9-D16F-3552-36B4-307E7AF4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364" y="2921362"/>
            <a:ext cx="593092" cy="5930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5D7947-EDFB-C212-2F80-6D7DC6ED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158" y="1625247"/>
            <a:ext cx="593092" cy="5930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7FA8230-4EE7-F1D2-3A3B-3724F13E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1226" y="1732055"/>
            <a:ext cx="379476" cy="3794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9157AC-7A45-21A6-5C13-7F3A9FA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6367" y="1625247"/>
            <a:ext cx="379476" cy="37947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647" y="1796155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228" y="4579721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429" y="4675486"/>
            <a:ext cx="379476" cy="3794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3F17CE6-1EB0-11AF-578B-F3D20E0D9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2455" y="3445383"/>
            <a:ext cx="653845" cy="6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39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777642" y="3428999"/>
            <a:ext cx="318357" cy="292387"/>
          </a:xfrm>
          <a:prstGeom prst="curvedConnector4">
            <a:avLst>
              <a:gd name="adj1" fmla="val -405981"/>
              <a:gd name="adj2" fmla="val 527005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8984" y="3123628"/>
            <a:ext cx="292388" cy="318356"/>
          </a:xfrm>
          <a:prstGeom prst="curvedConnector4">
            <a:avLst>
              <a:gd name="adj1" fmla="val -402947"/>
              <a:gd name="adj2" fmla="val 483888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6439E9-D16F-3552-36B4-307E7AF4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640" y="4769459"/>
            <a:ext cx="593092" cy="5930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5D7947-EDFB-C212-2F80-6D7DC6ED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6682" y="1981733"/>
            <a:ext cx="593092" cy="5930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7FA8230-4EE7-F1D2-3A3B-3724F13E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230" y="3195716"/>
            <a:ext cx="379476" cy="3794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9157AC-7A45-21A6-5C13-7F3A9FA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5251" y="2757135"/>
            <a:ext cx="379476" cy="37947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0847" y="1466956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6261" y="4389983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3754" y="4283175"/>
            <a:ext cx="379476" cy="379476"/>
          </a:xfrm>
          <a:prstGeom prst="rect">
            <a:avLst/>
          </a:prstGeom>
        </p:spPr>
      </p:pic>
      <p:pic>
        <p:nvPicPr>
          <p:cNvPr id="39" name="Graphic 38" descr="Traffic light with solid fill">
            <a:extLst>
              <a:ext uri="{FF2B5EF4-FFF2-40B4-BE49-F238E27FC236}">
                <a16:creationId xmlns:a16="http://schemas.microsoft.com/office/drawing/2014/main" id="{E6DE5A60-8F69-E94C-E26F-DB24DDBD2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1204" y="3054204"/>
            <a:ext cx="749589" cy="7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3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7E21D-5603-5750-AC1E-A363C0F5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Tips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4ED63-F4F6-B5B8-C18E-87C31016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9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 run: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enhsp-2020 –domain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d.pddl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–problem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p.pddl</a:t>
            </a:r>
            <a:br>
              <a:rPr lang="en-CA" dirty="0"/>
            </a:br>
            <a:endParaRPr lang="en-CA" dirty="0"/>
          </a:p>
          <a:p>
            <a:r>
              <a:rPr lang="en-CA" dirty="0"/>
              <a:t>To see the events:</a:t>
            </a:r>
            <a:br>
              <a:rPr lang="en-US" dirty="0"/>
            </a:br>
            <a:r>
              <a:rPr lang="en-US" dirty="0"/>
              <a:t>	…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-pe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save the plan:</a:t>
            </a:r>
            <a:br>
              <a:rPr lang="en-CA" dirty="0"/>
            </a:br>
            <a:r>
              <a:rPr lang="en-CA" dirty="0"/>
              <a:t>	… 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sp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out.plan</a:t>
            </a:r>
            <a:br>
              <a:rPr lang="en-CA" dirty="0"/>
            </a:br>
            <a:endParaRPr lang="en-CA" dirty="0"/>
          </a:p>
          <a:p>
            <a:r>
              <a:rPr lang="en-CA" dirty="0"/>
              <a:t>To validate: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val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Validate -v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out.plan</a:t>
            </a:r>
            <a:b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val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Validate -l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out.plan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&gt;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out.tex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8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Go, shuttle, go!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587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Warm-up: let’s have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drive when their (infinite)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going.</a:t>
            </a:r>
            <a:br>
              <a:rPr lang="en-CA" dirty="0"/>
            </a:br>
            <a:endParaRPr lang="en-CA" dirty="0"/>
          </a:p>
          <a:p>
            <a:r>
              <a:rPr lang="en-CA" b="1" dirty="0">
                <a:solidFill>
                  <a:schemeClr val="accent4"/>
                </a:solidFill>
              </a:rPr>
              <a:t>light-change</a:t>
            </a:r>
            <a:r>
              <a:rPr lang="en-CA" dirty="0"/>
              <a:t>: Action to switch which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</a:t>
            </a:r>
          </a:p>
          <a:p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drive</a:t>
            </a:r>
            <a:r>
              <a:rPr lang="en-CA" dirty="0"/>
              <a:t>: Process to move the “going”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along</a:t>
            </a:r>
          </a:p>
          <a:p>
            <a:r>
              <a:rPr lang="en-CA" b="1" dirty="0">
                <a:solidFill>
                  <a:schemeClr val="accent4"/>
                </a:solidFill>
              </a:rPr>
              <a:t>finish</a:t>
            </a:r>
            <a:r>
              <a:rPr lang="en-CA" dirty="0"/>
              <a:t>: Action that captures what we want to have happen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http://editor.planning.domains/planning-course/hybrid/gogogo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582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Running Tips</vt:lpstr>
      <vt:lpstr>1. Go, shuttle, go!</vt:lpstr>
      <vt:lpstr>PowerPoint Presentation</vt:lpstr>
      <vt:lpstr>2. Round and round we go</vt:lpstr>
      <vt:lpstr>PowerPoint Presentation</vt:lpstr>
      <vt:lpstr>3. Start, stop, crash!</vt:lpstr>
      <vt:lpstr>PowerPoint Presentation</vt:lpstr>
      <vt:lpstr>4. Rules of the road.</vt:lpstr>
      <vt:lpstr>PowerPoint Presentation</vt:lpstr>
      <vt:lpstr>5. Bring ‘em all home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12</cp:revision>
  <dcterms:created xsi:type="dcterms:W3CDTF">2022-12-22T14:48:06Z</dcterms:created>
  <dcterms:modified xsi:type="dcterms:W3CDTF">2023-03-14T04:38:46Z</dcterms:modified>
</cp:coreProperties>
</file>