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8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1689" r:id="rId13"/>
    <p:sldId id="268" r:id="rId14"/>
    <p:sldId id="269" r:id="rId15"/>
    <p:sldId id="270" r:id="rId16"/>
    <p:sldId id="271" r:id="rId17"/>
    <p:sldId id="272" r:id="rId18"/>
    <p:sldId id="273" r:id="rId19"/>
    <p:sldId id="1686" r:id="rId20"/>
    <p:sldId id="1687" r:id="rId21"/>
    <p:sldId id="1688" r:id="rId22"/>
    <p:sldId id="16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9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6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9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02546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“Type a quote here.”"/>
          <p:cNvSpPr txBox="1">
            <a:spLocks noGrp="1"/>
          </p:cNvSpPr>
          <p:nvPr>
            <p:ph type="body" sz="quarter" idx="21"/>
          </p:nvPr>
        </p:nvSpPr>
        <p:spPr>
          <a:xfrm>
            <a:off x="1190625" y="3018235"/>
            <a:ext cx="981075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142" name="–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1190625" y="4473773"/>
            <a:ext cx="9810750" cy="36804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  <a:defRPr sz="1969" i="1"/>
            </a:lvl1pPr>
          </a:lstStyle>
          <a:p>
            <a:r>
              <a:t>–Johnny Appleseed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03499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976313" y="187523"/>
            <a:ext cx="10239375" cy="1714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976313" y="1946672"/>
            <a:ext cx="10239375" cy="401835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8928629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half" idx="21"/>
          </p:nvPr>
        </p:nvSpPr>
        <p:spPr>
          <a:xfrm>
            <a:off x="7167562" y="1696640"/>
            <a:ext cx="4024313" cy="452735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976313" y="187523"/>
            <a:ext cx="10239375" cy="1714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76313" y="1946672"/>
            <a:ext cx="5000625" cy="4018359"/>
          </a:xfrm>
          <a:prstGeom prst="rect">
            <a:avLst/>
          </a:prstGeom>
        </p:spPr>
        <p:txBody>
          <a:bodyPr/>
          <a:lstStyle>
            <a:lvl1pPr marL="267881" indent="-267881">
              <a:spcBef>
                <a:spcPts val="1969"/>
              </a:spcBef>
              <a:buBlip>
                <a:blip r:embed="rId2"/>
              </a:buBlip>
              <a:defRPr sz="2109"/>
            </a:lvl1pPr>
            <a:lvl2pPr marL="535762" indent="-267881">
              <a:spcBef>
                <a:spcPts val="1969"/>
              </a:spcBef>
              <a:buBlip>
                <a:blip r:embed="rId2"/>
              </a:buBlip>
              <a:defRPr sz="2109"/>
            </a:lvl2pPr>
            <a:lvl3pPr marL="803643" indent="-267881">
              <a:spcBef>
                <a:spcPts val="1969"/>
              </a:spcBef>
              <a:buBlip>
                <a:blip r:embed="rId2"/>
              </a:buBlip>
              <a:defRPr sz="2109"/>
            </a:lvl3pPr>
            <a:lvl4pPr marL="1071524" indent="-267881">
              <a:spcBef>
                <a:spcPts val="1969"/>
              </a:spcBef>
              <a:buBlip>
                <a:blip r:embed="rId2"/>
              </a:buBlip>
              <a:defRPr sz="2109"/>
            </a:lvl4pPr>
            <a:lvl5pPr marL="1339406" indent="-267881">
              <a:spcBef>
                <a:spcPts val="1969"/>
              </a:spcBef>
              <a:buBlip>
                <a:blip r:embed="rId2"/>
              </a:buBlip>
              <a:defRPr sz="210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65491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8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0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8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9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1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3/23/2023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887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2C95-E99D-2E5E-C222-797953C51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 Exercise</a:t>
            </a:r>
            <a:endParaRPr lang="en-C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CF3ABB3-0512-27F7-FE07-F5393E721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Deterministic Planning: PDDL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457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Moving Crates: A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Moving Crates: Action</a:t>
            </a:r>
          </a:p>
        </p:txBody>
      </p:sp>
      <p:sp>
        <p:nvSpPr>
          <p:cNvPr id="191" name="(:action mov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50000"/>
              </a:lnSpc>
              <a:buNone/>
              <a:defRPr b="1"/>
            </a:pPr>
            <a:r>
              <a:rPr dirty="0"/>
              <a:t>(</a:t>
            </a:r>
            <a:r>
              <a:rPr b="0" dirty="0"/>
              <a:t>:action </a:t>
            </a:r>
            <a:r>
              <a:rPr b="0" dirty="0">
                <a:solidFill>
                  <a:schemeClr val="accent4"/>
                </a:solidFill>
              </a:rPr>
              <a:t>move</a:t>
            </a:r>
          </a:p>
          <a:p>
            <a:pPr marL="0" indent="0">
              <a:lnSpc>
                <a:spcPct val="50000"/>
              </a:lnSpc>
              <a:buNone/>
            </a:pPr>
            <a:br>
              <a:rPr dirty="0"/>
            </a:br>
            <a:r>
              <a:rPr dirty="0"/>
              <a:t>    :parameters (</a:t>
            </a:r>
            <a:r>
              <a:rPr dirty="0">
                <a:solidFill>
                  <a:schemeClr val="accent5"/>
                </a:solidFill>
              </a:rPr>
              <a:t>?rob</a:t>
            </a:r>
            <a:r>
              <a:rPr dirty="0"/>
              <a:t> - </a:t>
            </a:r>
            <a:r>
              <a:rPr dirty="0">
                <a:solidFill>
                  <a:schemeClr val="accent3"/>
                </a:solidFill>
              </a:rPr>
              <a:t>robot</a:t>
            </a:r>
            <a:r>
              <a:rPr dirty="0"/>
              <a:t> </a:t>
            </a:r>
            <a:r>
              <a:rPr dirty="0">
                <a:solidFill>
                  <a:schemeClr val="accent5"/>
                </a:solidFill>
              </a:rPr>
              <a:t>?r1 ?r2 </a:t>
            </a:r>
            <a:r>
              <a:rPr dirty="0"/>
              <a:t>- </a:t>
            </a:r>
            <a:r>
              <a:rPr dirty="0">
                <a:solidFill>
                  <a:schemeClr val="accent3"/>
                </a:solidFill>
              </a:rPr>
              <a:t>room</a:t>
            </a:r>
            <a:r>
              <a:rPr dirty="0"/>
              <a:t>)</a:t>
            </a:r>
          </a:p>
          <a:p>
            <a:pPr marL="0" indent="0">
              <a:lnSpc>
                <a:spcPct val="50000"/>
              </a:lnSpc>
              <a:buNone/>
            </a:pPr>
            <a:br>
              <a:rPr lang="en-US" dirty="0"/>
            </a:br>
            <a:br>
              <a:rPr dirty="0"/>
            </a:br>
            <a:r>
              <a:rPr dirty="0"/>
              <a:t>    :precondition </a:t>
            </a:r>
            <a:r>
              <a:rPr lang="en-US" dirty="0"/>
              <a:t>	</a:t>
            </a:r>
            <a:r>
              <a:rPr dirty="0"/>
              <a:t>(</a:t>
            </a:r>
            <a:r>
              <a:rPr dirty="0">
                <a:solidFill>
                  <a:srgbClr val="53585F"/>
                </a:solidFill>
              </a:rPr>
              <a:t>and</a:t>
            </a:r>
            <a:r>
              <a:rPr lang="en-US" dirty="0">
                <a:solidFill>
                  <a:srgbClr val="53585F"/>
                </a:solidFill>
              </a:rPr>
              <a:t>	</a:t>
            </a:r>
            <a:r>
              <a:rPr dirty="0"/>
              <a:t>(</a:t>
            </a:r>
            <a:r>
              <a:rPr dirty="0">
                <a:solidFill>
                  <a:schemeClr val="accent2"/>
                </a:solidFill>
              </a:rPr>
              <a:t>in</a:t>
            </a:r>
            <a:r>
              <a:rPr dirty="0"/>
              <a:t> </a:t>
            </a:r>
            <a:r>
              <a:rPr dirty="0">
                <a:solidFill>
                  <a:schemeClr val="accent5"/>
                </a:solidFill>
              </a:rPr>
              <a:t>?rob ?r1</a:t>
            </a:r>
            <a:r>
              <a:rPr dirty="0"/>
              <a:t>)</a:t>
            </a:r>
          </a:p>
          <a:p>
            <a:pPr marL="0" indent="0">
              <a:lnSpc>
                <a:spcPct val="50000"/>
              </a:lnSpc>
              <a:buNone/>
            </a:pPr>
            <a:r>
              <a:rPr dirty="0"/>
              <a:t>                                  </a:t>
            </a:r>
            <a:r>
              <a:rPr lang="en-US" dirty="0"/>
              <a:t>          	</a:t>
            </a:r>
            <a:r>
              <a:rPr dirty="0"/>
              <a:t>(</a:t>
            </a:r>
            <a:r>
              <a:rPr dirty="0">
                <a:solidFill>
                  <a:schemeClr val="accent2"/>
                </a:solidFill>
              </a:rPr>
              <a:t>connected</a:t>
            </a:r>
            <a:r>
              <a:rPr dirty="0"/>
              <a:t> </a:t>
            </a:r>
            <a:r>
              <a:rPr dirty="0">
                <a:solidFill>
                  <a:schemeClr val="accent5"/>
                </a:solidFill>
              </a:rPr>
              <a:t>?r1 ?r2</a:t>
            </a:r>
            <a:r>
              <a:rPr dirty="0"/>
              <a:t>))</a:t>
            </a:r>
          </a:p>
          <a:p>
            <a:pPr marL="0" indent="0">
              <a:lnSpc>
                <a:spcPct val="50000"/>
              </a:lnSpc>
              <a:buNone/>
            </a:pPr>
            <a:br>
              <a:rPr lang="en-US" dirty="0"/>
            </a:br>
            <a:br>
              <a:rPr dirty="0"/>
            </a:br>
            <a:r>
              <a:rPr dirty="0"/>
              <a:t>    :effect </a:t>
            </a:r>
            <a:r>
              <a:rPr lang="en-US" dirty="0"/>
              <a:t>	</a:t>
            </a:r>
            <a:r>
              <a:rPr dirty="0"/>
              <a:t>(</a:t>
            </a:r>
            <a:r>
              <a:rPr dirty="0">
                <a:solidFill>
                  <a:srgbClr val="53585F"/>
                </a:solidFill>
              </a:rPr>
              <a:t>and</a:t>
            </a:r>
            <a:r>
              <a:rPr lang="en-US" dirty="0">
                <a:solidFill>
                  <a:srgbClr val="53585F"/>
                </a:solidFill>
              </a:rPr>
              <a:t>	</a:t>
            </a:r>
            <a:r>
              <a:rPr dirty="0"/>
              <a:t>(</a:t>
            </a:r>
            <a:r>
              <a:rPr dirty="0">
                <a:solidFill>
                  <a:schemeClr val="accent2"/>
                </a:solidFill>
              </a:rPr>
              <a:t>in</a:t>
            </a:r>
            <a:r>
              <a:rPr dirty="0"/>
              <a:t> </a:t>
            </a:r>
            <a:r>
              <a:rPr dirty="0">
                <a:solidFill>
                  <a:schemeClr val="accent5"/>
                </a:solidFill>
              </a:rPr>
              <a:t>?rob ?r2</a:t>
            </a:r>
            <a:r>
              <a:rPr dirty="0"/>
              <a:t>)</a:t>
            </a:r>
          </a:p>
          <a:p>
            <a:pPr marL="0" indent="0">
              <a:lnSpc>
                <a:spcPct val="50000"/>
              </a:lnSpc>
              <a:buNone/>
            </a:pPr>
            <a:r>
              <a:rPr dirty="0"/>
              <a:t>                    </a:t>
            </a:r>
            <a:r>
              <a:rPr lang="en-US" dirty="0"/>
              <a:t>      </a:t>
            </a:r>
            <a:r>
              <a:rPr dirty="0"/>
              <a:t>   </a:t>
            </a:r>
            <a:r>
              <a:rPr lang="en-US" dirty="0"/>
              <a:t>	</a:t>
            </a:r>
            <a:r>
              <a:rPr dirty="0"/>
              <a:t>(</a:t>
            </a:r>
            <a:r>
              <a:rPr dirty="0">
                <a:solidFill>
                  <a:srgbClr val="53585F"/>
                </a:solidFill>
              </a:rPr>
              <a:t>not</a:t>
            </a:r>
            <a:r>
              <a:rPr dirty="0"/>
              <a:t> (</a:t>
            </a:r>
            <a:r>
              <a:rPr dirty="0">
                <a:solidFill>
                  <a:schemeClr val="accent2"/>
                </a:solidFill>
              </a:rPr>
              <a:t>in</a:t>
            </a:r>
            <a:r>
              <a:rPr dirty="0"/>
              <a:t> </a:t>
            </a:r>
            <a:r>
              <a:rPr dirty="0">
                <a:solidFill>
                  <a:schemeClr val="accent5"/>
                </a:solidFill>
              </a:rPr>
              <a:t>?rob ?r1</a:t>
            </a:r>
            <a:r>
              <a:rPr dirty="0"/>
              <a:t>)))</a:t>
            </a:r>
          </a:p>
          <a:p>
            <a:pPr marL="0" indent="0">
              <a:lnSpc>
                <a:spcPct val="50000"/>
              </a:lnSpc>
              <a:buNone/>
              <a:defRPr b="1"/>
            </a:pP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http://editor.planning.domains/ibm/crate-start"/>
          <p:cNvSpPr txBox="1">
            <a:spLocks noGrp="1"/>
          </p:cNvSpPr>
          <p:nvPr>
            <p:ph type="body" idx="21"/>
          </p:nvPr>
        </p:nvSpPr>
        <p:spPr>
          <a:xfrm>
            <a:off x="1190625" y="3018235"/>
            <a:ext cx="9810750" cy="452432"/>
          </a:xfrm>
          <a:prstGeom prst="rect">
            <a:avLst/>
          </a:prstGeom>
        </p:spPr>
        <p:txBody>
          <a:bodyPr/>
          <a:lstStyle/>
          <a:p>
            <a:r>
              <a:rPr lang="en-US" sz="2600" dirty="0" err="1"/>
              <a:t>fod</a:t>
            </a:r>
            <a:r>
              <a:rPr lang="en-US" sz="2600" dirty="0"/>
              <a:t>  /  </a:t>
            </a:r>
            <a:r>
              <a:rPr sz="2600" dirty="0"/>
              <a:t>crate-start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Moving Crates: A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Moving Crates: Action</a:t>
            </a:r>
          </a:p>
        </p:txBody>
      </p:sp>
      <p:sp>
        <p:nvSpPr>
          <p:cNvPr id="188" name="(move ?rob - robot ?r1 ?r2 - room)…"/>
          <p:cNvSpPr txBox="1">
            <a:spLocks noGrp="1"/>
          </p:cNvSpPr>
          <p:nvPr>
            <p:ph type="body" idx="1"/>
          </p:nvPr>
        </p:nvSpPr>
        <p:spPr>
          <a:xfrm>
            <a:off x="976313" y="1818752"/>
            <a:ext cx="10239375" cy="50392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316278">
              <a:lnSpc>
                <a:spcPct val="50000"/>
              </a:lnSpc>
              <a:spcBef>
                <a:spcPts val="1687"/>
              </a:spcBef>
              <a:buNone/>
              <a:defRPr sz="2772" b="1"/>
            </a:pPr>
            <a:r>
              <a:rPr dirty="0"/>
              <a:t>(</a:t>
            </a:r>
            <a:r>
              <a:rPr b="0" dirty="0">
                <a:solidFill>
                  <a:schemeClr val="accent4"/>
                </a:solidFill>
              </a:rPr>
              <a:t>move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?rob 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robot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?r1 ?r2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- </a:t>
            </a:r>
            <a:r>
              <a:rPr b="0" dirty="0">
                <a:solidFill>
                  <a:schemeClr val="accent3"/>
                </a:solidFill>
              </a:rPr>
              <a:t>room</a:t>
            </a:r>
            <a:r>
              <a:rPr dirty="0"/>
              <a:t>)</a:t>
            </a:r>
          </a:p>
          <a:p>
            <a:pPr marL="481292" lvl="1" indent="-240646" defTabSz="316278">
              <a:lnSpc>
                <a:spcPct val="50000"/>
              </a:lnSpc>
              <a:spcBef>
                <a:spcPts val="1687"/>
              </a:spcBef>
              <a:defRPr sz="2772" b="1"/>
            </a:pPr>
            <a:r>
              <a:rPr dirty="0"/>
              <a:t>Pre:</a:t>
            </a:r>
            <a:r>
              <a:rPr b="0" dirty="0"/>
              <a:t> Robot in right location, and rooms connected</a:t>
            </a:r>
          </a:p>
          <a:p>
            <a:pPr marL="481292" lvl="1" indent="-240646" defTabSz="316278">
              <a:lnSpc>
                <a:spcPct val="50000"/>
              </a:lnSpc>
              <a:spcBef>
                <a:spcPts val="1687"/>
              </a:spcBef>
              <a:defRPr sz="2772" b="1"/>
            </a:pPr>
            <a:r>
              <a:rPr dirty="0"/>
              <a:t>Eff</a:t>
            </a:r>
            <a:r>
              <a:rPr b="0" dirty="0"/>
              <a:t>: Robot in new room</a:t>
            </a:r>
          </a:p>
          <a:p>
            <a:pPr marL="0" indent="0" defTabSz="316278">
              <a:lnSpc>
                <a:spcPct val="50000"/>
              </a:lnSpc>
              <a:spcBef>
                <a:spcPts val="1687"/>
              </a:spcBef>
              <a:buNone/>
              <a:defRPr sz="2772" b="1"/>
            </a:pPr>
            <a:br>
              <a:rPr b="0" dirty="0"/>
            </a:br>
            <a:br>
              <a:rPr b="0" dirty="0"/>
            </a:br>
            <a:r>
              <a:rPr dirty="0"/>
              <a:t>(</a:t>
            </a:r>
            <a:r>
              <a:rPr b="0" dirty="0">
                <a:solidFill>
                  <a:schemeClr val="accent4"/>
                </a:solidFill>
              </a:rPr>
              <a:t>drop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?rob 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robot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?rm 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room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?c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- </a:t>
            </a:r>
            <a:r>
              <a:rPr b="0" dirty="0">
                <a:solidFill>
                  <a:schemeClr val="accent3"/>
                </a:solidFill>
              </a:rPr>
              <a:t>crate</a:t>
            </a:r>
            <a:r>
              <a:rPr dirty="0"/>
              <a:t>)</a:t>
            </a:r>
          </a:p>
          <a:p>
            <a:pPr marL="481292" lvl="1" indent="-240646" defTabSz="316278">
              <a:lnSpc>
                <a:spcPct val="50000"/>
              </a:lnSpc>
              <a:spcBef>
                <a:spcPts val="1687"/>
              </a:spcBef>
              <a:defRPr sz="2772" b="1"/>
            </a:pPr>
            <a:r>
              <a:rPr dirty="0"/>
              <a:t>Pre:</a:t>
            </a:r>
            <a:r>
              <a:rPr b="0" dirty="0"/>
              <a:t> Robot in right room, and holding crate</a:t>
            </a:r>
          </a:p>
          <a:p>
            <a:pPr marL="481292" lvl="1" indent="-240646" defTabSz="316278">
              <a:lnSpc>
                <a:spcPct val="50000"/>
              </a:lnSpc>
              <a:spcBef>
                <a:spcPts val="1687"/>
              </a:spcBef>
              <a:defRPr sz="2772" b="1"/>
            </a:pPr>
            <a:r>
              <a:rPr dirty="0"/>
              <a:t>Eff: </a:t>
            </a:r>
            <a:r>
              <a:rPr b="0" dirty="0"/>
              <a:t>Crate now in room, and hand is free</a:t>
            </a:r>
          </a:p>
          <a:p>
            <a:pPr marL="0" indent="0" defTabSz="316278">
              <a:lnSpc>
                <a:spcPct val="50000"/>
              </a:lnSpc>
              <a:spcBef>
                <a:spcPts val="1687"/>
              </a:spcBef>
              <a:buNone/>
              <a:defRPr sz="2772" b="1"/>
            </a:pPr>
            <a:br>
              <a:rPr b="0" dirty="0"/>
            </a:br>
            <a:br>
              <a:rPr b="0" dirty="0"/>
            </a:br>
            <a:r>
              <a:rPr dirty="0"/>
              <a:t>(</a:t>
            </a:r>
            <a:r>
              <a:rPr b="0" dirty="0">
                <a:solidFill>
                  <a:schemeClr val="accent4"/>
                </a:solidFill>
              </a:rPr>
              <a:t>pickup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?rob 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robot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?rm 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room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?c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- </a:t>
            </a:r>
            <a:r>
              <a:rPr b="0" dirty="0">
                <a:solidFill>
                  <a:schemeClr val="accent3"/>
                </a:solidFill>
              </a:rPr>
              <a:t>crate</a:t>
            </a:r>
            <a:r>
              <a:rPr dirty="0"/>
              <a:t>)</a:t>
            </a:r>
          </a:p>
          <a:p>
            <a:pPr marL="481292" lvl="1" indent="-240646" defTabSz="316278">
              <a:lnSpc>
                <a:spcPct val="50000"/>
              </a:lnSpc>
              <a:spcBef>
                <a:spcPts val="1687"/>
              </a:spcBef>
              <a:defRPr sz="2772" b="1"/>
            </a:pPr>
            <a:r>
              <a:rPr dirty="0"/>
              <a:t>Pre:</a:t>
            </a:r>
            <a:r>
              <a:rPr b="0" dirty="0"/>
              <a:t> Robot</a:t>
            </a:r>
            <a:r>
              <a:rPr lang="en-US" b="0" dirty="0"/>
              <a:t> and crate</a:t>
            </a:r>
            <a:r>
              <a:rPr b="0" dirty="0"/>
              <a:t> in right room, and hand is free</a:t>
            </a:r>
          </a:p>
          <a:p>
            <a:pPr marL="481292" lvl="1" indent="-240646" defTabSz="316278">
              <a:lnSpc>
                <a:spcPct val="50000"/>
              </a:lnSpc>
              <a:spcBef>
                <a:spcPts val="1687"/>
              </a:spcBef>
              <a:defRPr sz="2772" b="1"/>
            </a:pPr>
            <a:r>
              <a:rPr dirty="0"/>
              <a:t>Eff: </a:t>
            </a:r>
            <a:r>
              <a:rPr b="0" dirty="0"/>
              <a:t>Crate now being held</a:t>
            </a:r>
            <a:r>
              <a:rPr lang="en-US" b="0" dirty="0"/>
              <a:t> (and no longer in </a:t>
            </a:r>
            <a:r>
              <a:rPr lang="en-US" b="0"/>
              <a:t>the room)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52600706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http://editor.planning.domains/ibm/crate-fin"/>
          <p:cNvSpPr txBox="1">
            <a:spLocks noGrp="1"/>
          </p:cNvSpPr>
          <p:nvPr>
            <p:ph type="body" idx="21"/>
          </p:nvPr>
        </p:nvSpPr>
        <p:spPr>
          <a:xfrm>
            <a:off x="1190625" y="3018235"/>
            <a:ext cx="9810750" cy="452432"/>
          </a:xfrm>
          <a:prstGeom prst="rect">
            <a:avLst/>
          </a:prstGeom>
        </p:spPr>
        <p:txBody>
          <a:bodyPr/>
          <a:lstStyle/>
          <a:p>
            <a:r>
              <a:rPr lang="en-US" sz="2600" dirty="0" err="1"/>
              <a:t>fod</a:t>
            </a:r>
            <a:r>
              <a:rPr lang="en-US" sz="2600" dirty="0"/>
              <a:t>  /  </a:t>
            </a:r>
            <a:r>
              <a:rPr sz="2600" dirty="0"/>
              <a:t>crate-fin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tacking Setar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Stacking Setarc</a:t>
            </a:r>
          </a:p>
        </p:txBody>
      </p:sp>
      <p:sp>
        <p:nvSpPr>
          <p:cNvPr id="201" name="Task: Shift the elusive Setarc in such a way that the           desired configuration is achieve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 defTabSz="390213">
              <a:spcBef>
                <a:spcPts val="2109"/>
              </a:spcBef>
              <a:buNone/>
              <a:defRPr sz="3420" b="1"/>
            </a:pPr>
            <a:r>
              <a:rPr dirty="0"/>
              <a:t>Task</a:t>
            </a:r>
            <a:r>
              <a:rPr b="0" dirty="0"/>
              <a:t>:</a:t>
            </a:r>
            <a:r>
              <a:rPr lang="en-US" b="0" dirty="0"/>
              <a:t>	</a:t>
            </a:r>
            <a:r>
              <a:rPr b="0" dirty="0"/>
              <a:t>Shift the elusive </a:t>
            </a:r>
            <a:r>
              <a:rPr b="0" i="1" dirty="0" err="1"/>
              <a:t>Setarc</a:t>
            </a:r>
            <a:r>
              <a:rPr b="0" dirty="0"/>
              <a:t> in such a way that the</a:t>
            </a:r>
            <a:br>
              <a:rPr b="0" dirty="0"/>
            </a:br>
            <a:r>
              <a:rPr lang="en-US" b="0" dirty="0"/>
              <a:t>			</a:t>
            </a:r>
            <a:r>
              <a:rPr b="0" dirty="0"/>
              <a:t>desired configuration is achieved</a:t>
            </a:r>
          </a:p>
          <a:p>
            <a:pPr marL="296902" indent="-296902" defTabSz="390213">
              <a:spcBef>
                <a:spcPts val="2109"/>
              </a:spcBef>
              <a:defRPr sz="3420" b="1"/>
            </a:pPr>
            <a:r>
              <a:rPr dirty="0"/>
              <a:t>Types</a:t>
            </a:r>
            <a:r>
              <a:rPr b="0" dirty="0"/>
              <a:t>: </a:t>
            </a:r>
            <a:r>
              <a:rPr b="0" i="1" dirty="0"/>
              <a:t>none</a:t>
            </a:r>
            <a:endParaRPr b="0" dirty="0"/>
          </a:p>
          <a:p>
            <a:pPr marL="296902" indent="-296902" defTabSz="390213">
              <a:spcBef>
                <a:spcPts val="2109"/>
              </a:spcBef>
              <a:defRPr sz="3420" b="1"/>
            </a:pPr>
            <a:r>
              <a:rPr dirty="0"/>
              <a:t>Predicates</a:t>
            </a:r>
            <a:r>
              <a:rPr b="0" dirty="0"/>
              <a:t>: </a:t>
            </a:r>
            <a:r>
              <a:rPr b="0" dirty="0">
                <a:solidFill>
                  <a:schemeClr val="accent2"/>
                </a:solidFill>
              </a:rPr>
              <a:t>on</a:t>
            </a:r>
            <a:r>
              <a:rPr b="0" dirty="0"/>
              <a:t>,</a:t>
            </a:r>
            <a:r>
              <a:rPr b="0" dirty="0">
                <a:solidFill>
                  <a:schemeClr val="accent2">
                    <a:satOff val="21919"/>
                    <a:lumOff val="-20666"/>
                  </a:schemeClr>
                </a:solidFill>
              </a:rPr>
              <a:t> </a:t>
            </a:r>
            <a:r>
              <a:rPr b="0" dirty="0">
                <a:solidFill>
                  <a:schemeClr val="accent2"/>
                </a:solidFill>
              </a:rPr>
              <a:t>top</a:t>
            </a:r>
          </a:p>
          <a:p>
            <a:pPr marL="296902" indent="-296902" defTabSz="390213">
              <a:spcBef>
                <a:spcPts val="2109"/>
              </a:spcBef>
              <a:defRPr sz="3420" b="1"/>
            </a:pPr>
            <a:r>
              <a:rPr dirty="0"/>
              <a:t>Actions</a:t>
            </a:r>
            <a:r>
              <a:rPr b="0" dirty="0"/>
              <a:t>: </a:t>
            </a:r>
            <a:r>
              <a:rPr b="0" dirty="0">
                <a:solidFill>
                  <a:schemeClr val="accent4"/>
                </a:solidFill>
              </a:rPr>
              <a:t>shift</a:t>
            </a:r>
          </a:p>
          <a:p>
            <a:pPr marL="593803" lvl="1" indent="-296902" defTabSz="390213">
              <a:spcBef>
                <a:spcPts val="2109"/>
              </a:spcBef>
              <a:defRPr sz="3420" b="1"/>
            </a:pPr>
            <a:r>
              <a:rPr b="0" dirty="0"/>
              <a:t>Move a </a:t>
            </a:r>
            <a:r>
              <a:rPr b="0" dirty="0" err="1"/>
              <a:t>Setarc</a:t>
            </a:r>
            <a:r>
              <a:rPr b="0" dirty="0"/>
              <a:t> from the top of one stack to another</a:t>
            </a:r>
          </a:p>
          <a:p>
            <a:pPr marL="296902" indent="-296902" defTabSz="390213">
              <a:spcBef>
                <a:spcPts val="2109"/>
              </a:spcBef>
              <a:defRPr sz="3420" b="1"/>
            </a:pPr>
            <a:r>
              <a:rPr dirty="0"/>
              <a:t>Initial State / Goal</a:t>
            </a:r>
            <a:r>
              <a:rPr b="0" dirty="0"/>
              <a:t>: Shift the </a:t>
            </a:r>
            <a:r>
              <a:rPr b="0" dirty="0" err="1"/>
              <a:t>Setarc</a:t>
            </a:r>
            <a:r>
              <a:rPr b="0" dirty="0"/>
              <a:t>!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http://editor.planning.domains/ibm/setarc"/>
          <p:cNvSpPr txBox="1">
            <a:spLocks noGrp="1"/>
          </p:cNvSpPr>
          <p:nvPr>
            <p:ph type="body" idx="21"/>
          </p:nvPr>
        </p:nvSpPr>
        <p:spPr>
          <a:xfrm>
            <a:off x="1190625" y="3018235"/>
            <a:ext cx="9810750" cy="452432"/>
          </a:xfrm>
          <a:prstGeom prst="rect">
            <a:avLst/>
          </a:prstGeom>
        </p:spPr>
        <p:txBody>
          <a:bodyPr/>
          <a:lstStyle/>
          <a:p>
            <a:r>
              <a:rPr lang="en-US" sz="2600" dirty="0" err="1"/>
              <a:t>fod</a:t>
            </a:r>
            <a:r>
              <a:rPr lang="en-US" sz="2600" dirty="0"/>
              <a:t>  /  </a:t>
            </a:r>
            <a:r>
              <a:rPr sz="2600" dirty="0" err="1"/>
              <a:t>setarc</a:t>
            </a:r>
            <a:endParaRPr sz="2600"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PSM_V26_D464_The_tower_of_hanoi.jpg" descr="PSM_V26_D464_The_tower_of_hanoi.jpg"/>
          <p:cNvPicPr>
            <a:picLocks noGrp="1"/>
          </p:cNvPicPr>
          <p:nvPr>
            <p:ph type="pic" idx="21"/>
          </p:nvPr>
        </p:nvPicPr>
        <p:blipFill>
          <a:blip r:embed="rId2"/>
          <a:stretch>
            <a:fillRect/>
          </a:stretch>
        </p:blipFill>
        <p:spPr>
          <a:xfrm>
            <a:off x="5957246" y="659115"/>
            <a:ext cx="4185432" cy="5539771"/>
          </a:xfrm>
          <a:prstGeom prst="rect">
            <a:avLst/>
          </a:prstGeom>
        </p:spPr>
      </p:pic>
      <p:sp>
        <p:nvSpPr>
          <p:cNvPr id="206" name="Setarc?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Setarc??</a:t>
            </a:r>
          </a:p>
        </p:txBody>
      </p:sp>
      <p:sp>
        <p:nvSpPr>
          <p:cNvPr id="207" name="“Crates”.reverse( )"/>
          <p:cNvSpPr txBox="1">
            <a:spLocks noGrp="1"/>
          </p:cNvSpPr>
          <p:nvPr>
            <p:ph type="body" sz="quarter" idx="1"/>
          </p:nvPr>
        </p:nvSpPr>
        <p:spPr>
          <a:xfrm>
            <a:off x="2669849" y="3174521"/>
            <a:ext cx="2342454" cy="52681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“Crates”.reverse( )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http://editor.planning.domains/ibm/setarc-nif"/>
          <p:cNvSpPr txBox="1">
            <a:spLocks noGrp="1"/>
          </p:cNvSpPr>
          <p:nvPr>
            <p:ph type="body" idx="21"/>
          </p:nvPr>
        </p:nvSpPr>
        <p:spPr>
          <a:xfrm>
            <a:off x="1190625" y="3018235"/>
            <a:ext cx="9810750" cy="452432"/>
          </a:xfrm>
          <a:prstGeom prst="rect">
            <a:avLst/>
          </a:prstGeom>
        </p:spPr>
        <p:txBody>
          <a:bodyPr/>
          <a:lstStyle/>
          <a:p>
            <a:r>
              <a:rPr lang="en-US" sz="2600" dirty="0" err="1"/>
              <a:t>fod</a:t>
            </a:r>
            <a:r>
              <a:rPr lang="en-US" sz="2600" dirty="0"/>
              <a:t>  /  </a:t>
            </a:r>
            <a:r>
              <a:rPr sz="2600" dirty="0" err="1"/>
              <a:t>setarc-nif</a:t>
            </a:r>
            <a:endParaRPr sz="2600"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Merging Thing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Merging Things</a:t>
            </a:r>
          </a:p>
        </p:txBody>
      </p:sp>
      <p:sp>
        <p:nvSpPr>
          <p:cNvPr id="212" name="Task: Merge the Crates and Setarc domains so that the           robots have limited space they can place crates"/>
          <p:cNvSpPr txBox="1">
            <a:spLocks noGrp="1"/>
          </p:cNvSpPr>
          <p:nvPr>
            <p:ph type="body" idx="1"/>
          </p:nvPr>
        </p:nvSpPr>
        <p:spPr>
          <a:xfrm>
            <a:off x="976313" y="1946672"/>
            <a:ext cx="10239375" cy="362011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3400" b="1"/>
            </a:pPr>
            <a:r>
              <a:rPr dirty="0"/>
              <a:t>Task</a:t>
            </a:r>
            <a:r>
              <a:rPr b="0" dirty="0"/>
              <a:t>:</a:t>
            </a:r>
            <a:endParaRPr lang="en-US" b="0" dirty="0"/>
          </a:p>
          <a:p>
            <a:pPr marL="0" indent="0">
              <a:buNone/>
              <a:defRPr sz="3400" b="1"/>
            </a:pPr>
            <a:r>
              <a:rPr lang="en-US" dirty="0"/>
              <a:t>	</a:t>
            </a:r>
            <a:r>
              <a:rPr b="0" dirty="0"/>
              <a:t>Merge the Crates and </a:t>
            </a:r>
            <a:r>
              <a:rPr b="0" dirty="0" err="1"/>
              <a:t>Setarc</a:t>
            </a:r>
            <a:r>
              <a:rPr b="0" dirty="0"/>
              <a:t> domains so that the</a:t>
            </a:r>
            <a:br>
              <a:rPr b="0" dirty="0"/>
            </a:br>
            <a:r>
              <a:rPr lang="en-US" b="0" dirty="0"/>
              <a:t>	</a:t>
            </a:r>
            <a:r>
              <a:rPr b="0" dirty="0"/>
              <a:t>robots have limited space they can place crates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http://editor.planning.domains/ibm/merge"/>
          <p:cNvSpPr txBox="1">
            <a:spLocks noGrp="1"/>
          </p:cNvSpPr>
          <p:nvPr>
            <p:ph type="body" idx="21"/>
          </p:nvPr>
        </p:nvSpPr>
        <p:spPr>
          <a:xfrm>
            <a:off x="1190625" y="3018235"/>
            <a:ext cx="9810750" cy="452432"/>
          </a:xfrm>
          <a:prstGeom prst="rect">
            <a:avLst/>
          </a:prstGeom>
        </p:spPr>
        <p:txBody>
          <a:bodyPr/>
          <a:lstStyle/>
          <a:p>
            <a:r>
              <a:rPr lang="en-US" sz="2600" dirty="0" err="1"/>
              <a:t>fod</a:t>
            </a:r>
            <a:r>
              <a:rPr lang="en-US" sz="2600" dirty="0"/>
              <a:t>  /  </a:t>
            </a:r>
            <a:r>
              <a:rPr sz="2600" dirty="0"/>
              <a:t>merge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nline Editor         ( your IDE )…"/>
          <p:cNvSpPr txBox="1">
            <a:spLocks noGrp="1"/>
          </p:cNvSpPr>
          <p:nvPr>
            <p:ph type="body" idx="1"/>
          </p:nvPr>
        </p:nvSpPr>
        <p:spPr>
          <a:xfrm>
            <a:off x="838200" y="565220"/>
            <a:ext cx="10515600" cy="57275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46469" indent="-446469">
              <a:buSzPct val="100000"/>
              <a:buAutoNum type="arabicPeriod"/>
            </a:pPr>
            <a:r>
              <a:rPr dirty="0"/>
              <a:t>Online Editor</a:t>
            </a:r>
            <a:br>
              <a:rPr dirty="0"/>
            </a:br>
            <a:r>
              <a:rPr dirty="0"/>
              <a:t>        ( </a:t>
            </a:r>
            <a:r>
              <a:rPr i="1" dirty="0"/>
              <a:t>your IDE</a:t>
            </a:r>
            <a:r>
              <a:rPr dirty="0"/>
              <a:t> )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dirty="0"/>
              <a:t>Hello World</a:t>
            </a:r>
            <a:br>
              <a:rPr dirty="0"/>
            </a:br>
            <a:r>
              <a:rPr dirty="0"/>
              <a:t>        ( </a:t>
            </a:r>
            <a:r>
              <a:rPr i="1" dirty="0"/>
              <a:t>domain, problem, actions, predicates)</a:t>
            </a:r>
            <a:br>
              <a:rPr lang="en-US" i="1" dirty="0"/>
            </a:br>
            <a:endParaRPr i="1" dirty="0"/>
          </a:p>
          <a:p>
            <a:pPr marL="446469" indent="-446469">
              <a:buSzPct val="100000"/>
              <a:buAutoNum type="arabicPeriod"/>
            </a:pPr>
            <a:r>
              <a:rPr dirty="0"/>
              <a:t>Moving Crates</a:t>
            </a:r>
            <a:br>
              <a:rPr dirty="0"/>
            </a:br>
            <a:r>
              <a:rPr dirty="0"/>
              <a:t>        ( </a:t>
            </a:r>
            <a:r>
              <a:rPr i="1" dirty="0"/>
              <a:t>types, parameters, objects</a:t>
            </a:r>
            <a:r>
              <a:rPr dirty="0"/>
              <a:t> )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dirty="0"/>
              <a:t>Stacking </a:t>
            </a:r>
            <a:r>
              <a:rPr dirty="0" err="1"/>
              <a:t>Setarc</a:t>
            </a:r>
            <a:br>
              <a:rPr dirty="0"/>
            </a:br>
            <a:r>
              <a:rPr dirty="0"/>
              <a:t>        ( </a:t>
            </a:r>
            <a:r>
              <a:rPr i="1" dirty="0"/>
              <a:t>combinatorial conundrums</a:t>
            </a:r>
            <a:r>
              <a:rPr dirty="0"/>
              <a:t> )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dirty="0"/>
              <a:t>Merging Things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http://editor.planning.domains/ibm/all-merged"/>
          <p:cNvSpPr txBox="1">
            <a:spLocks noGrp="1"/>
          </p:cNvSpPr>
          <p:nvPr>
            <p:ph type="body" idx="21"/>
          </p:nvPr>
        </p:nvSpPr>
        <p:spPr>
          <a:xfrm>
            <a:off x="1190625" y="3018235"/>
            <a:ext cx="9810750" cy="452432"/>
          </a:xfrm>
          <a:prstGeom prst="rect">
            <a:avLst/>
          </a:prstGeom>
        </p:spPr>
        <p:txBody>
          <a:bodyPr/>
          <a:lstStyle/>
          <a:p>
            <a:r>
              <a:rPr lang="en-US" sz="2600" dirty="0" err="1"/>
              <a:t>fod</a:t>
            </a:r>
            <a:r>
              <a:rPr lang="en-US" sz="2600" dirty="0"/>
              <a:t>  /  </a:t>
            </a:r>
            <a:r>
              <a:rPr sz="2600" dirty="0"/>
              <a:t>all-merged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http://editor.planning.domains/ibm/all-domains"/>
          <p:cNvSpPr txBox="1">
            <a:spLocks noGrp="1"/>
          </p:cNvSpPr>
          <p:nvPr>
            <p:ph type="body" idx="21"/>
          </p:nvPr>
        </p:nvSpPr>
        <p:spPr>
          <a:xfrm>
            <a:off x="1190625" y="3018235"/>
            <a:ext cx="9810750" cy="452432"/>
          </a:xfrm>
          <a:prstGeom prst="rect">
            <a:avLst/>
          </a:prstGeom>
        </p:spPr>
        <p:txBody>
          <a:bodyPr/>
          <a:lstStyle/>
          <a:p>
            <a:r>
              <a:rPr lang="en-US" sz="2600" dirty="0" err="1"/>
              <a:t>fod</a:t>
            </a:r>
            <a:r>
              <a:rPr lang="en-US" sz="2600" dirty="0"/>
              <a:t>  /  </a:t>
            </a:r>
            <a:r>
              <a:rPr sz="2600" dirty="0"/>
              <a:t>all-domains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34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ttp://editor.planning.domains/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http://editor.planning.domains/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Hello Worl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Hello World</a:t>
            </a:r>
          </a:p>
        </p:txBody>
      </p:sp>
      <p:sp>
        <p:nvSpPr>
          <p:cNvPr id="174" name="Task: Create a planning model that executes the           actions (hello) and (world)"/>
          <p:cNvSpPr txBox="1">
            <a:spLocks noGrp="1"/>
          </p:cNvSpPr>
          <p:nvPr>
            <p:ph type="body" idx="1"/>
          </p:nvPr>
        </p:nvSpPr>
        <p:spPr>
          <a:xfrm>
            <a:off x="2278438" y="2869962"/>
            <a:ext cx="7635124" cy="18628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b="1"/>
            </a:pPr>
            <a:r>
              <a:rPr dirty="0"/>
              <a:t>Task</a:t>
            </a:r>
            <a:endParaRPr lang="en-US" b="0" dirty="0"/>
          </a:p>
          <a:p>
            <a:pPr marL="0" indent="0">
              <a:buNone/>
              <a:defRPr b="1"/>
            </a:pPr>
            <a:r>
              <a:rPr lang="en-US" b="0" dirty="0"/>
              <a:t>	</a:t>
            </a:r>
            <a:r>
              <a:rPr b="0" dirty="0"/>
              <a:t>Create a planning model that execute</a:t>
            </a:r>
            <a:r>
              <a:rPr lang="en-US" b="0" dirty="0"/>
              <a:t>s</a:t>
            </a:r>
            <a:br>
              <a:rPr b="0" dirty="0"/>
            </a:br>
            <a:r>
              <a:rPr lang="en-US" b="0" dirty="0"/>
              <a:t>	the </a:t>
            </a:r>
            <a:r>
              <a:rPr b="0" dirty="0"/>
              <a:t>actions (</a:t>
            </a:r>
            <a:r>
              <a:rPr b="0" dirty="0">
                <a:solidFill>
                  <a:schemeClr val="accent4"/>
                </a:solidFill>
              </a:rPr>
              <a:t>hello</a:t>
            </a:r>
            <a:r>
              <a:rPr b="0" dirty="0"/>
              <a:t>) and (</a:t>
            </a:r>
            <a:r>
              <a:rPr b="0" dirty="0">
                <a:solidFill>
                  <a:schemeClr val="accent4"/>
                </a:solidFill>
              </a:rPr>
              <a:t>world</a:t>
            </a:r>
            <a:r>
              <a:rPr b="0" dirty="0"/>
              <a:t>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http://editor.planning.domains/ibm/hello-world"/>
          <p:cNvSpPr txBox="1">
            <a:spLocks noGrp="1"/>
          </p:cNvSpPr>
          <p:nvPr>
            <p:ph type="body" idx="21"/>
          </p:nvPr>
        </p:nvSpPr>
        <p:spPr>
          <a:xfrm>
            <a:off x="1190625" y="3018235"/>
            <a:ext cx="9810750" cy="452432"/>
          </a:xfrm>
          <a:prstGeom prst="rect">
            <a:avLst/>
          </a:prstGeom>
        </p:spPr>
        <p:txBody>
          <a:bodyPr/>
          <a:lstStyle/>
          <a:p>
            <a:r>
              <a:rPr lang="en-US" sz="2600" dirty="0" err="1"/>
              <a:t>fod</a:t>
            </a:r>
            <a:r>
              <a:rPr lang="en-US" sz="2600" dirty="0"/>
              <a:t>  /  </a:t>
            </a:r>
            <a:r>
              <a:rPr sz="2600" dirty="0"/>
              <a:t>hello-world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oving Cr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Moving Crates</a:t>
            </a:r>
          </a:p>
        </p:txBody>
      </p:sp>
      <p:sp>
        <p:nvSpPr>
          <p:cNvPr id="179" name="Task: Create a planning model that orchestrates the           movement of crates in a warehouse via robo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  <a:defRPr b="1"/>
            </a:pPr>
            <a:r>
              <a:rPr dirty="0"/>
              <a:t>Task</a:t>
            </a:r>
            <a:r>
              <a:rPr b="0" dirty="0"/>
              <a:t>: Create a planning model that orchestrates the</a:t>
            </a:r>
            <a:br>
              <a:rPr b="0" dirty="0"/>
            </a:br>
            <a:r>
              <a:rPr b="0" dirty="0"/>
              <a:t>          movement of crates in a warehouse via robots</a:t>
            </a:r>
          </a:p>
          <a:p>
            <a:pPr>
              <a:buBlip>
                <a:blip r:embed="rId2"/>
              </a:buBlip>
              <a:defRPr b="1"/>
            </a:pPr>
            <a:r>
              <a:rPr dirty="0"/>
              <a:t>Types</a:t>
            </a:r>
            <a:r>
              <a:rPr b="0" dirty="0"/>
              <a:t>: </a:t>
            </a:r>
            <a:r>
              <a:rPr b="0" dirty="0">
                <a:solidFill>
                  <a:schemeClr val="accent3"/>
                </a:solidFill>
              </a:rPr>
              <a:t>room</a:t>
            </a:r>
            <a:r>
              <a:rPr b="0" dirty="0"/>
              <a:t>, </a:t>
            </a:r>
            <a:r>
              <a:rPr b="0" dirty="0">
                <a:solidFill>
                  <a:schemeClr val="accent3"/>
                </a:solidFill>
              </a:rPr>
              <a:t>locatable</a:t>
            </a:r>
            <a:r>
              <a:rPr b="0" dirty="0"/>
              <a:t>, </a:t>
            </a:r>
            <a:r>
              <a:rPr b="0" dirty="0">
                <a:solidFill>
                  <a:schemeClr val="accent3"/>
                </a:solidFill>
              </a:rPr>
              <a:t>crate</a:t>
            </a:r>
            <a:r>
              <a:rPr b="0" dirty="0"/>
              <a:t>, </a:t>
            </a:r>
            <a:r>
              <a:rPr b="0" dirty="0">
                <a:solidFill>
                  <a:schemeClr val="accent3"/>
                </a:solidFill>
              </a:rPr>
              <a:t>robot</a:t>
            </a:r>
          </a:p>
          <a:p>
            <a:pPr>
              <a:buBlip>
                <a:blip r:embed="rId2"/>
              </a:buBlip>
              <a:defRPr b="1"/>
            </a:pPr>
            <a:r>
              <a:rPr dirty="0"/>
              <a:t>Predicates</a:t>
            </a:r>
            <a:r>
              <a:rPr b="0" dirty="0"/>
              <a:t>: </a:t>
            </a:r>
            <a:r>
              <a:rPr b="0" dirty="0">
                <a:solidFill>
                  <a:schemeClr val="accent2"/>
                </a:solidFill>
              </a:rPr>
              <a:t>holding</a:t>
            </a:r>
            <a:r>
              <a:rPr b="0" dirty="0"/>
              <a:t>, </a:t>
            </a:r>
            <a:r>
              <a:rPr b="0" dirty="0">
                <a:solidFill>
                  <a:schemeClr val="accent2"/>
                </a:solidFill>
              </a:rPr>
              <a:t>in</a:t>
            </a:r>
            <a:r>
              <a:rPr b="0" dirty="0"/>
              <a:t>, </a:t>
            </a:r>
            <a:r>
              <a:rPr b="0" dirty="0">
                <a:solidFill>
                  <a:schemeClr val="accent2"/>
                </a:solidFill>
              </a:rPr>
              <a:t>hands-free</a:t>
            </a:r>
            <a:r>
              <a:rPr b="0" dirty="0"/>
              <a:t>, </a:t>
            </a:r>
            <a:r>
              <a:rPr b="0" dirty="0">
                <a:solidFill>
                  <a:schemeClr val="accent2"/>
                </a:solidFill>
              </a:rPr>
              <a:t>connected</a:t>
            </a:r>
          </a:p>
          <a:p>
            <a:pPr>
              <a:buBlip>
                <a:blip r:embed="rId2"/>
              </a:buBlip>
              <a:defRPr b="1"/>
            </a:pPr>
            <a:r>
              <a:rPr dirty="0"/>
              <a:t>Actions</a:t>
            </a:r>
            <a:r>
              <a:rPr b="0" dirty="0"/>
              <a:t>: </a:t>
            </a:r>
            <a:r>
              <a:rPr b="0" dirty="0">
                <a:solidFill>
                  <a:schemeClr val="accent4"/>
                </a:solidFill>
              </a:rPr>
              <a:t>move</a:t>
            </a:r>
            <a:r>
              <a:rPr b="0" dirty="0"/>
              <a:t>, </a:t>
            </a:r>
            <a:r>
              <a:rPr b="0" dirty="0">
                <a:solidFill>
                  <a:schemeClr val="accent4"/>
                </a:solidFill>
              </a:rPr>
              <a:t>drop</a:t>
            </a:r>
            <a:r>
              <a:rPr b="0" dirty="0"/>
              <a:t>, </a:t>
            </a:r>
            <a:r>
              <a:rPr b="0" dirty="0">
                <a:solidFill>
                  <a:schemeClr val="accent4"/>
                </a:solidFill>
              </a:rPr>
              <a:t>pickup</a:t>
            </a:r>
          </a:p>
          <a:p>
            <a:pPr>
              <a:buBlip>
                <a:blip r:embed="rId2"/>
              </a:buBlip>
              <a:defRPr b="1"/>
            </a:pPr>
            <a:r>
              <a:rPr dirty="0"/>
              <a:t>Initial State / Goal</a:t>
            </a:r>
            <a:r>
              <a:rPr b="0" dirty="0"/>
              <a:t>: Move crates to their targets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Moving Crates: Typ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Moving Crates: Types</a:t>
            </a:r>
          </a:p>
        </p:txBody>
      </p:sp>
      <p:sp>
        <p:nvSpPr>
          <p:cNvPr id="182" name="(:types…"/>
          <p:cNvSpPr txBox="1">
            <a:spLocks noGrp="1"/>
          </p:cNvSpPr>
          <p:nvPr>
            <p:ph type="body" sz="quarter" idx="1"/>
          </p:nvPr>
        </p:nvSpPr>
        <p:spPr>
          <a:xfrm>
            <a:off x="3939633" y="2658654"/>
            <a:ext cx="4312735" cy="259439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b="1"/>
            </a:pPr>
            <a:r>
              <a:rPr dirty="0"/>
              <a:t>(</a:t>
            </a:r>
            <a:r>
              <a:rPr b="0" dirty="0"/>
              <a:t>:types</a:t>
            </a:r>
          </a:p>
          <a:p>
            <a:pPr marL="0" indent="0">
              <a:buNone/>
            </a:pPr>
            <a:r>
              <a:rPr dirty="0"/>
              <a:t>        </a:t>
            </a:r>
            <a:r>
              <a:rPr dirty="0">
                <a:solidFill>
                  <a:schemeClr val="accent3"/>
                </a:solidFill>
              </a:rPr>
              <a:t>room locatable</a:t>
            </a:r>
            <a:r>
              <a:rPr dirty="0"/>
              <a:t> </a:t>
            </a:r>
            <a:r>
              <a:rPr b="1" dirty="0"/>
              <a:t>-</a:t>
            </a:r>
            <a:r>
              <a:rPr dirty="0"/>
              <a:t> </a:t>
            </a:r>
            <a:r>
              <a:rPr dirty="0">
                <a:solidFill>
                  <a:schemeClr val="accent3"/>
                </a:solidFill>
              </a:rPr>
              <a:t>object</a:t>
            </a:r>
          </a:p>
          <a:p>
            <a:pPr marL="0" indent="0">
              <a:buNone/>
            </a:pPr>
            <a:r>
              <a:rPr dirty="0"/>
              <a:t>        </a:t>
            </a:r>
            <a:r>
              <a:rPr dirty="0">
                <a:solidFill>
                  <a:schemeClr val="accent3"/>
                </a:solidFill>
              </a:rPr>
              <a:t>robot crate</a:t>
            </a:r>
            <a:r>
              <a:rPr dirty="0"/>
              <a:t> </a:t>
            </a:r>
            <a:r>
              <a:rPr b="1" dirty="0"/>
              <a:t>-</a:t>
            </a:r>
            <a:r>
              <a:rPr dirty="0"/>
              <a:t> </a:t>
            </a:r>
            <a:r>
              <a:rPr dirty="0">
                <a:solidFill>
                  <a:schemeClr val="accent3"/>
                </a:solidFill>
              </a:rPr>
              <a:t>locatable</a:t>
            </a:r>
          </a:p>
          <a:p>
            <a:pPr marL="0" indent="0">
              <a:buNone/>
              <a:defRPr b="1"/>
            </a:pP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Moving Crates: Predic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Moving Crates: Predicates</a:t>
            </a:r>
          </a:p>
        </p:txBody>
      </p:sp>
      <p:sp>
        <p:nvSpPr>
          <p:cNvPr id="185" name="(holding ?r - robot ?c - crate)…"/>
          <p:cNvSpPr txBox="1">
            <a:spLocks noGrp="1"/>
          </p:cNvSpPr>
          <p:nvPr>
            <p:ph type="body" sz="half" idx="1"/>
          </p:nvPr>
        </p:nvSpPr>
        <p:spPr>
          <a:xfrm>
            <a:off x="3909443" y="1946672"/>
            <a:ext cx="4521124" cy="4018359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b="1"/>
            </a:pPr>
            <a:r>
              <a:rPr dirty="0"/>
              <a:t>(</a:t>
            </a:r>
            <a:r>
              <a:rPr b="0" dirty="0">
                <a:solidFill>
                  <a:schemeClr val="accent2"/>
                </a:solidFill>
              </a:rPr>
              <a:t>holding</a:t>
            </a:r>
            <a:r>
              <a:rPr b="0" dirty="0">
                <a:solidFill>
                  <a:schemeClr val="accent2">
                    <a:satOff val="21919"/>
                    <a:lumOff val="-20666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</a:t>
            </a:r>
            <a:r>
              <a:rPr b="0" dirty="0">
                <a:solidFill>
                  <a:schemeClr val="accent2">
                    <a:satOff val="21919"/>
                    <a:lumOff val="-20666"/>
                  </a:schemeClr>
                </a:solidFill>
              </a:rPr>
              <a:t> - </a:t>
            </a:r>
            <a:r>
              <a:rPr b="0" dirty="0">
                <a:solidFill>
                  <a:schemeClr val="accent3"/>
                </a:solidFill>
              </a:rPr>
              <a:t>robot</a:t>
            </a:r>
            <a:r>
              <a:rPr b="0" dirty="0">
                <a:solidFill>
                  <a:schemeClr val="accent2">
                    <a:satOff val="21919"/>
                    <a:lumOff val="-20666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?c </a:t>
            </a:r>
            <a:r>
              <a:rPr b="0" dirty="0">
                <a:solidFill>
                  <a:schemeClr val="accent2">
                    <a:satOff val="21919"/>
                    <a:lumOff val="-20666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crate</a:t>
            </a:r>
            <a:r>
              <a:rPr dirty="0"/>
              <a:t>)</a:t>
            </a:r>
          </a:p>
          <a:p>
            <a:pPr marL="0" indent="0">
              <a:buNone/>
              <a:defRPr b="1"/>
            </a:pPr>
            <a:r>
              <a:rPr dirty="0"/>
              <a:t>(</a:t>
            </a:r>
            <a:r>
              <a:rPr b="0" dirty="0">
                <a:solidFill>
                  <a:schemeClr val="accent2"/>
                </a:solidFill>
              </a:rPr>
              <a:t>in</a:t>
            </a:r>
            <a:r>
              <a:rPr b="0" dirty="0">
                <a:solidFill>
                  <a:schemeClr val="accent2">
                    <a:satOff val="21919"/>
                    <a:lumOff val="-20666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?obj </a:t>
            </a:r>
            <a:r>
              <a:rPr b="0" dirty="0">
                <a:solidFill>
                  <a:schemeClr val="accent2">
                    <a:satOff val="21919"/>
                    <a:lumOff val="-20666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locatable</a:t>
            </a:r>
            <a:r>
              <a:rPr b="0" dirty="0">
                <a:solidFill>
                  <a:schemeClr val="accent2">
                    <a:satOff val="21919"/>
                    <a:lumOff val="-20666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 </a:t>
            </a:r>
            <a:r>
              <a:rPr b="0" dirty="0">
                <a:solidFill>
                  <a:schemeClr val="accent2">
                    <a:satOff val="21919"/>
                    <a:lumOff val="-20666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room</a:t>
            </a:r>
            <a:r>
              <a:rPr dirty="0"/>
              <a:t>)</a:t>
            </a:r>
          </a:p>
          <a:p>
            <a:pPr marL="0" indent="0">
              <a:buNone/>
              <a:defRPr b="1"/>
            </a:pPr>
            <a:r>
              <a:rPr dirty="0"/>
              <a:t>(</a:t>
            </a:r>
            <a:r>
              <a:rPr b="0" dirty="0">
                <a:solidFill>
                  <a:schemeClr val="accent2"/>
                </a:solidFill>
              </a:rPr>
              <a:t>hands-free</a:t>
            </a:r>
            <a:r>
              <a:rPr b="0" dirty="0">
                <a:solidFill>
                  <a:schemeClr val="accent2">
                    <a:satOff val="21919"/>
                    <a:lumOff val="-20666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 </a:t>
            </a:r>
            <a:r>
              <a:rPr b="0" dirty="0">
                <a:solidFill>
                  <a:schemeClr val="accent2">
                    <a:satOff val="21919"/>
                    <a:lumOff val="-20666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robot</a:t>
            </a:r>
            <a:r>
              <a:rPr dirty="0"/>
              <a:t>)</a:t>
            </a:r>
          </a:p>
          <a:p>
            <a:pPr marL="0" indent="0">
              <a:buNone/>
              <a:defRPr b="1"/>
            </a:pPr>
            <a:r>
              <a:rPr dirty="0"/>
              <a:t>(</a:t>
            </a:r>
            <a:r>
              <a:rPr b="0" dirty="0">
                <a:solidFill>
                  <a:schemeClr val="accent2"/>
                </a:solidFill>
              </a:rPr>
              <a:t>connected</a:t>
            </a:r>
            <a:r>
              <a:rPr b="0" dirty="0">
                <a:solidFill>
                  <a:schemeClr val="accent2">
                    <a:satOff val="21919"/>
                    <a:lumOff val="-20666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?r1 ?r2 </a:t>
            </a:r>
            <a:r>
              <a:rPr b="0" dirty="0">
                <a:solidFill>
                  <a:schemeClr val="accent2">
                    <a:satOff val="21919"/>
                    <a:lumOff val="-20666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room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Moving Crates: A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Moving Crates: Action</a:t>
            </a:r>
          </a:p>
        </p:txBody>
      </p:sp>
      <p:sp>
        <p:nvSpPr>
          <p:cNvPr id="188" name="(move ?rob - robot ?r1 ?r2 - room)…"/>
          <p:cNvSpPr txBox="1">
            <a:spLocks noGrp="1"/>
          </p:cNvSpPr>
          <p:nvPr>
            <p:ph type="body" idx="1"/>
          </p:nvPr>
        </p:nvSpPr>
        <p:spPr>
          <a:xfrm>
            <a:off x="976313" y="1818752"/>
            <a:ext cx="10239375" cy="50392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316278">
              <a:lnSpc>
                <a:spcPct val="50000"/>
              </a:lnSpc>
              <a:spcBef>
                <a:spcPts val="1687"/>
              </a:spcBef>
              <a:buNone/>
              <a:defRPr sz="2772" b="1"/>
            </a:pPr>
            <a:r>
              <a:rPr dirty="0"/>
              <a:t>(</a:t>
            </a:r>
            <a:r>
              <a:rPr b="0" dirty="0">
                <a:solidFill>
                  <a:schemeClr val="accent4"/>
                </a:solidFill>
              </a:rPr>
              <a:t>move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?rob 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robot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?r1 ?r2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- </a:t>
            </a:r>
            <a:r>
              <a:rPr b="0" dirty="0">
                <a:solidFill>
                  <a:schemeClr val="accent3"/>
                </a:solidFill>
              </a:rPr>
              <a:t>room</a:t>
            </a:r>
            <a:r>
              <a:rPr dirty="0"/>
              <a:t>)</a:t>
            </a:r>
          </a:p>
          <a:p>
            <a:pPr marL="481292" lvl="1" indent="-240646" defTabSz="316278">
              <a:lnSpc>
                <a:spcPct val="50000"/>
              </a:lnSpc>
              <a:spcBef>
                <a:spcPts val="1687"/>
              </a:spcBef>
              <a:defRPr sz="2772" b="1"/>
            </a:pPr>
            <a:r>
              <a:rPr dirty="0"/>
              <a:t>Pre:</a:t>
            </a:r>
            <a:r>
              <a:rPr b="0" dirty="0"/>
              <a:t> Robot in right location, and rooms connected</a:t>
            </a:r>
          </a:p>
          <a:p>
            <a:pPr marL="481292" lvl="1" indent="-240646" defTabSz="316278">
              <a:lnSpc>
                <a:spcPct val="50000"/>
              </a:lnSpc>
              <a:spcBef>
                <a:spcPts val="1687"/>
              </a:spcBef>
              <a:defRPr sz="2772" b="1"/>
            </a:pPr>
            <a:r>
              <a:rPr dirty="0"/>
              <a:t>Eff</a:t>
            </a:r>
            <a:r>
              <a:rPr b="0" dirty="0"/>
              <a:t>: Robot in new room</a:t>
            </a:r>
          </a:p>
          <a:p>
            <a:pPr marL="0" indent="0" defTabSz="316278">
              <a:lnSpc>
                <a:spcPct val="50000"/>
              </a:lnSpc>
              <a:spcBef>
                <a:spcPts val="1687"/>
              </a:spcBef>
              <a:buNone/>
              <a:defRPr sz="2772" b="1"/>
            </a:pPr>
            <a:br>
              <a:rPr b="0" dirty="0"/>
            </a:br>
            <a:br>
              <a:rPr b="0" dirty="0"/>
            </a:br>
            <a:r>
              <a:rPr dirty="0"/>
              <a:t>(</a:t>
            </a:r>
            <a:r>
              <a:rPr b="0" dirty="0">
                <a:solidFill>
                  <a:schemeClr val="accent4"/>
                </a:solidFill>
              </a:rPr>
              <a:t>drop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?rob 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robot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?rm 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room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?c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- </a:t>
            </a:r>
            <a:r>
              <a:rPr b="0" dirty="0">
                <a:solidFill>
                  <a:schemeClr val="accent3"/>
                </a:solidFill>
              </a:rPr>
              <a:t>crate</a:t>
            </a:r>
            <a:r>
              <a:rPr dirty="0"/>
              <a:t>)</a:t>
            </a:r>
          </a:p>
          <a:p>
            <a:pPr marL="481292" lvl="1" indent="-240646" defTabSz="316278">
              <a:lnSpc>
                <a:spcPct val="50000"/>
              </a:lnSpc>
              <a:spcBef>
                <a:spcPts val="1687"/>
              </a:spcBef>
              <a:defRPr sz="2772" b="1"/>
            </a:pPr>
            <a:r>
              <a:rPr dirty="0"/>
              <a:t>Pre:</a:t>
            </a:r>
            <a:r>
              <a:rPr b="0" dirty="0"/>
              <a:t> Robot in right room, and holding crate</a:t>
            </a:r>
          </a:p>
          <a:p>
            <a:pPr marL="481292" lvl="1" indent="-240646" defTabSz="316278">
              <a:lnSpc>
                <a:spcPct val="50000"/>
              </a:lnSpc>
              <a:spcBef>
                <a:spcPts val="1687"/>
              </a:spcBef>
              <a:defRPr sz="2772" b="1"/>
            </a:pPr>
            <a:r>
              <a:rPr dirty="0"/>
              <a:t>Eff: </a:t>
            </a:r>
            <a:r>
              <a:rPr b="0" dirty="0"/>
              <a:t>Crate now in room, and hand is free</a:t>
            </a:r>
          </a:p>
          <a:p>
            <a:pPr marL="0" indent="0" defTabSz="316278">
              <a:lnSpc>
                <a:spcPct val="50000"/>
              </a:lnSpc>
              <a:spcBef>
                <a:spcPts val="1687"/>
              </a:spcBef>
              <a:buNone/>
              <a:defRPr sz="2772" b="1"/>
            </a:pPr>
            <a:br>
              <a:rPr b="0" dirty="0"/>
            </a:br>
            <a:br>
              <a:rPr b="0" dirty="0"/>
            </a:br>
            <a:r>
              <a:rPr dirty="0"/>
              <a:t>(</a:t>
            </a:r>
            <a:r>
              <a:rPr b="0" dirty="0">
                <a:solidFill>
                  <a:schemeClr val="accent4"/>
                </a:solidFill>
              </a:rPr>
              <a:t>pickup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?rob 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robot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?rm 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room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?c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- </a:t>
            </a:r>
            <a:r>
              <a:rPr b="0" dirty="0">
                <a:solidFill>
                  <a:schemeClr val="accent3"/>
                </a:solidFill>
              </a:rPr>
              <a:t>crate</a:t>
            </a:r>
            <a:r>
              <a:rPr dirty="0"/>
              <a:t>)</a:t>
            </a:r>
          </a:p>
          <a:p>
            <a:pPr marL="481292" lvl="1" indent="-240646" defTabSz="316278">
              <a:lnSpc>
                <a:spcPct val="50000"/>
              </a:lnSpc>
              <a:spcBef>
                <a:spcPts val="1687"/>
              </a:spcBef>
              <a:defRPr sz="2772" b="1"/>
            </a:pPr>
            <a:r>
              <a:rPr dirty="0"/>
              <a:t>Pre:</a:t>
            </a:r>
            <a:r>
              <a:rPr b="0" dirty="0"/>
              <a:t> Robot in right room, and hand is free</a:t>
            </a:r>
          </a:p>
          <a:p>
            <a:pPr marL="481292" lvl="1" indent="-240646" defTabSz="316278">
              <a:lnSpc>
                <a:spcPct val="50000"/>
              </a:lnSpc>
              <a:spcBef>
                <a:spcPts val="1687"/>
              </a:spcBef>
              <a:defRPr sz="2772" b="1"/>
            </a:pPr>
            <a:r>
              <a:rPr dirty="0"/>
              <a:t>Eff: </a:t>
            </a:r>
            <a:r>
              <a:rPr b="0" dirty="0"/>
              <a:t>Crate now being held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602</Words>
  <Application>Microsoft Office PowerPoint</Application>
  <PresentationFormat>Widescreen</PresentationFormat>
  <Paragraphs>75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Source Sans Pro</vt:lpstr>
      <vt:lpstr>FunkyShapesDarkVTI</vt:lpstr>
      <vt:lpstr>Modelling Exercise</vt:lpstr>
      <vt:lpstr>PowerPoint Presentation</vt:lpstr>
      <vt:lpstr>PowerPoint Presentation</vt:lpstr>
      <vt:lpstr>Hello World</vt:lpstr>
      <vt:lpstr>PowerPoint Presentation</vt:lpstr>
      <vt:lpstr>Moving Crates</vt:lpstr>
      <vt:lpstr>Moving Crates: Types</vt:lpstr>
      <vt:lpstr>Moving Crates: Predicates</vt:lpstr>
      <vt:lpstr>Moving Crates: Action</vt:lpstr>
      <vt:lpstr>Moving Crates: Action</vt:lpstr>
      <vt:lpstr>PowerPoint Presentation</vt:lpstr>
      <vt:lpstr>Moving Crates: Action</vt:lpstr>
      <vt:lpstr>PowerPoint Presentation</vt:lpstr>
      <vt:lpstr>Stacking Setarc</vt:lpstr>
      <vt:lpstr>PowerPoint Presentation</vt:lpstr>
      <vt:lpstr>Setarc??</vt:lpstr>
      <vt:lpstr>PowerPoint Presentation</vt:lpstr>
      <vt:lpstr>Merging Things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Exercise</dc:title>
  <dc:creator>Christian Muise</dc:creator>
  <cp:lastModifiedBy>Christian Muise</cp:lastModifiedBy>
  <cp:revision>9</cp:revision>
  <dcterms:created xsi:type="dcterms:W3CDTF">2022-12-22T14:48:06Z</dcterms:created>
  <dcterms:modified xsi:type="dcterms:W3CDTF">2023-03-23T17:11:08Z</dcterms:modified>
</cp:coreProperties>
</file>