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85" r:id="rId2"/>
    <p:sldId id="258" r:id="rId3"/>
    <p:sldId id="1690" r:id="rId4"/>
    <p:sldId id="257" r:id="rId5"/>
    <p:sldId id="261" r:id="rId6"/>
    <p:sldId id="1693" r:id="rId7"/>
    <p:sldId id="1705" r:id="rId8"/>
    <p:sldId id="1706" r:id="rId9"/>
    <p:sldId id="1694" r:id="rId10"/>
    <p:sldId id="1700" r:id="rId11"/>
    <p:sldId id="1695" r:id="rId12"/>
    <p:sldId id="1701" r:id="rId13"/>
    <p:sldId id="1696" r:id="rId14"/>
    <p:sldId id="1702" r:id="rId15"/>
    <p:sldId id="1697" r:id="rId16"/>
    <p:sldId id="1703" r:id="rId17"/>
    <p:sldId id="1698" r:id="rId18"/>
    <p:sldId id="1704" r:id="rId19"/>
    <p:sldId id="16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0254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1190625" y="3018235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142" name="–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1190625" y="4473773"/>
            <a:ext cx="9810750" cy="36804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  <a:defRPr sz="1969" i="1"/>
            </a:lvl1pPr>
          </a:lstStyle>
          <a:p>
            <a:r>
              <a:t>–Johnny Appleseed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3499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76313" y="187523"/>
            <a:ext cx="10239375" cy="1714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976313" y="1946672"/>
            <a:ext cx="10239375" cy="401835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928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9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3/23/2023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88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2C95-E99D-2E5E-C222-797953C5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Exercise</a:t>
            </a:r>
            <a:endParaRPr lang="en-C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CF3ABB3-0512-27F7-FE07-F5393E721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Hybrid Planning</a:t>
            </a:r>
          </a:p>
          <a:p>
            <a:r>
              <a:rPr lang="en-US" dirty="0"/>
              <a:t>PDDL+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457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hybrid  /  going</a:t>
            </a:r>
          </a:p>
        </p:txBody>
      </p:sp>
    </p:spTree>
    <p:extLst>
      <p:ext uri="{BB962C8B-B14F-4D97-AF65-F5344CB8AC3E}">
        <p14:creationId xmlns:p14="http://schemas.microsoft.com/office/powerpoint/2010/main" val="403149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</a:t>
            </a:r>
            <a:r>
              <a:rPr lang="en-US" dirty="0"/>
              <a:t>Round and round we go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Introduce a </a:t>
            </a:r>
            <a:r>
              <a:rPr lang="en-CA" b="1" dirty="0">
                <a:solidFill>
                  <a:schemeClr val="accent1"/>
                </a:solidFill>
              </a:rPr>
              <a:t>loop</a:t>
            </a:r>
            <a:r>
              <a:rPr lang="en-CA" dirty="0"/>
              <a:t> event, along with counters, so we can make sure the </a:t>
            </a:r>
            <a:r>
              <a:rPr lang="en-CA" dirty="0">
                <a:solidFill>
                  <a:schemeClr val="accent3"/>
                </a:solidFill>
              </a:rPr>
              <a:t>shuttles</a:t>
            </a:r>
            <a:r>
              <a:rPr lang="en-CA" dirty="0"/>
              <a:t> can go round and round and …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hybrid  /  loop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5019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hybrid  /  loopy</a:t>
            </a:r>
          </a:p>
        </p:txBody>
      </p:sp>
    </p:spTree>
    <p:extLst>
      <p:ext uri="{BB962C8B-B14F-4D97-AF65-F5344CB8AC3E}">
        <p14:creationId xmlns:p14="http://schemas.microsoft.com/office/powerpoint/2010/main" val="310844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Start, stop, crash!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Add a crash </a:t>
            </a:r>
            <a:r>
              <a:rPr lang="en-CA" b="1" dirty="0">
                <a:solidFill>
                  <a:schemeClr val="accent1"/>
                </a:solidFill>
              </a:rPr>
              <a:t>event</a:t>
            </a:r>
            <a:r>
              <a:rPr lang="en-CA" dirty="0"/>
              <a:t> that will smash the two </a:t>
            </a:r>
            <a:r>
              <a:rPr lang="en-CA" dirty="0">
                <a:solidFill>
                  <a:schemeClr val="accent3"/>
                </a:solidFill>
              </a:rPr>
              <a:t>shuttles</a:t>
            </a:r>
            <a:r>
              <a:rPr lang="en-CA" dirty="0"/>
              <a:t> together.</a:t>
            </a:r>
          </a:p>
          <a:p>
            <a:r>
              <a:rPr lang="en-CA" dirty="0"/>
              <a:t>To make sure it works, let’s set the goal to include </a:t>
            </a:r>
            <a:r>
              <a:rPr lang="en-CA" dirty="0">
                <a:solidFill>
                  <a:schemeClr val="accent2"/>
                </a:solidFill>
              </a:rPr>
              <a:t>crash</a:t>
            </a:r>
            <a:r>
              <a:rPr lang="en-CA" dirty="0"/>
              <a:t>ing</a:t>
            </a:r>
          </a:p>
          <a:p>
            <a:r>
              <a:rPr lang="en-CA" dirty="0"/>
              <a:t>To let the planner control things, have </a:t>
            </a:r>
            <a:r>
              <a:rPr lang="en-CA" b="1" dirty="0">
                <a:solidFill>
                  <a:schemeClr val="accent4"/>
                </a:solidFill>
              </a:rPr>
              <a:t>start-driving</a:t>
            </a:r>
            <a:r>
              <a:rPr lang="en-CA" dirty="0"/>
              <a:t> and </a:t>
            </a:r>
            <a:r>
              <a:rPr lang="en-CA" b="1" dirty="0">
                <a:solidFill>
                  <a:schemeClr val="accent4"/>
                </a:solidFill>
              </a:rPr>
              <a:t>stop-driving</a:t>
            </a:r>
            <a:r>
              <a:rPr lang="en-CA" dirty="0"/>
              <a:t> actions that just change the </a:t>
            </a:r>
            <a:r>
              <a:rPr lang="en-CA" dirty="0">
                <a:solidFill>
                  <a:schemeClr val="accent2"/>
                </a:solidFill>
              </a:rPr>
              <a:t>driving</a:t>
            </a:r>
            <a:r>
              <a:rPr lang="en-CA" dirty="0"/>
              <a:t> status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hybrid  /  crash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89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hybrid  /  </a:t>
            </a:r>
            <a:r>
              <a:rPr lang="en-CA" sz="2800" dirty="0" err="1"/>
              <a:t>kablooey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43747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</a:t>
            </a:r>
            <a:r>
              <a:rPr lang="en-US" dirty="0"/>
              <a:t>Rules of the road.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Let’s go back to letting the cars loose</a:t>
            </a:r>
          </a:p>
          <a:p>
            <a:r>
              <a:rPr lang="en-CA" dirty="0"/>
              <a:t>Remove the </a:t>
            </a:r>
            <a:r>
              <a:rPr lang="en-CA" dirty="0">
                <a:solidFill>
                  <a:schemeClr val="accent4"/>
                </a:solidFill>
              </a:rPr>
              <a:t>start</a:t>
            </a:r>
            <a:r>
              <a:rPr lang="en-CA" dirty="0"/>
              <a:t>/</a:t>
            </a:r>
            <a:r>
              <a:rPr lang="en-CA" dirty="0">
                <a:solidFill>
                  <a:schemeClr val="accent4"/>
                </a:solidFill>
              </a:rPr>
              <a:t>stop</a:t>
            </a:r>
            <a:r>
              <a:rPr lang="en-CA" dirty="0"/>
              <a:t> actions</a:t>
            </a:r>
          </a:p>
          <a:p>
            <a:r>
              <a:rPr lang="en-CA" dirty="0"/>
              <a:t>Add a </a:t>
            </a:r>
            <a:r>
              <a:rPr lang="en-CA" b="1" dirty="0">
                <a:solidFill>
                  <a:schemeClr val="accent1"/>
                </a:solidFill>
              </a:rPr>
              <a:t>light-change</a:t>
            </a:r>
            <a:r>
              <a:rPr lang="en-CA" dirty="0"/>
              <a:t> event that alternates which </a:t>
            </a:r>
            <a:r>
              <a:rPr lang="en-CA" dirty="0">
                <a:solidFill>
                  <a:schemeClr val="accent3"/>
                </a:solidFill>
              </a:rPr>
              <a:t>circuit</a:t>
            </a:r>
            <a:r>
              <a:rPr lang="en-CA" dirty="0"/>
              <a:t> is going.</a:t>
            </a:r>
          </a:p>
          <a:p>
            <a:r>
              <a:rPr lang="en-CA" dirty="0"/>
              <a:t>Include a </a:t>
            </a:r>
            <a:r>
              <a:rPr lang="en-CA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light-timer</a:t>
            </a:r>
            <a:r>
              <a:rPr lang="en-CA" dirty="0"/>
              <a:t> process that counts down the red light.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hybrid  /  </a:t>
            </a:r>
            <a:r>
              <a:rPr lang="en-CA" sz="2800" dirty="0" err="1"/>
              <a:t>bythebook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7719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hybrid  /  </a:t>
            </a:r>
            <a:r>
              <a:rPr lang="en-CA" sz="2800" dirty="0" err="1"/>
              <a:t>goonred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64654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Bring ‘</a:t>
            </a:r>
            <a:r>
              <a:rPr lang="en-CA" dirty="0" err="1"/>
              <a:t>em</a:t>
            </a:r>
            <a:r>
              <a:rPr lang="en-CA" dirty="0"/>
              <a:t> all home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1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Time to go get them peeps!</a:t>
            </a:r>
          </a:p>
          <a:p>
            <a:r>
              <a:rPr lang="en-CA" dirty="0"/>
              <a:t>Allow the </a:t>
            </a:r>
            <a:r>
              <a:rPr lang="en-CA" dirty="0">
                <a:solidFill>
                  <a:schemeClr val="accent3"/>
                </a:solidFill>
              </a:rPr>
              <a:t>shuttle</a:t>
            </a:r>
            <a:r>
              <a:rPr lang="en-CA" dirty="0"/>
              <a:t> to </a:t>
            </a:r>
            <a:r>
              <a:rPr lang="en-CA" b="1" dirty="0">
                <a:solidFill>
                  <a:schemeClr val="accent4"/>
                </a:solidFill>
              </a:rPr>
              <a:t>stop</a:t>
            </a:r>
            <a:r>
              <a:rPr lang="en-CA" dirty="0"/>
              <a:t>, but then stay stopped until the </a:t>
            </a:r>
            <a:r>
              <a:rPr lang="en-CA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idle-timer</a:t>
            </a:r>
            <a:r>
              <a:rPr lang="en-CA" dirty="0"/>
              <a:t> process completes</a:t>
            </a:r>
          </a:p>
          <a:p>
            <a:r>
              <a:rPr lang="en-CA" dirty="0"/>
              <a:t>Let</a:t>
            </a:r>
            <a:r>
              <a:rPr lang="en-CA" dirty="0">
                <a:solidFill>
                  <a:schemeClr val="accent3"/>
                </a:solidFill>
              </a:rPr>
              <a:t> people</a:t>
            </a:r>
            <a:r>
              <a:rPr lang="en-CA" dirty="0"/>
              <a:t> </a:t>
            </a:r>
            <a:r>
              <a:rPr lang="en-CA" b="1" dirty="0">
                <a:solidFill>
                  <a:schemeClr val="accent4"/>
                </a:solidFill>
              </a:rPr>
              <a:t>board</a:t>
            </a:r>
            <a:r>
              <a:rPr lang="en-CA" dirty="0"/>
              <a:t> or </a:t>
            </a:r>
            <a:r>
              <a:rPr lang="en-CA" b="1" dirty="0" err="1">
                <a:solidFill>
                  <a:schemeClr val="accent4"/>
                </a:solidFill>
              </a:rPr>
              <a:t>unboard</a:t>
            </a:r>
            <a:r>
              <a:rPr lang="en-CA" dirty="0"/>
              <a:t> depending on if they are close enough to an idling </a:t>
            </a:r>
            <a:r>
              <a:rPr lang="en-CA" dirty="0">
                <a:solidFill>
                  <a:schemeClr val="accent3"/>
                </a:solidFill>
              </a:rPr>
              <a:t>shuttle</a:t>
            </a:r>
          </a:p>
          <a:p>
            <a:r>
              <a:rPr lang="en-CA" dirty="0"/>
              <a:t>Actions to </a:t>
            </a:r>
            <a:r>
              <a:rPr lang="en-CA" b="1" dirty="0">
                <a:solidFill>
                  <a:schemeClr val="accent4"/>
                </a:solidFill>
              </a:rPr>
              <a:t>serve</a:t>
            </a:r>
            <a:r>
              <a:rPr lang="en-CA" dirty="0"/>
              <a:t> a </a:t>
            </a:r>
            <a:r>
              <a:rPr lang="en-CA" dirty="0">
                <a:solidFill>
                  <a:schemeClr val="accent3"/>
                </a:solidFill>
              </a:rPr>
              <a:t>person</a:t>
            </a:r>
            <a:r>
              <a:rPr lang="en-CA" dirty="0"/>
              <a:t> or have them </a:t>
            </a:r>
            <a:r>
              <a:rPr lang="en-CA" b="1" dirty="0">
                <a:solidFill>
                  <a:schemeClr val="accent4"/>
                </a:solidFill>
              </a:rPr>
              <a:t>switch</a:t>
            </a:r>
            <a:r>
              <a:rPr lang="en-CA" dirty="0"/>
              <a:t> </a:t>
            </a:r>
            <a:r>
              <a:rPr lang="en-CA" dirty="0">
                <a:solidFill>
                  <a:schemeClr val="accent3"/>
                </a:solidFill>
              </a:rPr>
              <a:t>circuits</a:t>
            </a:r>
          </a:p>
          <a:p>
            <a:r>
              <a:rPr lang="en-CA" dirty="0"/>
              <a:t>Include a </a:t>
            </a:r>
            <a:r>
              <a:rPr lang="en-CA" b="1" dirty="0">
                <a:solidFill>
                  <a:schemeClr val="accent2"/>
                </a:solidFill>
              </a:rPr>
              <a:t>destination</a:t>
            </a:r>
            <a:r>
              <a:rPr lang="en-CA" dirty="0"/>
              <a:t> for </a:t>
            </a:r>
            <a:r>
              <a:rPr lang="en-CA" dirty="0">
                <a:solidFill>
                  <a:schemeClr val="accent3"/>
                </a:solidFill>
              </a:rPr>
              <a:t>people</a:t>
            </a:r>
          </a:p>
          <a:p>
            <a:r>
              <a:rPr lang="en-CA" dirty="0" err="1"/>
              <a:t>Etc</a:t>
            </a:r>
            <a:r>
              <a:rPr lang="en-CA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5242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hybrid  /  </a:t>
            </a:r>
            <a:r>
              <a:rPr lang="en-CA" sz="2800" dirty="0" err="1"/>
              <a:t>dirbyh</a:t>
            </a:r>
            <a:endParaRPr lang="en-CA" sz="2800" dirty="0"/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2800" dirty="0"/>
              <a:t>enhsp-2020 --domain domain.5.pddl --problem problem.5.pddl</a:t>
            </a:r>
            <a:br>
              <a:rPr lang="en-CA" sz="2800" dirty="0"/>
            </a:br>
            <a:r>
              <a:rPr lang="en-CA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-ha true    -h </a:t>
            </a:r>
            <a:r>
              <a:rPr lang="en-CA" sz="28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hmrp</a:t>
            </a:r>
            <a:r>
              <a:rPr lang="en-CA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-</a:t>
            </a:r>
            <a:r>
              <a:rPr lang="en-CA" sz="28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wh</a:t>
            </a:r>
            <a:r>
              <a:rPr lang="en-CA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5816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34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ttp://editor.planning.domains/"/>
          <p:cNvSpPr txBox="1">
            <a:spLocks noGrp="1"/>
          </p:cNvSpPr>
          <p:nvPr>
            <p:ph type="body" idx="21"/>
          </p:nvPr>
        </p:nvSpPr>
        <p:spPr>
          <a:xfrm>
            <a:off x="1190625" y="1977320"/>
            <a:ext cx="9810750" cy="2903359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Recommended Editor</a:t>
            </a:r>
            <a:r>
              <a:rPr lang="en-US" dirty="0"/>
              <a:t>:</a:t>
            </a:r>
          </a:p>
          <a:p>
            <a:r>
              <a:rPr lang="en-US" i="1" dirty="0" err="1"/>
              <a:t>VSCode</a:t>
            </a:r>
            <a:r>
              <a:rPr lang="en-US" i="1" dirty="0"/>
              <a:t> + PDDL Plugin</a:t>
            </a:r>
          </a:p>
          <a:p>
            <a:endParaRPr lang="en-US" i="1" dirty="0"/>
          </a:p>
          <a:p>
            <a:r>
              <a:rPr lang="en-US" b="1" dirty="0"/>
              <a:t>Recommended Planner</a:t>
            </a:r>
            <a:r>
              <a:rPr lang="en-US" dirty="0"/>
              <a:t>:</a:t>
            </a:r>
          </a:p>
          <a:p>
            <a:r>
              <a:rPr lang="en-US" i="1" dirty="0"/>
              <a:t>enhsp-2020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'm here but i'm not here">
            <a:extLst>
              <a:ext uri="{FF2B5EF4-FFF2-40B4-BE49-F238E27FC236}">
                <a16:creationId xmlns:a16="http://schemas.microsoft.com/office/drawing/2014/main" id="{8BF27172-6895-CEA3-5B32-230EA6342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7092" y="0"/>
            <a:ext cx="127261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571D465-20AD-926D-3590-4B9444D0B1DF}"/>
              </a:ext>
            </a:extLst>
          </p:cNvPr>
          <p:cNvSpPr/>
          <p:nvPr/>
        </p:nvSpPr>
        <p:spPr>
          <a:xfrm>
            <a:off x="291993" y="315046"/>
            <a:ext cx="6615953" cy="1083449"/>
          </a:xfrm>
          <a:prstGeom prst="roundRect">
            <a:avLst/>
          </a:prstGeom>
          <a:solidFill>
            <a:srgbClr val="FFFFFF">
              <a:alpha val="7411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Traffic Revisited!!</a:t>
            </a:r>
            <a:endParaRPr lang="en-CA" sz="4000" b="1" dirty="0"/>
          </a:p>
        </p:txBody>
      </p:sp>
    </p:spTree>
    <p:extLst>
      <p:ext uri="{BB962C8B-B14F-4D97-AF65-F5344CB8AC3E}">
        <p14:creationId xmlns:p14="http://schemas.microsoft.com/office/powerpoint/2010/main" val="81560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nline Editor         ( your IDE )…"/>
          <p:cNvSpPr txBox="1">
            <a:spLocks noGrp="1"/>
          </p:cNvSpPr>
          <p:nvPr>
            <p:ph type="body" idx="1"/>
          </p:nvPr>
        </p:nvSpPr>
        <p:spPr>
          <a:xfrm>
            <a:off x="2891913" y="1283042"/>
            <a:ext cx="6408174" cy="42919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6469" indent="-446469">
              <a:buSzPct val="100000"/>
              <a:buAutoNum type="arabicPeriod"/>
            </a:pPr>
            <a:r>
              <a:rPr lang="en-US" dirty="0"/>
              <a:t>Go, shuttle, go!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Round and round we go.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Start, stop, crash!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Rules of the road.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Bring ‘</a:t>
            </a:r>
            <a:r>
              <a:rPr lang="en-US" dirty="0" err="1"/>
              <a:t>em</a:t>
            </a:r>
            <a:r>
              <a:rPr lang="en-US" dirty="0"/>
              <a:t> all home.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oving Cr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Summary</a:t>
            </a:r>
            <a:endParaRPr dirty="0"/>
          </a:p>
        </p:txBody>
      </p:sp>
      <p:sp>
        <p:nvSpPr>
          <p:cNvPr id="179" name="Task: Create a planning model that orchestrates the           movement of crates in a warehouse via robo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 b="1"/>
            </a:pPr>
            <a:r>
              <a:rPr dirty="0"/>
              <a:t>Task</a:t>
            </a:r>
            <a:r>
              <a:rPr b="0" dirty="0"/>
              <a:t>: Create a planning model that orchestrates the</a:t>
            </a:r>
            <a:br>
              <a:rPr b="0" dirty="0"/>
            </a:br>
            <a:r>
              <a:rPr b="0" dirty="0"/>
              <a:t>          </a:t>
            </a:r>
            <a:r>
              <a:rPr lang="en-US" b="0" dirty="0"/>
              <a:t>   </a:t>
            </a:r>
            <a:r>
              <a:rPr b="0" dirty="0"/>
              <a:t>movement of</a:t>
            </a:r>
            <a:r>
              <a:rPr lang="en-US" b="0" dirty="0"/>
              <a:t> shuttles on a circuit, and eventually people</a:t>
            </a:r>
            <a:br>
              <a:rPr lang="en-US" b="0" dirty="0"/>
            </a:br>
            <a:endParaRPr b="0" dirty="0"/>
          </a:p>
          <a:p>
            <a:pPr>
              <a:buBlip>
                <a:blip r:embed="rId2"/>
              </a:buBlip>
              <a:defRPr b="1"/>
            </a:pPr>
            <a:r>
              <a:rPr dirty="0"/>
              <a:t>Types</a:t>
            </a:r>
            <a:r>
              <a:rPr b="0" dirty="0"/>
              <a:t>: </a:t>
            </a:r>
            <a:r>
              <a:rPr b="0" dirty="0">
                <a:solidFill>
                  <a:schemeClr val="accent3"/>
                </a:solidFill>
              </a:rPr>
              <a:t>locatable</a:t>
            </a:r>
            <a:r>
              <a:rPr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circuit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shuttle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person</a:t>
            </a:r>
            <a:endParaRPr lang="fr-FR" b="0" dirty="0">
              <a:solidFill>
                <a:schemeClr val="accent3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lang="fr-FR" dirty="0" err="1"/>
              <a:t>Predicates</a:t>
            </a:r>
            <a:r>
              <a:rPr lang="fr-FR" b="0" dirty="0"/>
              <a:t>: </a:t>
            </a:r>
            <a:r>
              <a:rPr lang="fr-FR" b="0" dirty="0">
                <a:solidFill>
                  <a:schemeClr val="accent2"/>
                </a:solidFill>
              </a:rPr>
              <a:t>at-intersection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on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driving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served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crashed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…</a:t>
            </a:r>
            <a:endParaRPr lang="fr-FR" dirty="0">
              <a:solidFill>
                <a:schemeClr val="accent2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Actions</a:t>
            </a:r>
            <a:r>
              <a:rPr b="0" dirty="0"/>
              <a:t>: </a:t>
            </a:r>
            <a:r>
              <a:rPr lang="en-US" b="0" dirty="0">
                <a:solidFill>
                  <a:schemeClr val="accent4"/>
                </a:solidFill>
              </a:rPr>
              <a:t>start</a:t>
            </a:r>
            <a:r>
              <a:rPr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stop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board</a:t>
            </a:r>
            <a:r>
              <a:rPr b="0" dirty="0"/>
              <a:t>, </a:t>
            </a:r>
            <a:r>
              <a:rPr lang="en-US" b="0" dirty="0" err="1">
                <a:solidFill>
                  <a:schemeClr val="accent4"/>
                </a:solidFill>
              </a:rPr>
              <a:t>unboard</a:t>
            </a:r>
            <a:r>
              <a:rPr lang="en-CA" b="0" dirty="0"/>
              <a:t>, </a:t>
            </a:r>
            <a:r>
              <a:rPr lang="en-CA" b="0" dirty="0">
                <a:solidFill>
                  <a:schemeClr val="accent4"/>
                </a:solidFill>
              </a:rPr>
              <a:t>serve</a:t>
            </a:r>
            <a:r>
              <a:rPr lang="en-CA" b="0" dirty="0"/>
              <a:t>, </a:t>
            </a:r>
            <a:r>
              <a:rPr lang="en-CA" dirty="0">
                <a:solidFill>
                  <a:schemeClr val="accent4"/>
                </a:solidFill>
              </a:rPr>
              <a:t>…</a:t>
            </a:r>
          </a:p>
          <a:p>
            <a:pPr>
              <a:defRPr b="1"/>
            </a:pPr>
            <a:r>
              <a:rPr lang="en-US" dirty="0"/>
              <a:t>Events</a:t>
            </a:r>
            <a:r>
              <a:rPr lang="en-US" b="0" dirty="0"/>
              <a:t>: </a:t>
            </a:r>
            <a:r>
              <a:rPr lang="en-US" b="0" dirty="0">
                <a:solidFill>
                  <a:schemeClr val="accent1"/>
                </a:solidFill>
              </a:rPr>
              <a:t>loop</a:t>
            </a:r>
            <a:r>
              <a:rPr lang="en-US" b="0" dirty="0"/>
              <a:t>, </a:t>
            </a:r>
            <a:r>
              <a:rPr lang="en-US" b="0" dirty="0">
                <a:solidFill>
                  <a:schemeClr val="accent1"/>
                </a:solidFill>
              </a:rPr>
              <a:t>crash</a:t>
            </a:r>
            <a:r>
              <a:rPr lang="en-US" b="0" dirty="0"/>
              <a:t>, </a:t>
            </a:r>
            <a:r>
              <a:rPr lang="en-US" b="0" dirty="0">
                <a:solidFill>
                  <a:schemeClr val="accent1"/>
                </a:solidFill>
              </a:rPr>
              <a:t>light-change</a:t>
            </a:r>
            <a:r>
              <a:rPr lang="en-US" b="0" dirty="0"/>
              <a:t>, …</a:t>
            </a:r>
            <a:endParaRPr lang="en-US" dirty="0">
              <a:solidFill>
                <a:schemeClr val="accent4"/>
              </a:solidFill>
            </a:endParaRPr>
          </a:p>
          <a:p>
            <a:pPr>
              <a:defRPr b="1"/>
            </a:pPr>
            <a:r>
              <a:rPr lang="en-US" dirty="0"/>
              <a:t>Processes</a:t>
            </a:r>
            <a:r>
              <a:rPr lang="en-US" b="0" dirty="0"/>
              <a:t>: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light-timer</a:t>
            </a:r>
            <a:r>
              <a:rPr lang="en-US" b="0" dirty="0"/>
              <a:t>,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idle-timer</a:t>
            </a:r>
            <a:r>
              <a:rPr lang="en-US" b="0" dirty="0"/>
              <a:t>,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drive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Initial State / Goal</a:t>
            </a:r>
            <a:r>
              <a:rPr b="0" dirty="0"/>
              <a:t>: </a:t>
            </a:r>
            <a:r>
              <a:rPr lang="en-US" b="0" dirty="0"/>
              <a:t>Everything located where it should be</a:t>
            </a:r>
            <a:endParaRPr b="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EF2AC4-823A-915B-BDEC-B7A47C66E28F}"/>
              </a:ext>
            </a:extLst>
          </p:cNvPr>
          <p:cNvSpPr txBox="1"/>
          <p:nvPr/>
        </p:nvSpPr>
        <p:spPr>
          <a:xfrm>
            <a:off x="5777643" y="313661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l1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0EC66-2296-ED58-51FE-7AD368A222C3}"/>
              </a:ext>
            </a:extLst>
          </p:cNvPr>
          <p:cNvSpPr txBox="1"/>
          <p:nvPr/>
        </p:nvSpPr>
        <p:spPr>
          <a:xfrm>
            <a:off x="7332763" y="4184683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l5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6B01F-43F8-CA9F-D682-72221B86D4FA}"/>
              </a:ext>
            </a:extLst>
          </p:cNvPr>
          <p:cNvSpPr txBox="1"/>
          <p:nvPr/>
        </p:nvSpPr>
        <p:spPr>
          <a:xfrm>
            <a:off x="7332764" y="208854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l4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8CD88-F803-9293-B62F-A4C4E916F050}"/>
              </a:ext>
            </a:extLst>
          </p:cNvPr>
          <p:cNvSpPr txBox="1"/>
          <p:nvPr/>
        </p:nvSpPr>
        <p:spPr>
          <a:xfrm>
            <a:off x="3904168" y="208854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l2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01EB0-EFE8-4FDC-4F2C-EB83E0F28593}"/>
              </a:ext>
            </a:extLst>
          </p:cNvPr>
          <p:cNvSpPr txBox="1"/>
          <p:nvPr/>
        </p:nvSpPr>
        <p:spPr>
          <a:xfrm>
            <a:off x="3904168" y="4184684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l3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BCE71C7-32D6-E752-98C0-7C75681D5AA0}"/>
              </a:ext>
            </a:extLst>
          </p:cNvPr>
          <p:cNvCxnSpPr>
            <a:cxnSpLocks/>
            <a:stCxn id="4" idx="0"/>
            <a:endCxn id="7" idx="3"/>
          </p:cNvCxnSpPr>
          <p:nvPr/>
        </p:nvCxnSpPr>
        <p:spPr>
          <a:xfrm rot="16200000" flipV="1">
            <a:off x="4940600" y="1981211"/>
            <a:ext cx="755682" cy="1555119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F703C8DD-BCFF-1F14-BB71-72DA209FE0B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3466842" y="3429000"/>
            <a:ext cx="1511367" cy="12700"/>
          </a:xfrm>
          <a:prstGeom prst="curvedConnector3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014F027-4B8B-F6A1-93E9-11707228A624}"/>
              </a:ext>
            </a:extLst>
          </p:cNvPr>
          <p:cNvCxnSpPr>
            <a:cxnSpLocks/>
            <a:stCxn id="5" idx="1"/>
            <a:endCxn id="4" idx="2"/>
          </p:cNvCxnSpPr>
          <p:nvPr/>
        </p:nvCxnSpPr>
        <p:spPr>
          <a:xfrm rot="10800000">
            <a:off x="6096001" y="3721387"/>
            <a:ext cx="1236763" cy="755684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53A916BA-B83B-4FB4-0529-4E039A455DD2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5400000">
            <a:off x="6895438" y="3429000"/>
            <a:ext cx="1511366" cy="1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5F862B4-E228-4A23-88C0-F7F0F193E1F0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rot="5400000" flipH="1" flipV="1">
            <a:off x="6336541" y="2140389"/>
            <a:ext cx="755682" cy="1236764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E9AC1C0-AB39-51F9-1934-14922BB47086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V="1">
            <a:off x="4540881" y="3721387"/>
            <a:ext cx="1555119" cy="755685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286439E9-D16F-3552-36B4-307E7AF44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6364" y="2921362"/>
            <a:ext cx="593092" cy="593092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A5D7947-EDFB-C212-2F80-6D7DC6ED8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6158" y="1625247"/>
            <a:ext cx="593092" cy="59309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7FA8230-4EE7-F1D2-3A3B-3724F13E5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1226" y="1732055"/>
            <a:ext cx="379476" cy="37947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19157AC-7A45-21A6-5C13-7F3A9FA06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6367" y="1625247"/>
            <a:ext cx="379476" cy="379476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1733C52A-0358-20EA-6BA7-40B0F88A2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6647" y="1796155"/>
            <a:ext cx="379476" cy="37947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F926BF8-F7C0-5DD6-A6CC-CCB4A7318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3228" y="4579721"/>
            <a:ext cx="379476" cy="379476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AB454400-4A4D-758D-D44E-5C9D00DA1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429" y="4675486"/>
            <a:ext cx="379476" cy="379476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3F17CE6-1EB0-11AF-578B-F3D20E0D91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62455" y="3445383"/>
            <a:ext cx="653845" cy="65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639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BCE71C7-32D6-E752-98C0-7C75681D5AA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777642" y="3428999"/>
            <a:ext cx="318357" cy="292387"/>
          </a:xfrm>
          <a:prstGeom prst="curvedConnector4">
            <a:avLst>
              <a:gd name="adj1" fmla="val -405981"/>
              <a:gd name="adj2" fmla="val 527005"/>
            </a:avLst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5F862B4-E228-4A23-88C0-F7F0F193E1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08984" y="3123628"/>
            <a:ext cx="292388" cy="318356"/>
          </a:xfrm>
          <a:prstGeom prst="curvedConnector4">
            <a:avLst>
              <a:gd name="adj1" fmla="val -402947"/>
              <a:gd name="adj2" fmla="val 483888"/>
            </a:avLst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286439E9-D16F-3552-36B4-307E7AF44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8640" y="4769459"/>
            <a:ext cx="593092" cy="593092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A5D7947-EDFB-C212-2F80-6D7DC6ED8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6682" y="1981733"/>
            <a:ext cx="593092" cy="59309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7FA8230-4EE7-F1D2-3A3B-3724F13E5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3230" y="3195716"/>
            <a:ext cx="379476" cy="37947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19157AC-7A45-21A6-5C13-7F3A9FA06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5251" y="2757135"/>
            <a:ext cx="379476" cy="379476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1733C52A-0358-20EA-6BA7-40B0F88A2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00847" y="1466956"/>
            <a:ext cx="379476" cy="37947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F926BF8-F7C0-5DD6-A6CC-CCB4A7318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6261" y="4389983"/>
            <a:ext cx="379476" cy="379476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AB454400-4A4D-758D-D44E-5C9D00DA1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53754" y="4283175"/>
            <a:ext cx="379476" cy="379476"/>
          </a:xfrm>
          <a:prstGeom prst="rect">
            <a:avLst/>
          </a:prstGeom>
        </p:spPr>
      </p:pic>
      <p:pic>
        <p:nvPicPr>
          <p:cNvPr id="39" name="Graphic 38" descr="Traffic light with solid fill">
            <a:extLst>
              <a:ext uri="{FF2B5EF4-FFF2-40B4-BE49-F238E27FC236}">
                <a16:creationId xmlns:a16="http://schemas.microsoft.com/office/drawing/2014/main" id="{E6DE5A60-8F69-E94C-E26F-DB24DDBD22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21204" y="3054204"/>
            <a:ext cx="749589" cy="74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13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B7E21D-5603-5750-AC1E-A363C0F5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Tips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74ED63-F4F6-B5B8-C18E-87C310164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9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Regular run: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enhsp-2020 --domain </a:t>
            </a:r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d.pddl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 --problem </a:t>
            </a:r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p.pddl</a:t>
            </a:r>
            <a:br>
              <a:rPr lang="en-CA" dirty="0"/>
            </a:br>
            <a:endParaRPr lang="en-CA" dirty="0"/>
          </a:p>
          <a:p>
            <a:r>
              <a:rPr lang="en-CA" dirty="0"/>
              <a:t>To see the events:</a:t>
            </a:r>
            <a:br>
              <a:rPr lang="en-US" dirty="0"/>
            </a:br>
            <a:r>
              <a:rPr lang="en-US" dirty="0"/>
              <a:t>	…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-pe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 save the plan:</a:t>
            </a:r>
            <a:br>
              <a:rPr lang="en-CA" dirty="0"/>
            </a:br>
            <a:r>
              <a:rPr lang="en-CA" dirty="0"/>
              <a:t>	… 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sp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out.plan</a:t>
            </a:r>
            <a:br>
              <a:rPr lang="en-CA" dirty="0"/>
            </a:br>
            <a:endParaRPr lang="en-CA" dirty="0"/>
          </a:p>
          <a:p>
            <a:r>
              <a:rPr lang="en-CA" dirty="0"/>
              <a:t>To validate: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val</a:t>
            </a:r>
            <a: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Validate -v </a:t>
            </a:r>
            <a:r>
              <a:rPr lang="en-CA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d.pddl</a:t>
            </a:r>
            <a: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CA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p.pddl</a:t>
            </a:r>
            <a: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CA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out.plan</a:t>
            </a:r>
            <a:b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	</a:t>
            </a:r>
            <a:r>
              <a:rPr lang="en-CA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val</a:t>
            </a:r>
            <a: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Validate -l </a:t>
            </a:r>
            <a:r>
              <a:rPr lang="en-CA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d.pddl</a:t>
            </a:r>
            <a: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CA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p.pddl</a:t>
            </a:r>
            <a: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CA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out.plan</a:t>
            </a:r>
            <a: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&gt; </a:t>
            </a:r>
            <a:r>
              <a:rPr lang="en-CA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out.tex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18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Go, shuttle, go!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5877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Warm-up: let’s have </a:t>
            </a:r>
            <a:r>
              <a:rPr lang="en-CA" dirty="0">
                <a:solidFill>
                  <a:schemeClr val="accent3"/>
                </a:solidFill>
              </a:rPr>
              <a:t>shuttles</a:t>
            </a:r>
            <a:r>
              <a:rPr lang="en-CA" dirty="0"/>
              <a:t> drive when their (infinite) </a:t>
            </a:r>
            <a:r>
              <a:rPr lang="en-CA" dirty="0">
                <a:solidFill>
                  <a:schemeClr val="accent3"/>
                </a:solidFill>
              </a:rPr>
              <a:t>circuit</a:t>
            </a:r>
            <a:r>
              <a:rPr lang="en-CA" dirty="0"/>
              <a:t> is going.</a:t>
            </a:r>
            <a:br>
              <a:rPr lang="en-CA" dirty="0"/>
            </a:br>
            <a:endParaRPr lang="en-CA" dirty="0"/>
          </a:p>
          <a:p>
            <a:r>
              <a:rPr lang="en-CA" b="1" dirty="0">
                <a:solidFill>
                  <a:schemeClr val="accent4"/>
                </a:solidFill>
              </a:rPr>
              <a:t>light-change</a:t>
            </a:r>
            <a:r>
              <a:rPr lang="en-CA" dirty="0"/>
              <a:t>: Action to switch which </a:t>
            </a:r>
            <a:r>
              <a:rPr lang="en-CA" dirty="0">
                <a:solidFill>
                  <a:schemeClr val="accent3"/>
                </a:solidFill>
              </a:rPr>
              <a:t>circuit</a:t>
            </a:r>
            <a:r>
              <a:rPr lang="en-CA" dirty="0"/>
              <a:t> is going</a:t>
            </a:r>
          </a:p>
          <a:p>
            <a:r>
              <a:rPr lang="en-CA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drive</a:t>
            </a:r>
            <a:r>
              <a:rPr lang="en-CA" dirty="0"/>
              <a:t>: Process to move the “going” </a:t>
            </a:r>
            <a:r>
              <a:rPr lang="en-CA" dirty="0">
                <a:solidFill>
                  <a:schemeClr val="accent3"/>
                </a:solidFill>
              </a:rPr>
              <a:t>shuttles</a:t>
            </a:r>
            <a:r>
              <a:rPr lang="en-CA" dirty="0"/>
              <a:t> along</a:t>
            </a:r>
          </a:p>
          <a:p>
            <a:r>
              <a:rPr lang="en-CA" b="1" dirty="0">
                <a:solidFill>
                  <a:schemeClr val="accent4"/>
                </a:solidFill>
              </a:rPr>
              <a:t>finish</a:t>
            </a:r>
            <a:r>
              <a:rPr lang="en-CA" dirty="0"/>
              <a:t>: Action that captures what we want to have happen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dirty="0"/>
              <a:t>hybrid  /  </a:t>
            </a:r>
            <a:r>
              <a:rPr lang="en-CA" dirty="0" err="1"/>
              <a:t>gogogo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5833981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517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Consolas</vt:lpstr>
      <vt:lpstr>Source Sans Pro</vt:lpstr>
      <vt:lpstr>FunkyShapesDarkVTI</vt:lpstr>
      <vt:lpstr>Modelling Exercise</vt:lpstr>
      <vt:lpstr>PowerPoint Presentation</vt:lpstr>
      <vt:lpstr>PowerPoint Presentation</vt:lpstr>
      <vt:lpstr>PowerPoint Presentation</vt:lpstr>
      <vt:lpstr>Summary</vt:lpstr>
      <vt:lpstr>PowerPoint Presentation</vt:lpstr>
      <vt:lpstr>PowerPoint Presentation</vt:lpstr>
      <vt:lpstr>Running Tips</vt:lpstr>
      <vt:lpstr>1. Go, shuttle, go!</vt:lpstr>
      <vt:lpstr>PowerPoint Presentation</vt:lpstr>
      <vt:lpstr>2. Round and round we go</vt:lpstr>
      <vt:lpstr>PowerPoint Presentation</vt:lpstr>
      <vt:lpstr>3. Start, stop, crash!</vt:lpstr>
      <vt:lpstr>PowerPoint Presentation</vt:lpstr>
      <vt:lpstr>4. Rules of the road.</vt:lpstr>
      <vt:lpstr>PowerPoint Presentation</vt:lpstr>
      <vt:lpstr>5. Bring ‘em all home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Exercise</dc:title>
  <dc:creator>Christian Muise</dc:creator>
  <cp:lastModifiedBy>Christian Muise</cp:lastModifiedBy>
  <cp:revision>17</cp:revision>
  <dcterms:created xsi:type="dcterms:W3CDTF">2022-12-22T14:48:06Z</dcterms:created>
  <dcterms:modified xsi:type="dcterms:W3CDTF">2023-03-23T20:23:38Z</dcterms:modified>
</cp:coreProperties>
</file>