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706" r:id="rId7"/>
    <p:sldId id="1694" r:id="rId8"/>
    <p:sldId id="1700" r:id="rId9"/>
    <p:sldId id="1695" r:id="rId10"/>
    <p:sldId id="1701" r:id="rId11"/>
    <p:sldId id="1696" r:id="rId12"/>
    <p:sldId id="1702" r:id="rId13"/>
    <p:sldId id="1697" r:id="rId14"/>
    <p:sldId id="1703" r:id="rId15"/>
    <p:sldId id="1698" r:id="rId16"/>
    <p:sldId id="16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0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11/5/2024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Hierarchical Task Networks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htn</a:t>
            </a:r>
            <a:r>
              <a:rPr lang="en-CA" sz="2800" dirty="0"/>
              <a:t>  /  yummy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Service &amp; Hands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356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Let’s forget about the ingredients for a moment and figure out how to get the</a:t>
            </a:r>
            <a:br>
              <a:rPr lang="en-CA" dirty="0"/>
            </a:br>
            <a:r>
              <a:rPr lang="en-CA" dirty="0"/>
              <a:t>food to our customers. Meals are insta-prep, and movement is challenging.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Take note of the actions (primitive tasks) available to you</a:t>
            </a:r>
          </a:p>
          <a:p>
            <a:r>
              <a:rPr lang="en-CA" dirty="0"/>
              <a:t>Check out the 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m_handle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-order </a:t>
            </a:r>
            <a:r>
              <a:rPr lang="en-CA" dirty="0"/>
              <a:t>method (mix of primitive/complex subtasks)</a:t>
            </a:r>
          </a:p>
          <a:p>
            <a:r>
              <a:rPr lang="en-CA" dirty="0"/>
              <a:t>Implement the 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m_deliver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-meal </a:t>
            </a:r>
            <a:r>
              <a:rPr lang="en-CA" dirty="0"/>
              <a:t>method that gets a meal delivered</a:t>
            </a:r>
          </a:p>
          <a:p>
            <a:r>
              <a:rPr lang="en-CA" dirty="0"/>
              <a:t>Implement the recursive 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m_goto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CA" dirty="0"/>
              <a:t>method that moves someone to a final location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htn</a:t>
            </a:r>
            <a:r>
              <a:rPr lang="en-CA" sz="2800" dirty="0"/>
              <a:t>  /  hands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htn</a:t>
            </a:r>
            <a:r>
              <a:rPr lang="en-CA" sz="2800" dirty="0"/>
              <a:t>  /  </a:t>
            </a:r>
            <a:r>
              <a:rPr lang="en-CA" sz="2800" dirty="0" err="1"/>
              <a:t>onyourleft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Order Up!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4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Let’s go back to our arugula fennel salad…</a:t>
            </a:r>
          </a:p>
          <a:p>
            <a:r>
              <a:rPr lang="en-CA" dirty="0"/>
              <a:t>Run the starting code, and notice how it just doesn’t budge</a:t>
            </a:r>
          </a:p>
          <a:p>
            <a:r>
              <a:rPr lang="en-CA" dirty="0"/>
              <a:t>Try </a:t>
            </a:r>
            <a:r>
              <a:rPr lang="en-CA" dirty="0" err="1"/>
              <a:t>prep’ing</a:t>
            </a:r>
            <a:r>
              <a:rPr lang="en-CA" dirty="0"/>
              <a:t> just the special or both meals, and see what happens</a:t>
            </a:r>
          </a:p>
          <a:p>
            <a:r>
              <a:rPr lang="en-CA" dirty="0"/>
              <a:t>Go manual with the salad ingredients:</a:t>
            </a:r>
          </a:p>
          <a:p>
            <a:pPr lvl="1"/>
            <a:r>
              <a:rPr lang="en-CA" dirty="0"/>
              <a:t>Add a new </a:t>
            </a:r>
            <a:r>
              <a:rPr lang="en-US" b="0" dirty="0">
                <a:solidFill>
                  <a:schemeClr val="accent1"/>
                </a:solidFill>
              </a:rPr>
              <a:t>prepare-salad-ingredients </a:t>
            </a:r>
            <a:r>
              <a:rPr lang="en-CA" dirty="0"/>
              <a:t>task</a:t>
            </a:r>
          </a:p>
          <a:p>
            <a:pPr lvl="1"/>
            <a:r>
              <a:rPr lang="en-CA" dirty="0"/>
              <a:t>Change the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m_prepare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special-salad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CA" dirty="0"/>
              <a:t>method to use it</a:t>
            </a:r>
          </a:p>
          <a:p>
            <a:pPr lvl="1"/>
            <a:r>
              <a:rPr lang="en-CA" dirty="0"/>
              <a:t>Add a new 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m_prepare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-salad-ingredients </a:t>
            </a:r>
            <a:r>
              <a:rPr lang="en-CA" dirty="0"/>
              <a:t>method for the new task that prepares all of the necessary ingredients for the special (manually listed)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htn</a:t>
            </a:r>
            <a:r>
              <a:rPr lang="en-CA" sz="2800" dirty="0"/>
              <a:t>  /  </a:t>
            </a:r>
            <a:r>
              <a:rPr lang="en-CA" sz="2800" dirty="0" err="1"/>
              <a:t>preptime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htn</a:t>
            </a:r>
            <a:r>
              <a:rPr lang="en-CA" sz="2800" dirty="0"/>
              <a:t>  /  </a:t>
            </a:r>
            <a:r>
              <a:rPr lang="en-CA" sz="2800" dirty="0" err="1"/>
              <a:t>fastfood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1A6AD-DBE4-A4DF-014A-A91F9570D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Putting it All Together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Let’s look at how we can piece together a full hierarchy of service.</a:t>
            </a:r>
          </a:p>
          <a:p>
            <a:pPr lvl="1"/>
            <a:r>
              <a:rPr lang="en-CA" dirty="0"/>
              <a:t>Service to take orders at the table.</a:t>
            </a:r>
          </a:p>
          <a:p>
            <a:pPr lvl="1"/>
            <a:r>
              <a:rPr lang="en-CA" dirty="0"/>
              <a:t>Recursive call to accept all orders.</a:t>
            </a:r>
          </a:p>
          <a:p>
            <a:pPr lvl="1"/>
            <a:r>
              <a:rPr lang="en-CA" dirty="0"/>
              <a:t>Chef availability for making meals.</a:t>
            </a:r>
          </a:p>
          <a:p>
            <a:pPr lvl="1"/>
            <a:r>
              <a:rPr lang="en-CA" dirty="0"/>
              <a:t>Recursive movement on the “hands” call.</a:t>
            </a:r>
          </a:p>
          <a:p>
            <a:pPr lvl="1"/>
            <a:r>
              <a:rPr lang="en-CA" dirty="0"/>
              <a:t>Diversity in the meals ordered on the night.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Ideas to extend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Bring back recipes; chef specialties; deal with (dirty) dishes; finite ingredients; fetching things from the walk-in fridge; etc.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71511909-E613-95F4-2BF2-88037169F204}"/>
              </a:ext>
            </a:extLst>
          </p:cNvPr>
          <p:cNvSpPr txBox="1">
            <a:spLocks/>
          </p:cNvSpPr>
          <p:nvPr/>
        </p:nvSpPr>
        <p:spPr>
          <a:xfrm>
            <a:off x="8122920" y="3122612"/>
            <a:ext cx="270764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sz="3200" b="1" dirty="0" err="1">
                <a:solidFill>
                  <a:schemeClr val="accent2"/>
                </a:solidFill>
              </a:rPr>
              <a:t>htn</a:t>
            </a:r>
            <a:r>
              <a:rPr lang="en-CA" sz="3200" b="1" dirty="0">
                <a:solidFill>
                  <a:schemeClr val="accent2"/>
                </a:solidFill>
              </a:rPr>
              <a:t>  /  </a:t>
            </a:r>
            <a:r>
              <a:rPr lang="en-CA" sz="3200" b="1" dirty="0" err="1">
                <a:solidFill>
                  <a:schemeClr val="accent2"/>
                </a:solidFill>
              </a:rPr>
              <a:t>thebear</a:t>
            </a:r>
            <a:endParaRPr lang="en-CA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977320"/>
            <a:ext cx="9810750" cy="2903359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</a:p>
          <a:p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/>
              <a:t>panda-viz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31C99-0DD6-7BF9-9B7E-30EDF5211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CA" dirty="0"/>
              <a:t>Simple Serve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Complex Recipe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Service &amp; Hands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Order Up!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Putting it all together</a:t>
            </a:r>
            <a:endParaRPr lang="en-CA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CA" b="0" dirty="0"/>
              <a:t>Model the inner workings of a top-tier restaurant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lang="en-CA" b="0" dirty="0">
                <a:solidFill>
                  <a:schemeClr val="accent3"/>
                </a:solidFill>
              </a:rPr>
              <a:t>food (meal</a:t>
            </a:r>
            <a:r>
              <a:rPr lang="en-CA" b="0" dirty="0"/>
              <a:t>,</a:t>
            </a:r>
            <a:r>
              <a:rPr lang="en-CA" b="0" dirty="0">
                <a:solidFill>
                  <a:schemeClr val="accent3"/>
                </a:solidFill>
              </a:rPr>
              <a:t> dish</a:t>
            </a:r>
            <a:r>
              <a:rPr lang="en-CA" b="0" dirty="0"/>
              <a:t>,</a:t>
            </a:r>
            <a:r>
              <a:rPr lang="en-CA" b="0" dirty="0">
                <a:solidFill>
                  <a:schemeClr val="accent3"/>
                </a:solidFill>
              </a:rPr>
              <a:t> …)</a:t>
            </a:r>
            <a:r>
              <a:rPr lang="en-CA" b="0" dirty="0"/>
              <a:t>,</a:t>
            </a:r>
            <a:r>
              <a:rPr lang="en-CA" b="0" dirty="0">
                <a:solidFill>
                  <a:schemeClr val="accent3"/>
                </a:solidFill>
              </a:rPr>
              <a:t> person (server</a:t>
            </a:r>
            <a:r>
              <a:rPr lang="en-CA" b="0" dirty="0"/>
              <a:t>,</a:t>
            </a:r>
            <a:r>
              <a:rPr lang="en-CA" b="0" dirty="0">
                <a:solidFill>
                  <a:schemeClr val="accent3"/>
                </a:solidFill>
              </a:rPr>
              <a:t> chef</a:t>
            </a:r>
            <a:r>
              <a:rPr lang="en-CA" b="0" dirty="0"/>
              <a:t>,</a:t>
            </a:r>
            <a:r>
              <a:rPr lang="en-CA" dirty="0">
                <a:solidFill>
                  <a:schemeClr val="accent3"/>
                </a:solidFill>
              </a:rPr>
              <a:t> </a:t>
            </a:r>
            <a:r>
              <a:rPr lang="en-CA" b="0" dirty="0">
                <a:solidFill>
                  <a:schemeClr val="accent3"/>
                </a:solidFill>
              </a:rPr>
              <a:t>guest)</a:t>
            </a:r>
            <a:r>
              <a:rPr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room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has-</a:t>
            </a:r>
            <a:r>
              <a:rPr lang="fr-FR" b="0" dirty="0" err="1">
                <a:solidFill>
                  <a:schemeClr val="accent2"/>
                </a:solidFill>
              </a:rPr>
              <a:t>ingredient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prepared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ordered</a:t>
            </a:r>
            <a:r>
              <a:rPr lang="fr-FR" b="0" dirty="0"/>
              <a:t>, </a:t>
            </a:r>
            <a:r>
              <a:rPr lang="fr-FR" b="1" dirty="0">
                <a:solidFill>
                  <a:schemeClr val="accent2"/>
                </a:solidFill>
              </a:rPr>
              <a:t>…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prepare-dish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prepare-ingredient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</a:p>
          <a:p>
            <a:pPr>
              <a:defRPr b="1"/>
            </a:pPr>
            <a:r>
              <a:rPr lang="en-US" dirty="0"/>
              <a:t>Tasks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1"/>
                </a:solidFill>
              </a:rPr>
              <a:t>serve-couple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prepare-ingredients</a:t>
            </a:r>
            <a:r>
              <a:rPr lang="en-US" b="0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…</a:t>
            </a:r>
          </a:p>
          <a:p>
            <a:pPr>
              <a:defRPr b="1"/>
            </a:pPr>
            <a:r>
              <a:rPr lang="en-US" dirty="0"/>
              <a:t>Methods</a:t>
            </a:r>
            <a:r>
              <a:rPr lang="en-US" b="0" dirty="0"/>
              <a:t>: 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m_two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-course-meal</a:t>
            </a:r>
            <a:r>
              <a:rPr lang="en-US" b="0" dirty="0"/>
              <a:t>, </a:t>
            </a:r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m_server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-couple</a:t>
            </a:r>
            <a:r>
              <a:rPr lang="en-US" b="0" dirty="0"/>
              <a:t>,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Restaurant configuration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7E21D-5603-5750-AC1E-A363C0F5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Tips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ED63-F4F6-B5B8-C18E-87C31016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95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solve: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panda-viz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domain.hddl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problem.hddl</a:t>
            </a:r>
            <a:br>
              <a:rPr lang="en-CA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CA" dirty="0"/>
            </a:br>
            <a:endParaRPr lang="en-CA" dirty="0"/>
          </a:p>
          <a:p>
            <a:r>
              <a:rPr lang="en-CA" dirty="0"/>
              <a:t>To see the plan:</a:t>
            </a:r>
            <a:br>
              <a:rPr lang="en-CA" dirty="0"/>
            </a:br>
            <a:r>
              <a:rPr lang="en-CA" dirty="0"/>
              <a:t>	</a:t>
            </a:r>
            <a:r>
              <a:rPr lang="en-CA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open link printed in the terminal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Simple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Warm-up:</a:t>
            </a:r>
            <a:br>
              <a:rPr lang="en-CA" dirty="0"/>
            </a:br>
            <a:endParaRPr lang="en-CA" dirty="0"/>
          </a:p>
          <a:p>
            <a:r>
              <a:rPr lang="en-CA" dirty="0"/>
              <a:t>We’d like to serve a couple either a 2- or 3-course meal</a:t>
            </a:r>
          </a:p>
          <a:p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m_server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-couple</a:t>
            </a:r>
            <a:r>
              <a:rPr lang="en-CA" dirty="0"/>
              <a:t>: Prepares a meal for each</a:t>
            </a:r>
          </a:p>
          <a:p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m_three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-course-meal</a:t>
            </a:r>
            <a:r>
              <a:rPr lang="en-CA" dirty="0"/>
              <a:t>: Prepares a 3-course meal</a:t>
            </a:r>
          </a:p>
          <a:p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m_two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-course-meal</a:t>
            </a:r>
            <a:r>
              <a:rPr lang="en-CA" dirty="0"/>
              <a:t>: Prepares a 2-course meal</a:t>
            </a:r>
          </a:p>
          <a:p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m_prepare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-ingredients</a:t>
            </a:r>
            <a:r>
              <a:rPr lang="en-CA" dirty="0"/>
              <a:t>: Recursive definition to prepare an ingredient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 err="1"/>
              <a:t>htn</a:t>
            </a:r>
            <a:r>
              <a:rPr lang="en-CA" dirty="0"/>
              <a:t>  /  methods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htn</a:t>
            </a:r>
            <a:r>
              <a:rPr lang="en-CA" sz="2800" dirty="0"/>
              <a:t>  /  </a:t>
            </a:r>
            <a:r>
              <a:rPr lang="en-CA" dirty="0"/>
              <a:t>methodical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Complex Recipe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It’s all about the right ordering constraints for this one.</a:t>
            </a:r>
          </a:p>
          <a:p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m_prepare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-special-salad</a:t>
            </a:r>
            <a:r>
              <a:rPr lang="en-CA" dirty="0"/>
              <a:t>: Prep the ingredients, concurrently with the</a:t>
            </a:r>
            <a:br>
              <a:rPr lang="en-CA" dirty="0"/>
            </a:br>
            <a:r>
              <a:rPr lang="en-CA" dirty="0"/>
              <a:t>   three sequential steps of a tasty arugula fennel salad</a:t>
            </a:r>
          </a:p>
          <a:p>
            <a:r>
              <a:rPr lang="en-US" b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m_server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-couple</a:t>
            </a:r>
            <a:r>
              <a:rPr lang="en-CA" dirty="0"/>
              <a:t>: Serve them a single special </a:t>
            </a:r>
            <a:r>
              <a:rPr lang="en-CA" i="1" dirty="0"/>
              <a:t>and</a:t>
            </a:r>
            <a:r>
              <a:rPr lang="en-CA" dirty="0"/>
              <a:t> each a meal</a:t>
            </a:r>
          </a:p>
          <a:p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m_*-course-meal</a:t>
            </a:r>
            <a:r>
              <a:rPr lang="en-CA" dirty="0"/>
              <a:t>: Only orderings should be ap + main before dessert</a:t>
            </a:r>
            <a:br>
              <a:rPr lang="en-CA" dirty="0"/>
            </a:br>
            <a:endParaRPr lang="en-CA" dirty="0"/>
          </a:p>
          <a:p>
            <a:r>
              <a:rPr lang="en-CA" dirty="0"/>
              <a:t>Notes:</a:t>
            </a:r>
          </a:p>
          <a:p>
            <a:pPr lvl="1"/>
            <a:r>
              <a:rPr lang="en-CA" dirty="0"/>
              <a:t>We’ve moved the ingredients list into hard-coded actions. Why?</a:t>
            </a:r>
          </a:p>
          <a:p>
            <a:pPr lvl="1"/>
            <a:r>
              <a:rPr lang="en-CA" dirty="0"/>
              <a:t>Hard to solve 2 meals + special – comment out at least one (may need restarts)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htn</a:t>
            </a:r>
            <a:r>
              <a:rPr lang="en-CA" sz="2800" dirty="0"/>
              <a:t>  /</a:t>
            </a:r>
            <a:r>
              <a:rPr lang="en-CA" dirty="0"/>
              <a:t>  yum</a:t>
            </a:r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5646</TotalTime>
  <Words>572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Running Tips</vt:lpstr>
      <vt:lpstr>1. Simple Server</vt:lpstr>
      <vt:lpstr>PowerPoint Presentation</vt:lpstr>
      <vt:lpstr>2. Complex Recipe</vt:lpstr>
      <vt:lpstr>PowerPoint Presentation</vt:lpstr>
      <vt:lpstr>3. Service &amp; Hands</vt:lpstr>
      <vt:lpstr>PowerPoint Presentation</vt:lpstr>
      <vt:lpstr>4. Order Up!</vt:lpstr>
      <vt:lpstr>PowerPoint Presentation</vt:lpstr>
      <vt:lpstr>5. Putting it All Together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27</cp:revision>
  <dcterms:created xsi:type="dcterms:W3CDTF">2022-12-22T14:48:06Z</dcterms:created>
  <dcterms:modified xsi:type="dcterms:W3CDTF">2024-11-05T18:59:50Z</dcterms:modified>
</cp:coreProperties>
</file>