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85" r:id="rId2"/>
    <p:sldId id="258" r:id="rId3"/>
    <p:sldId id="1690" r:id="rId4"/>
    <p:sldId id="257" r:id="rId5"/>
    <p:sldId id="1723" r:id="rId6"/>
    <p:sldId id="1724" r:id="rId7"/>
    <p:sldId id="261" r:id="rId8"/>
    <p:sldId id="1705" r:id="rId9"/>
    <p:sldId id="1694" r:id="rId10"/>
    <p:sldId id="1706" r:id="rId11"/>
    <p:sldId id="1707" r:id="rId12"/>
    <p:sldId id="1708" r:id="rId13"/>
    <p:sldId id="1715" r:id="rId14"/>
    <p:sldId id="1716" r:id="rId15"/>
    <p:sldId id="1717" r:id="rId16"/>
    <p:sldId id="1712" r:id="rId17"/>
    <p:sldId id="1713" r:id="rId18"/>
    <p:sldId id="1714" r:id="rId19"/>
    <p:sldId id="1711" r:id="rId20"/>
    <p:sldId id="1709" r:id="rId21"/>
    <p:sldId id="1718" r:id="rId22"/>
    <p:sldId id="1719" r:id="rId23"/>
    <p:sldId id="1720" r:id="rId24"/>
    <p:sldId id="1695" r:id="rId25"/>
    <p:sldId id="1701" r:id="rId26"/>
    <p:sldId id="1696" r:id="rId27"/>
    <p:sldId id="1702" r:id="rId28"/>
    <p:sldId id="1697" r:id="rId29"/>
    <p:sldId id="1703" r:id="rId30"/>
    <p:sldId id="1698" r:id="rId31"/>
    <p:sldId id="1704" r:id="rId32"/>
    <p:sldId id="168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9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6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02546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1190625" y="3018235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142" name="–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1190625" y="4473773"/>
            <a:ext cx="9810750" cy="36804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  <a:defRPr sz="1969" i="1"/>
            </a:lvl1pPr>
          </a:lstStyle>
          <a:p>
            <a:r>
              <a:t>–Johnny Appleseed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03499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976313" y="187523"/>
            <a:ext cx="10239375" cy="1714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976313" y="1946672"/>
            <a:ext cx="10239375" cy="401835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8928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8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0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8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9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1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10/10/2024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887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2C95-E99D-2E5E-C222-797953C5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 Exercise</a:t>
            </a:r>
            <a:endParaRPr lang="en-C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CF3ABB3-0512-27F7-FE07-F5393E721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Relational Dynamic Influence</a:t>
            </a:r>
            <a:br>
              <a:rPr lang="en-CA" dirty="0"/>
            </a:br>
            <a:r>
              <a:rPr lang="en-CA" dirty="0"/>
              <a:t>Diagram Language (RDDL)</a:t>
            </a:r>
          </a:p>
        </p:txBody>
      </p:sp>
    </p:spTree>
    <p:extLst>
      <p:ext uri="{BB962C8B-B14F-4D97-AF65-F5344CB8AC3E}">
        <p14:creationId xmlns:p14="http://schemas.microsoft.com/office/powerpoint/2010/main" val="341457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53F485-84BC-A785-4E31-90917F0BC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64" y="1357023"/>
            <a:ext cx="5344271" cy="41439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42933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B5A9FE-D28E-5BCC-C5F5-5BB2626BD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512" y="1500187"/>
            <a:ext cx="3990975" cy="3857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10973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0BDE82-95F7-ADE8-F289-08741C314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090" y="665280"/>
            <a:ext cx="8991820" cy="55274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00848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E68515-B534-B0F9-63BB-BFF4E64FA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20" y="2174321"/>
            <a:ext cx="10201359" cy="25093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28957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B40CC2-63B5-8E46-9B7E-2F2A3D2FC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68" y="2041968"/>
            <a:ext cx="11212864" cy="27740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32526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5AC0856-7285-5229-D35B-D84F21A3B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0"/>
            <a:ext cx="7897813" cy="6858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320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6BA7351-00AC-00FA-6B3A-D0A9ACC36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385763"/>
            <a:ext cx="10382250" cy="60864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834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6509A3-0564-E990-2589-F37790863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43" y="1672243"/>
            <a:ext cx="11571514" cy="3513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5482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15B6EB-AC96-A4DB-7157-AA88490FF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09" y="1917276"/>
            <a:ext cx="10889182" cy="30234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59840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832AA6-981D-13F5-1AEC-6ED60E399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409" y="1069088"/>
            <a:ext cx="6655181" cy="47198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3496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ttp://editor.planning.domains/"/>
          <p:cNvSpPr txBox="1">
            <a:spLocks noGrp="1"/>
          </p:cNvSpPr>
          <p:nvPr>
            <p:ph type="body" idx="21"/>
          </p:nvPr>
        </p:nvSpPr>
        <p:spPr>
          <a:xfrm>
            <a:off x="1190625" y="2086324"/>
            <a:ext cx="9810750" cy="2685351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Recommended Editor</a:t>
            </a:r>
            <a:r>
              <a:rPr lang="en-US" dirty="0"/>
              <a:t>:</a:t>
            </a:r>
          </a:p>
          <a:p>
            <a:r>
              <a:rPr lang="en-US" i="1" dirty="0"/>
              <a:t>mulab.ai/cisc-813/</a:t>
            </a:r>
            <a:r>
              <a:rPr lang="en-US" i="1" dirty="0" err="1"/>
              <a:t>rddl</a:t>
            </a:r>
            <a:br>
              <a:rPr lang="en-US" i="1" dirty="0"/>
            </a:br>
            <a:endParaRPr lang="en-US" i="1" dirty="0"/>
          </a:p>
          <a:p>
            <a:r>
              <a:rPr lang="en-US" b="1" dirty="0"/>
              <a:t>Recommended Planner</a:t>
            </a:r>
            <a:r>
              <a:rPr lang="en-US" dirty="0"/>
              <a:t>:</a:t>
            </a:r>
          </a:p>
          <a:p>
            <a:r>
              <a:rPr lang="en-US" i="1" dirty="0" err="1"/>
              <a:t>PyRDDL</a:t>
            </a:r>
            <a:r>
              <a:rPr lang="en-US" i="1" dirty="0"/>
              <a:t> + </a:t>
            </a:r>
            <a:r>
              <a:rPr lang="en-US" i="1" dirty="0" err="1"/>
              <a:t>JaxPlanner</a:t>
            </a:r>
            <a:endParaRPr lang="en-US" i="1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E6E5F0-7C61-F3A2-1164-F35F4D62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324" y="1759225"/>
            <a:ext cx="6827351" cy="3339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31234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C737D7-FF36-5B5F-89CC-FC0F46B96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724" y="1077286"/>
            <a:ext cx="5330552" cy="47034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51097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67432D-52C8-FC97-387B-070CA0AE5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178" y="234668"/>
            <a:ext cx="5496036" cy="62349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CC0C7A-F3FD-821B-4233-1FE7F029B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642" y="234668"/>
            <a:ext cx="2783443" cy="62349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53074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D9CE-03C8-77E4-5476-5BA4F0BB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put out some fires!!!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74232-B363-91B5-1EC5-11EA0258A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89077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Head to		</a:t>
            </a:r>
            <a:r>
              <a:rPr lang="en-CA" b="1" dirty="0"/>
              <a:t>mulab.ai/cisc-813/</a:t>
            </a:r>
            <a:r>
              <a:rPr lang="en-CA" b="1" dirty="0" err="1"/>
              <a:t>rddl</a:t>
            </a:r>
            <a:br>
              <a:rPr lang="en-CA" b="1" dirty="0"/>
            </a:b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Run from top-to-bottom to generate a strategy</a:t>
            </a:r>
            <a:br>
              <a:rPr lang="en-CA" dirty="0"/>
            </a:b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Take a look at the RDDL that was downloaded</a:t>
            </a:r>
            <a:br>
              <a:rPr lang="en-CA" dirty="0"/>
            </a:b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Take a look at the configuration used</a:t>
            </a:r>
            <a:br>
              <a:rPr lang="en-CA" dirty="0"/>
            </a:b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Try both random and </a:t>
            </a:r>
            <a:r>
              <a:rPr lang="en-CA" dirty="0" err="1"/>
              <a:t>JaxPlanner</a:t>
            </a:r>
            <a:r>
              <a:rPr lang="en-CA" dirty="0"/>
              <a:t> agents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2FE0DF-FC23-A113-D1E0-A6080188528E}"/>
              </a:ext>
            </a:extLst>
          </p:cNvPr>
          <p:cNvSpPr txBox="1"/>
          <p:nvPr/>
        </p:nvSpPr>
        <p:spPr>
          <a:xfrm>
            <a:off x="8749782" y="5632971"/>
            <a:ext cx="3047222" cy="599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CA" sz="3200" dirty="0" err="1"/>
              <a:t>rddl</a:t>
            </a:r>
            <a:r>
              <a:rPr lang="en-CA" sz="3200" dirty="0"/>
              <a:t>  /  starter</a:t>
            </a:r>
          </a:p>
        </p:txBody>
      </p:sp>
    </p:spTree>
    <p:extLst>
      <p:ext uri="{BB962C8B-B14F-4D97-AF65-F5344CB8AC3E}">
        <p14:creationId xmlns:p14="http://schemas.microsoft.com/office/powerpoint/2010/main" val="1151632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</a:t>
            </a:r>
            <a:r>
              <a:rPr lang="en-US" dirty="0"/>
              <a:t>Fire out when no fuel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original, note that a fire only stops burning when it is put-out.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Modify it so that a cell stops burning as soon as it is out of fuel.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US" sz="2800" dirty="0" err="1"/>
              <a:t>rddl</a:t>
            </a:r>
            <a:r>
              <a:rPr lang="en-US" sz="2800" dirty="0"/>
              <a:t>  /  v2</a:t>
            </a:r>
            <a:endParaRPr lang="en-CA" sz="2800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5019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 err="1"/>
              <a:t>rddl</a:t>
            </a:r>
            <a:r>
              <a:rPr lang="en-CA" sz="2800" dirty="0"/>
              <a:t>  /  v2fin</a:t>
            </a:r>
          </a:p>
        </p:txBody>
      </p:sp>
    </p:spTree>
    <p:extLst>
      <p:ext uri="{BB962C8B-B14F-4D97-AF65-F5344CB8AC3E}">
        <p14:creationId xmlns:p14="http://schemas.microsoft.com/office/powerpoint/2010/main" val="310844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Extra Column of Forest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7914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Originally, there are 3 x positions and 3 y positions for a total of 9 cells</a:t>
            </a:r>
          </a:p>
          <a:p>
            <a:endParaRPr lang="en-US" dirty="0"/>
          </a:p>
          <a:p>
            <a:r>
              <a:rPr lang="en-US" dirty="0"/>
              <a:t>Modify the instance to expand with an extra column </a:t>
            </a:r>
            <a:r>
              <a:rPr lang="en-US" dirty="0" err="1"/>
              <a:t>x_pos</a:t>
            </a:r>
            <a:r>
              <a:rPr lang="en-US" dirty="0"/>
              <a:t> “x4” (12 cells)</a:t>
            </a:r>
          </a:p>
          <a:p>
            <a:endParaRPr lang="en-US" dirty="0"/>
          </a:p>
          <a:p>
            <a:r>
              <a:rPr lang="en-US" dirty="0"/>
              <a:t>However, connect only horizontally (no vertical edges), and bidirectional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 err="1"/>
              <a:t>rddl</a:t>
            </a:r>
            <a:r>
              <a:rPr lang="en-CA" sz="2800" dirty="0"/>
              <a:t>  /  v3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898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 err="1"/>
              <a:t>rddl</a:t>
            </a:r>
            <a:r>
              <a:rPr lang="en-CA" sz="2800" dirty="0"/>
              <a:t>  /  v3nif</a:t>
            </a:r>
          </a:p>
        </p:txBody>
      </p:sp>
    </p:spTree>
    <p:extLst>
      <p:ext uri="{BB962C8B-B14F-4D97-AF65-F5344CB8AC3E}">
        <p14:creationId xmlns:p14="http://schemas.microsoft.com/office/powerpoint/2010/main" val="243747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</a:t>
            </a:r>
            <a:r>
              <a:rPr lang="en-US"/>
              <a:t>Longer burn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 far, </a:t>
            </a:r>
            <a:r>
              <a:rPr lang="en-US" dirty="0"/>
              <a:t>a Wildfire will burn for at most two time steps (once the cell is out-of-fuel, the fire can no longer burn)</a:t>
            </a:r>
            <a:br>
              <a:rPr lang="en-US" dirty="0"/>
            </a:br>
            <a:endParaRPr lang="en-US" dirty="0"/>
          </a:p>
          <a:p>
            <a:r>
              <a:rPr lang="en-US" dirty="0"/>
              <a:t>Add a new fluent </a:t>
            </a:r>
            <a:r>
              <a:rPr lang="en-US" b="1" dirty="0"/>
              <a:t>almost-out-of-fuel</a:t>
            </a:r>
            <a:r>
              <a:rPr lang="en-US" dirty="0"/>
              <a:t> that allows a fire to burn for three time steps.</a:t>
            </a:r>
          </a:p>
          <a:p>
            <a:pPr lvl="1"/>
            <a:r>
              <a:rPr lang="en-US" dirty="0"/>
              <a:t>I.e., a burning cell progresses to </a:t>
            </a:r>
            <a:r>
              <a:rPr lang="en-US" b="1" dirty="0"/>
              <a:t>almost-out-of-fuel</a:t>
            </a:r>
            <a:r>
              <a:rPr lang="en-US" dirty="0"/>
              <a:t> then </a:t>
            </a:r>
            <a:r>
              <a:rPr lang="en-US" b="1" dirty="0"/>
              <a:t>out-of-fuel</a:t>
            </a:r>
            <a:endParaRPr lang="en-CA" b="1" dirty="0"/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2800" dirty="0" err="1"/>
              <a:t>rddl</a:t>
            </a:r>
            <a:r>
              <a:rPr lang="en-CA" sz="2800" dirty="0"/>
              <a:t>  /  v4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7719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 err="1"/>
              <a:t>rddl</a:t>
            </a:r>
            <a:r>
              <a:rPr lang="en-CA" sz="2800" dirty="0"/>
              <a:t>  /  v4ed</a:t>
            </a:r>
          </a:p>
        </p:txBody>
      </p:sp>
    </p:spTree>
    <p:extLst>
      <p:ext uri="{BB962C8B-B14F-4D97-AF65-F5344CB8AC3E}">
        <p14:creationId xmlns:p14="http://schemas.microsoft.com/office/powerpoint/2010/main" val="64654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D933AE8-795D-2740-0934-3414D266A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02" y="404602"/>
            <a:ext cx="6048796" cy="60487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600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</a:t>
            </a:r>
            <a:r>
              <a:rPr lang="en-US" dirty="0"/>
              <a:t>Water drop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 far, the domain only allows two actions: </a:t>
            </a:r>
            <a:r>
              <a:rPr lang="en-US" b="1" dirty="0"/>
              <a:t>put-out</a:t>
            </a:r>
            <a:r>
              <a:rPr lang="en-US" dirty="0"/>
              <a:t> and </a:t>
            </a:r>
            <a:r>
              <a:rPr lang="en-US" b="1" dirty="0"/>
              <a:t>cut-out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Add a third action to allow a single aerial water drop which has high cost and puts out a fire in all cells neighboring where the water is dropped.</a:t>
            </a:r>
          </a:p>
          <a:p>
            <a:endParaRPr lang="en-US" dirty="0"/>
          </a:p>
          <a:p>
            <a:r>
              <a:rPr lang="en-US" dirty="0"/>
              <a:t>Note that this change requires addition of an action fluent and changes to the </a:t>
            </a:r>
            <a:r>
              <a:rPr lang="en-US" dirty="0" err="1"/>
              <a:t>cpfs</a:t>
            </a:r>
            <a:r>
              <a:rPr lang="en-US" dirty="0"/>
              <a:t>, rewards, and state-action-constraints (max of one drop).</a:t>
            </a:r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 err="1"/>
              <a:t>rddl</a:t>
            </a:r>
            <a:r>
              <a:rPr lang="en-CA" sz="2800" dirty="0"/>
              <a:t>  /  v5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2421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 err="1"/>
              <a:t>rddl</a:t>
            </a:r>
            <a:r>
              <a:rPr lang="en-CA" sz="2800" dirty="0"/>
              <a:t>  /  v5set</a:t>
            </a:r>
          </a:p>
        </p:txBody>
      </p:sp>
    </p:spTree>
    <p:extLst>
      <p:ext uri="{BB962C8B-B14F-4D97-AF65-F5344CB8AC3E}">
        <p14:creationId xmlns:p14="http://schemas.microsoft.com/office/powerpoint/2010/main" val="425816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345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nline Editor         ( your IDE )…"/>
          <p:cNvSpPr txBox="1">
            <a:spLocks noGrp="1"/>
          </p:cNvSpPr>
          <p:nvPr>
            <p:ph type="body" idx="1"/>
          </p:nvPr>
        </p:nvSpPr>
        <p:spPr>
          <a:xfrm>
            <a:off x="2891913" y="1283042"/>
            <a:ext cx="6408174" cy="42919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6469" indent="-446469">
              <a:buSzPct val="100000"/>
              <a:buAutoNum type="arabicPeriod"/>
            </a:pPr>
            <a:r>
              <a:rPr lang="en-US" dirty="0"/>
              <a:t>Mega wild-fire walkthrough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Fire out when no fuel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Extra column of forest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Longer burn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Water drop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789630-9B0F-0775-9CF4-6BCE85CC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Gotchas!!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8B150-AC72-50DB-ED3E-62216D38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Careful with brackets:</a:t>
            </a:r>
          </a:p>
          <a:p>
            <a:pPr lvl="1"/>
            <a:r>
              <a:rPr lang="en-US" dirty="0"/>
              <a:t>Good: </a:t>
            </a:r>
            <a:r>
              <a:rPr lang="en-US" dirty="0" err="1"/>
              <a:t>func</a:t>
            </a:r>
            <a:r>
              <a:rPr lang="en-US" dirty="0"/>
              <a:t>(?x, ?y)</a:t>
            </a:r>
          </a:p>
          <a:p>
            <a:pPr lvl="1"/>
            <a:r>
              <a:rPr lang="en-US" dirty="0"/>
              <a:t>Bad: </a:t>
            </a:r>
            <a:r>
              <a:rPr lang="en-US" dirty="0" err="1"/>
              <a:t>func</a:t>
            </a:r>
            <a:r>
              <a:rPr lang="en-US" dirty="0"/>
              <a:t>(?</a:t>
            </a:r>
            <a:r>
              <a:rPr lang="en-US" dirty="0" err="1"/>
              <a:t>x,?y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Careful with multi-line equality:</a:t>
            </a:r>
          </a:p>
          <a:p>
            <a:pPr lvl="1"/>
            <a:r>
              <a:rPr lang="en-US" dirty="0"/>
              <a:t>Need to have a space after the “=” sign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Depth of trial is given in the instance (# of trials on the </a:t>
            </a:r>
            <a:r>
              <a:rPr lang="en-US" dirty="0" err="1"/>
              <a:t>cmd</a:t>
            </a:r>
            <a:r>
              <a:rPr lang="en-US" dirty="0"/>
              <a:t>-line)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pyRDDL</a:t>
            </a:r>
            <a:r>
              <a:rPr lang="en-US" dirty="0"/>
              <a:t> states “Address already in use”, restart the docker</a:t>
            </a:r>
          </a:p>
        </p:txBody>
      </p:sp>
    </p:spTree>
    <p:extLst>
      <p:ext uri="{BB962C8B-B14F-4D97-AF65-F5344CB8AC3E}">
        <p14:creationId xmlns:p14="http://schemas.microsoft.com/office/powerpoint/2010/main" val="418490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789630-9B0F-0775-9CF4-6BCE85CC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Gotchas!!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8B150-AC72-50DB-ED3E-62216D38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/>
              <a:t>Careful with brackets:</a:t>
            </a:r>
          </a:p>
          <a:p>
            <a:pPr lvl="1"/>
            <a:r>
              <a:rPr lang="en-US" strike="sngStrike" dirty="0"/>
              <a:t>Good: </a:t>
            </a:r>
            <a:r>
              <a:rPr lang="en-US" strike="sngStrike" dirty="0" err="1"/>
              <a:t>func</a:t>
            </a:r>
            <a:r>
              <a:rPr lang="en-US" strike="sngStrike" dirty="0"/>
              <a:t>(?x, ?y)</a:t>
            </a:r>
          </a:p>
          <a:p>
            <a:pPr lvl="1"/>
            <a:r>
              <a:rPr lang="en-US" strike="sngStrike" dirty="0"/>
              <a:t>Bad: </a:t>
            </a:r>
            <a:r>
              <a:rPr lang="en-US" strike="sngStrike" dirty="0" err="1"/>
              <a:t>func</a:t>
            </a:r>
            <a:r>
              <a:rPr lang="en-US" strike="sngStrike" dirty="0"/>
              <a:t>(?</a:t>
            </a:r>
            <a:r>
              <a:rPr lang="en-US" strike="sngStrike" dirty="0" err="1"/>
              <a:t>x,?y</a:t>
            </a:r>
            <a:r>
              <a:rPr lang="en-US" strike="sngStrike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strike="sngStrike" dirty="0"/>
              <a:t>Careful with multi-line equality:</a:t>
            </a:r>
          </a:p>
          <a:p>
            <a:pPr lvl="1"/>
            <a:r>
              <a:rPr lang="en-US" strike="sngStrike" dirty="0"/>
              <a:t>Need to have a space after the “=” sign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Depth of trial is given in the instance (# of trials on the </a:t>
            </a:r>
            <a:r>
              <a:rPr lang="en-US" dirty="0" err="1"/>
              <a:t>cmd</a:t>
            </a:r>
            <a:r>
              <a:rPr lang="en-US" dirty="0"/>
              <a:t>-line)</a:t>
            </a:r>
            <a:br>
              <a:rPr lang="en-US" dirty="0"/>
            </a:br>
            <a:endParaRPr lang="en-US" dirty="0"/>
          </a:p>
          <a:p>
            <a:r>
              <a:rPr lang="en-US" strike="sngStrike" dirty="0"/>
              <a:t>If </a:t>
            </a:r>
            <a:r>
              <a:rPr lang="en-US" strike="sngStrike" dirty="0" err="1"/>
              <a:t>pyRDDL</a:t>
            </a:r>
            <a:r>
              <a:rPr lang="en-US" strike="sngStrike" dirty="0"/>
              <a:t> states “Address already in use”, restart the docker</a:t>
            </a:r>
          </a:p>
        </p:txBody>
      </p:sp>
    </p:spTree>
    <p:extLst>
      <p:ext uri="{BB962C8B-B14F-4D97-AF65-F5344CB8AC3E}">
        <p14:creationId xmlns:p14="http://schemas.microsoft.com/office/powerpoint/2010/main" val="1765292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oving Cr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Summary</a:t>
            </a:r>
            <a:endParaRPr dirty="0"/>
          </a:p>
        </p:txBody>
      </p:sp>
      <p:sp>
        <p:nvSpPr>
          <p:cNvPr id="179" name="Task: Create a planning model that orchestrates the           movement of crates in a warehouse via robo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  <a:defRPr b="1"/>
            </a:pPr>
            <a:r>
              <a:rPr dirty="0"/>
              <a:t>Task</a:t>
            </a:r>
            <a:r>
              <a:rPr b="0" dirty="0"/>
              <a:t>: </a:t>
            </a:r>
            <a:r>
              <a:rPr lang="en-US" b="0" dirty="0"/>
              <a:t>Model a forest fire scenario</a:t>
            </a:r>
            <a:br>
              <a:rPr lang="en-US" b="0" dirty="0"/>
            </a:br>
            <a:endParaRPr b="0" dirty="0"/>
          </a:p>
          <a:p>
            <a:pPr>
              <a:buBlip>
                <a:blip r:embed="rId2"/>
              </a:buBlip>
              <a:defRPr b="1"/>
            </a:pPr>
            <a:r>
              <a:rPr dirty="0"/>
              <a:t>Types</a:t>
            </a:r>
            <a:r>
              <a:rPr b="0" dirty="0"/>
              <a:t>: </a:t>
            </a:r>
            <a:r>
              <a:rPr lang="en-US" b="0" dirty="0">
                <a:solidFill>
                  <a:schemeClr val="accent3"/>
                </a:solidFill>
              </a:rPr>
              <a:t>x-pos</a:t>
            </a:r>
            <a:r>
              <a:rPr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y-pos</a:t>
            </a:r>
            <a:endParaRPr lang="fr-FR" b="0" dirty="0">
              <a:solidFill>
                <a:schemeClr val="accent3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lang="fr-FR" dirty="0"/>
              <a:t>Fluents</a:t>
            </a:r>
            <a:r>
              <a:rPr lang="fr-FR" b="0" dirty="0"/>
              <a:t>: </a:t>
            </a:r>
            <a:r>
              <a:rPr lang="fr-FR" b="0" dirty="0" err="1">
                <a:solidFill>
                  <a:schemeClr val="accent2"/>
                </a:solidFill>
              </a:rPr>
              <a:t>burning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out-of-fuel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target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neighbor</a:t>
            </a:r>
            <a:endParaRPr lang="fr-FR" dirty="0">
              <a:solidFill>
                <a:schemeClr val="accent2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Actions</a:t>
            </a:r>
            <a:r>
              <a:rPr b="0" dirty="0"/>
              <a:t>: </a:t>
            </a:r>
            <a:r>
              <a:rPr lang="en-US" b="0" dirty="0">
                <a:solidFill>
                  <a:schemeClr val="accent4"/>
                </a:solidFill>
              </a:rPr>
              <a:t>put-out</a:t>
            </a:r>
            <a:r>
              <a:rPr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cut-out</a:t>
            </a:r>
            <a:endParaRPr b="0" dirty="0">
              <a:solidFill>
                <a:schemeClr val="accent4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Initial State / Goal</a:t>
            </a:r>
            <a:r>
              <a:rPr b="0" dirty="0"/>
              <a:t>: </a:t>
            </a:r>
            <a:r>
              <a:rPr lang="en-US" b="0" dirty="0"/>
              <a:t>Some fire configuration / protect the targets</a:t>
            </a:r>
            <a:endParaRPr b="0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F65229-2A8B-9AD9-1E35-D513FE17B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66" y="3084098"/>
            <a:ext cx="10224668" cy="6898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96491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Wildfire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We’re going to walk through this base encoding together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dirty="0" err="1"/>
              <a:t>rddl</a:t>
            </a:r>
            <a:r>
              <a:rPr lang="en-CA" dirty="0"/>
              <a:t>  /  starter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315833981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543</Words>
  <Application>Microsoft Office PowerPoint</Application>
  <PresentationFormat>Widescreen</PresentationFormat>
  <Paragraphs>89</Paragraphs>
  <Slides>32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Source Sans Pro</vt:lpstr>
      <vt:lpstr>FunkyShapesDarkVTI</vt:lpstr>
      <vt:lpstr>Modelling Exercise</vt:lpstr>
      <vt:lpstr>PowerPoint Presentation</vt:lpstr>
      <vt:lpstr>PowerPoint Presentation</vt:lpstr>
      <vt:lpstr>PowerPoint Presentation</vt:lpstr>
      <vt:lpstr>Gotchas!!</vt:lpstr>
      <vt:lpstr>Gotchas!!</vt:lpstr>
      <vt:lpstr>Summary</vt:lpstr>
      <vt:lpstr>PowerPoint Presentation</vt:lpstr>
      <vt:lpstr>1. Wildfire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put out some fires!!!</vt:lpstr>
      <vt:lpstr>2. Fire out when no fuel</vt:lpstr>
      <vt:lpstr>PowerPoint Presentation</vt:lpstr>
      <vt:lpstr>3. Extra Column of Forest</vt:lpstr>
      <vt:lpstr>PowerPoint Presentation</vt:lpstr>
      <vt:lpstr>4. Longer burn</vt:lpstr>
      <vt:lpstr>PowerPoint Presentation</vt:lpstr>
      <vt:lpstr>5. Water drop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Exercise</dc:title>
  <dc:creator>Christian Muise</dc:creator>
  <cp:lastModifiedBy>Christian Muise</cp:lastModifiedBy>
  <cp:revision>22</cp:revision>
  <dcterms:created xsi:type="dcterms:W3CDTF">2022-12-22T14:48:06Z</dcterms:created>
  <dcterms:modified xsi:type="dcterms:W3CDTF">2024-10-11T02:07:24Z</dcterms:modified>
</cp:coreProperties>
</file>