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1723" r:id="rId6"/>
    <p:sldId id="1724" r:id="rId7"/>
    <p:sldId id="261" r:id="rId8"/>
    <p:sldId id="1705" r:id="rId9"/>
    <p:sldId id="1694" r:id="rId10"/>
    <p:sldId id="1706" r:id="rId11"/>
    <p:sldId id="1707" r:id="rId12"/>
    <p:sldId id="1708" r:id="rId13"/>
    <p:sldId id="1715" r:id="rId14"/>
    <p:sldId id="1716" r:id="rId15"/>
    <p:sldId id="1717" r:id="rId16"/>
    <p:sldId id="1712" r:id="rId17"/>
    <p:sldId id="1713" r:id="rId18"/>
    <p:sldId id="1714" r:id="rId19"/>
    <p:sldId id="1711" r:id="rId20"/>
    <p:sldId id="1709" r:id="rId21"/>
    <p:sldId id="1718" r:id="rId22"/>
    <p:sldId id="1719" r:id="rId23"/>
    <p:sldId id="1720" r:id="rId24"/>
    <p:sldId id="1725" r:id="rId25"/>
    <p:sldId id="1695" r:id="rId26"/>
    <p:sldId id="1701" r:id="rId27"/>
    <p:sldId id="1696" r:id="rId28"/>
    <p:sldId id="1702" r:id="rId29"/>
    <p:sldId id="1697" r:id="rId30"/>
    <p:sldId id="1703" r:id="rId31"/>
    <p:sldId id="1698" r:id="rId32"/>
    <p:sldId id="1704" r:id="rId33"/>
    <p:sldId id="16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9" autoAdjust="0"/>
    <p:restoredTop sz="94660"/>
  </p:normalViewPr>
  <p:slideViewPr>
    <p:cSldViewPr snapToGrid="0">
      <p:cViewPr>
        <p:scale>
          <a:sx n="82" d="100"/>
          <a:sy n="82" d="100"/>
        </p:scale>
        <p:origin x="5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10/19/2023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10/19/2023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Relational Dynamic Influence</a:t>
            </a:r>
            <a:br>
              <a:rPr lang="en-CA" dirty="0"/>
            </a:br>
            <a:r>
              <a:rPr lang="en-CA" dirty="0"/>
              <a:t>Diagram Language (RDDL)</a:t>
            </a:r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3F485-84BC-A785-4E31-90917F0B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864" y="1357023"/>
            <a:ext cx="5344271" cy="41439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42933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5A9FE-D28E-5BCC-C5F5-5BB2626BD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1500187"/>
            <a:ext cx="3990975" cy="3857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1097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0BDE82-95F7-ADE8-F289-08741C314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090" y="665280"/>
            <a:ext cx="8991820" cy="5527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0084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E68515-B534-B0F9-63BB-BFF4E64FA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20" y="2174321"/>
            <a:ext cx="10201359" cy="25093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2895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B40CC2-63B5-8E46-9B7E-2F2A3D2FC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" y="2041968"/>
            <a:ext cx="11212864" cy="27740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32526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5AC0856-7285-5229-D35B-D84F21A3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7897813" cy="68580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20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6BA7351-00AC-00FA-6B3A-D0A9ACC36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385763"/>
            <a:ext cx="10382250" cy="60864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83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6509A3-0564-E990-2589-F37790863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43" y="1672243"/>
            <a:ext cx="11571514" cy="35135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482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15B6EB-AC96-A4DB-7157-AA88490FF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09" y="1917276"/>
            <a:ext cx="10889182" cy="30234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984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32AA6-981D-13F5-1AEC-6ED60E399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409" y="1069088"/>
            <a:ext cx="6655181" cy="47198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34962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2086324"/>
            <a:ext cx="9810750" cy="2685351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/>
              <a:t>Google </a:t>
            </a:r>
            <a:r>
              <a:rPr lang="en-US" i="1" dirty="0" err="1"/>
              <a:t>Colab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pyRDDL</a:t>
            </a:r>
            <a:r>
              <a:rPr lang="en-US" i="1" dirty="0"/>
              <a:t> + </a:t>
            </a:r>
            <a:r>
              <a:rPr lang="en-US" i="1" dirty="0" err="1"/>
              <a:t>JaxPlanner</a:t>
            </a:r>
            <a:endParaRPr lang="en-US" i="1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6E5F0-7C61-F3A2-1164-F35F4D62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24" y="1759225"/>
            <a:ext cx="6827351" cy="3339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1234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C737D7-FF36-5B5F-89CC-FC0F46B9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24" y="1077286"/>
            <a:ext cx="5330552" cy="4703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1097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67432D-52C8-FC97-387B-070CA0AE5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178" y="234668"/>
            <a:ext cx="5496036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CC0C7A-F3FD-821B-4233-1FE7F029B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642" y="234668"/>
            <a:ext cx="2783443" cy="62349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3074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D9CE-03C8-77E4-5476-5BA4F0B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put out some fires!!!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4232-B363-91B5-1EC5-11EA0258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9077" cy="466725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Get the docker container up and going</a:t>
            </a:r>
            <a:br>
              <a:rPr lang="en-US" sz="2800" b="1" dirty="0"/>
            </a:b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Fire it up (aha!):</a:t>
            </a:r>
            <a:br>
              <a:rPr lang="en-CA" dirty="0"/>
            </a:br>
            <a:br>
              <a:rPr lang="en-CA" dirty="0"/>
            </a:br>
            <a:r>
              <a:rPr lang="en-US" sz="2400" b="1" dirty="0"/>
              <a:t>docker run -it --privileged -v $(</a:t>
            </a:r>
            <a:r>
              <a:rPr lang="en-US" sz="2400" b="1" dirty="0" err="1"/>
              <a:t>pwd</a:t>
            </a:r>
            <a:r>
              <a:rPr lang="en-US" sz="2400" b="1" dirty="0"/>
              <a:t>):/PROJECT </a:t>
            </a:r>
            <a:r>
              <a:rPr lang="en-US" sz="2400" b="1" dirty="0" err="1"/>
              <a:t>cjmuise</a:t>
            </a:r>
            <a:r>
              <a:rPr lang="en-US" sz="2400" b="1" dirty="0"/>
              <a:t>/cisc813-rddlprost</a:t>
            </a:r>
            <a:br>
              <a:rPr lang="en-CA" sz="2400" b="1" dirty="0"/>
            </a:br>
            <a:br>
              <a:rPr lang="en-CA" sz="2400" b="1" dirty="0"/>
            </a:br>
            <a:r>
              <a:rPr lang="en-CA" sz="2400" b="1" dirty="0" err="1"/>
              <a:t>rddlprost</a:t>
            </a:r>
            <a:r>
              <a:rPr lang="en-CA" sz="2400" b="1" dirty="0"/>
              <a:t> </a:t>
            </a:r>
            <a:r>
              <a:rPr lang="en-CA" sz="2400" b="1" dirty="0" err="1"/>
              <a:t>domain.rddl</a:t>
            </a:r>
            <a:r>
              <a:rPr lang="en-CA" sz="2400" b="1" dirty="0"/>
              <a:t> </a:t>
            </a:r>
            <a:r>
              <a:rPr lang="en-CA" sz="2400" b="1" dirty="0" err="1"/>
              <a:t>instance.rddl</a:t>
            </a:r>
            <a:r>
              <a:rPr lang="en-CA" sz="2400" b="1" dirty="0"/>
              <a:t> 1 10</a:t>
            </a:r>
            <a:br>
              <a:rPr lang="en-CA" b="1" dirty="0"/>
            </a:br>
            <a:br>
              <a:rPr lang="en-CA" b="1" dirty="0"/>
            </a:br>
            <a:endParaRPr lang="en-CA" b="1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Check the </a:t>
            </a:r>
            <a:r>
              <a:rPr lang="en-CA" dirty="0" err="1"/>
              <a:t>data.json</a:t>
            </a:r>
            <a:r>
              <a:rPr lang="en-CA" dirty="0"/>
              <a:t>:</a:t>
            </a:r>
            <a:br>
              <a:rPr lang="en-CA" dirty="0"/>
            </a:br>
            <a:br>
              <a:rPr lang="en-CA" dirty="0"/>
            </a:br>
            <a:r>
              <a:rPr lang="en-CA" sz="2400" dirty="0"/>
              <a:t>	</a:t>
            </a:r>
            <a:r>
              <a:rPr lang="en-CA" sz="2400" b="1" dirty="0"/>
              <a:t>viz </a:t>
            </a:r>
            <a:r>
              <a:rPr lang="en-CA" sz="2400" b="1" dirty="0" err="1"/>
              <a:t>data.json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151632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D9CE-03C8-77E4-5476-5BA4F0BB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put out some fires!!!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4232-B363-91B5-1EC5-11EA0258A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8907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 algn="ctr">
              <a:buNone/>
            </a:pPr>
            <a:r>
              <a:rPr lang="en-CA" sz="3600" dirty="0"/>
              <a:t>mulab.ai/cisc-813/rddl</a:t>
            </a:r>
          </a:p>
        </p:txBody>
      </p:sp>
    </p:spTree>
    <p:extLst>
      <p:ext uri="{BB962C8B-B14F-4D97-AF65-F5344CB8AC3E}">
        <p14:creationId xmlns:p14="http://schemas.microsoft.com/office/powerpoint/2010/main" val="7359959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Fire out when no fuel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original, note that a fire only stops burning when it is put-out.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Modify it so that a cell stops burning as soon as it is out of fuel.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US" sz="2800" dirty="0" err="1"/>
              <a:t>rddl</a:t>
            </a:r>
            <a:r>
              <a:rPr lang="en-US" sz="2800" dirty="0"/>
              <a:t>  /  v2</a:t>
            </a:r>
            <a:endParaRPr lang="en-CA" sz="28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v2fin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Extra Column of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7914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Originally, there are 3 x positions and 3 y positions for a total of 9 cells</a:t>
            </a:r>
          </a:p>
          <a:p>
            <a:endParaRPr lang="en-US" dirty="0"/>
          </a:p>
          <a:p>
            <a:r>
              <a:rPr lang="en-US" dirty="0"/>
              <a:t>Modify the instance to expand with an extra column </a:t>
            </a:r>
            <a:r>
              <a:rPr lang="en-US" dirty="0" err="1"/>
              <a:t>x_pos</a:t>
            </a:r>
            <a:r>
              <a:rPr lang="en-US" dirty="0"/>
              <a:t> “x4” (12 cells)</a:t>
            </a:r>
          </a:p>
          <a:p>
            <a:endParaRPr lang="en-US" dirty="0"/>
          </a:p>
          <a:p>
            <a:r>
              <a:rPr lang="en-US" dirty="0"/>
              <a:t>However, connect only horizontally (no vertical edges), and bidirectional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v3nif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/>
              <a:t>Longer burn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 far, </a:t>
            </a:r>
            <a:r>
              <a:rPr lang="en-US" dirty="0"/>
              <a:t>a Wildfire will burn for at most two time steps (once the cell is out-of-fuel, the fire can no longer burn)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 a new fluent </a:t>
            </a:r>
            <a:r>
              <a:rPr lang="en-US" b="1" dirty="0"/>
              <a:t>almost-out-of-fuel</a:t>
            </a:r>
            <a:r>
              <a:rPr lang="en-US" dirty="0"/>
              <a:t> that allows a fire to burn for three time steps.</a:t>
            </a:r>
          </a:p>
          <a:p>
            <a:pPr lvl="1"/>
            <a:r>
              <a:rPr lang="en-US" dirty="0"/>
              <a:t>I.e., a burning cell progresses to </a:t>
            </a:r>
            <a:r>
              <a:rPr lang="en-US" b="1" dirty="0"/>
              <a:t>almost-out-of-fuel</a:t>
            </a:r>
            <a:r>
              <a:rPr lang="en-US" dirty="0"/>
              <a:t> then </a:t>
            </a:r>
            <a:r>
              <a:rPr lang="en-US" b="1" dirty="0"/>
              <a:t>out-of-fuel</a:t>
            </a:r>
            <a:endParaRPr lang="en-CA" b="1" dirty="0"/>
          </a:p>
          <a:p>
            <a:pPr marL="0" indent="0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D933AE8-795D-2740-0934-3414D266A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02" y="404602"/>
            <a:ext cx="6048796" cy="6048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v4ed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Water drop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So far, the domain only allows two actions: </a:t>
            </a:r>
            <a:r>
              <a:rPr lang="en-US" b="1" dirty="0"/>
              <a:t>put-out</a:t>
            </a:r>
            <a:r>
              <a:rPr lang="en-US" dirty="0"/>
              <a:t> and </a:t>
            </a:r>
            <a:r>
              <a:rPr lang="en-US" b="1" dirty="0"/>
              <a:t>cut-out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Add a third action to allow a single aerial water drop which has high cost and puts out a fire in all cells neighboring where the water is dropped.</a:t>
            </a:r>
          </a:p>
          <a:p>
            <a:endParaRPr lang="en-US" dirty="0"/>
          </a:p>
          <a:p>
            <a:r>
              <a:rPr lang="en-US" dirty="0"/>
              <a:t>Note that this change requires addition of an action fluent and changes to the </a:t>
            </a:r>
            <a:r>
              <a:rPr lang="en-US" dirty="0" err="1"/>
              <a:t>cpfs</a:t>
            </a:r>
            <a:r>
              <a:rPr lang="en-US" dirty="0"/>
              <a:t>, rewards, and state-action-constraints (max of one drop).</a:t>
            </a:r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 err="1"/>
              <a:t>rddl</a:t>
            </a:r>
            <a:r>
              <a:rPr lang="en-CA" sz="2800" dirty="0"/>
              <a:t>  /  v5set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Mega wild-fire walkthrough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Fire out when no fuel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Extra column of forest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Longer burn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Water drop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89630-9B0F-0775-9CF4-6BCE85C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Gotchas!!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B150-AC72-50DB-ED3E-62216D38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Careful with brackets:</a:t>
            </a:r>
          </a:p>
          <a:p>
            <a:pPr lvl="1"/>
            <a:r>
              <a:rPr lang="en-US" dirty="0"/>
              <a:t>Good: </a:t>
            </a:r>
            <a:r>
              <a:rPr lang="en-US" dirty="0" err="1"/>
              <a:t>func</a:t>
            </a:r>
            <a:r>
              <a:rPr lang="en-US" dirty="0"/>
              <a:t>(?x, ?y)</a:t>
            </a:r>
          </a:p>
          <a:p>
            <a:pPr lvl="1"/>
            <a:r>
              <a:rPr lang="en-US" dirty="0"/>
              <a:t>Bad: </a:t>
            </a:r>
            <a:r>
              <a:rPr lang="en-US" dirty="0" err="1"/>
              <a:t>func</a:t>
            </a:r>
            <a:r>
              <a:rPr lang="en-US" dirty="0"/>
              <a:t>(?</a:t>
            </a:r>
            <a:r>
              <a:rPr lang="en-US" dirty="0" err="1"/>
              <a:t>x,?y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Careful with multi-line equality:</a:t>
            </a:r>
          </a:p>
          <a:p>
            <a:pPr lvl="1"/>
            <a:r>
              <a:rPr lang="en-US" dirty="0"/>
              <a:t>Need to have a space after the “=” 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Depth of trial is given in the instance (# of trials on the </a:t>
            </a:r>
            <a:r>
              <a:rPr lang="en-US" dirty="0" err="1"/>
              <a:t>cmd</a:t>
            </a:r>
            <a:r>
              <a:rPr lang="en-US" dirty="0"/>
              <a:t>-line)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pyRDDL</a:t>
            </a:r>
            <a:r>
              <a:rPr lang="en-US" dirty="0"/>
              <a:t> states “Address already in use”, restart the docker</a:t>
            </a:r>
          </a:p>
        </p:txBody>
      </p:sp>
    </p:spTree>
    <p:extLst>
      <p:ext uri="{BB962C8B-B14F-4D97-AF65-F5344CB8AC3E}">
        <p14:creationId xmlns:p14="http://schemas.microsoft.com/office/powerpoint/2010/main" val="4184907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789630-9B0F-0775-9CF4-6BCE85CC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Gotchas!!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8B150-AC72-50DB-ED3E-62216D38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Careful with brackets:</a:t>
            </a:r>
          </a:p>
          <a:p>
            <a:pPr lvl="1"/>
            <a:r>
              <a:rPr lang="en-US" strike="sngStrike" dirty="0"/>
              <a:t>Good: </a:t>
            </a:r>
            <a:r>
              <a:rPr lang="en-US" strike="sngStrike" dirty="0" err="1"/>
              <a:t>func</a:t>
            </a:r>
            <a:r>
              <a:rPr lang="en-US" strike="sngStrike" dirty="0"/>
              <a:t>(?x, ?y)</a:t>
            </a:r>
          </a:p>
          <a:p>
            <a:pPr lvl="1"/>
            <a:r>
              <a:rPr lang="en-US" strike="sngStrike" dirty="0"/>
              <a:t>Bad: </a:t>
            </a:r>
            <a:r>
              <a:rPr lang="en-US" strike="sngStrike" dirty="0" err="1"/>
              <a:t>func</a:t>
            </a:r>
            <a:r>
              <a:rPr lang="en-US" strike="sngStrike" dirty="0"/>
              <a:t>(?</a:t>
            </a:r>
            <a:r>
              <a:rPr lang="en-US" strike="sngStrike" dirty="0" err="1"/>
              <a:t>x,?y</a:t>
            </a:r>
            <a:r>
              <a:rPr lang="en-US" strike="sngStrike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strike="sngStrike" dirty="0"/>
              <a:t>Careful with multi-line equality:</a:t>
            </a:r>
          </a:p>
          <a:p>
            <a:pPr lvl="1"/>
            <a:r>
              <a:rPr lang="en-US" strike="sngStrike" dirty="0"/>
              <a:t>Need to have a space after the “=” sign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Depth of trial is given in the instance (# of trials on the </a:t>
            </a:r>
            <a:r>
              <a:rPr lang="en-US" dirty="0" err="1"/>
              <a:t>cmd</a:t>
            </a:r>
            <a:r>
              <a:rPr lang="en-US" dirty="0"/>
              <a:t>-line)</a:t>
            </a:r>
            <a:br>
              <a:rPr lang="en-US" dirty="0"/>
            </a:br>
            <a:endParaRPr lang="en-US" dirty="0"/>
          </a:p>
          <a:p>
            <a:r>
              <a:rPr lang="en-US" strike="sngStrike" dirty="0"/>
              <a:t>If </a:t>
            </a:r>
            <a:r>
              <a:rPr lang="en-US" strike="sngStrike" dirty="0" err="1"/>
              <a:t>pyRDDL</a:t>
            </a:r>
            <a:r>
              <a:rPr lang="en-US" strike="sngStrike" dirty="0"/>
              <a:t> states “Address already in use”, restart the docker</a:t>
            </a:r>
          </a:p>
        </p:txBody>
      </p:sp>
    </p:spTree>
    <p:extLst>
      <p:ext uri="{BB962C8B-B14F-4D97-AF65-F5344CB8AC3E}">
        <p14:creationId xmlns:p14="http://schemas.microsoft.com/office/powerpoint/2010/main" val="1765292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</a:t>
            </a:r>
            <a:r>
              <a:rPr lang="en-US" b="0" dirty="0"/>
              <a:t>Model a forest fire scenario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lang="en-US" b="0" dirty="0">
                <a:solidFill>
                  <a:schemeClr val="accent3"/>
                </a:solidFill>
              </a:rPr>
              <a:t>x-pos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y-pos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/>
              <a:t>Fluents</a:t>
            </a:r>
            <a:r>
              <a:rPr lang="fr-FR" b="0" dirty="0"/>
              <a:t>: </a:t>
            </a:r>
            <a:r>
              <a:rPr lang="fr-FR" b="0" dirty="0" err="1">
                <a:solidFill>
                  <a:schemeClr val="accent2"/>
                </a:solidFill>
              </a:rPr>
              <a:t>burning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out-of-fuel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target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neighbor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put-out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cut-out</a:t>
            </a:r>
            <a:endParaRPr b="0"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Some fire configuration / protect the targets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F65229-2A8B-9AD9-1E35-D513FE17B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66" y="3084098"/>
            <a:ext cx="10224668" cy="689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096491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Wildfire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We’re going to walk through this base encoding together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dirty="0" err="1"/>
              <a:t>rddl</a:t>
            </a:r>
            <a:r>
              <a:rPr lang="en-CA" dirty="0"/>
              <a:t>  /  starter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561</Words>
  <Application>Microsoft Office PowerPoint</Application>
  <PresentationFormat>Widescreen</PresentationFormat>
  <Paragraphs>92</Paragraphs>
  <Slides>33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Gotchas!!</vt:lpstr>
      <vt:lpstr>Gotchas!!</vt:lpstr>
      <vt:lpstr>Summary</vt:lpstr>
      <vt:lpstr>PowerPoint Presentation</vt:lpstr>
      <vt:lpstr>1. Wildfire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put out some fires!!!</vt:lpstr>
      <vt:lpstr>Let’s put out some fires!!!</vt:lpstr>
      <vt:lpstr>2. Fire out when no fuel</vt:lpstr>
      <vt:lpstr>PowerPoint Presentation</vt:lpstr>
      <vt:lpstr>3. Extra Column of Forest</vt:lpstr>
      <vt:lpstr>PowerPoint Presentation</vt:lpstr>
      <vt:lpstr>4. Longer burn</vt:lpstr>
      <vt:lpstr>PowerPoint Presentation</vt:lpstr>
      <vt:lpstr>5. Water drop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22</cp:revision>
  <dcterms:created xsi:type="dcterms:W3CDTF">2022-12-22T14:48:06Z</dcterms:created>
  <dcterms:modified xsi:type="dcterms:W3CDTF">2023-10-20T03:26:17Z</dcterms:modified>
</cp:coreProperties>
</file>