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62" y="306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82A9A-FEF6-4C13-89E8-10C3D607C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E60D58-C4A1-4F47-AED6-75B46EE18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9533B-EA70-4DAC-9ED1-7BA7F478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E2F-91D2-4859-9AA9-D759726F920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A96465-263A-41D2-A021-115E5A5B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D4827-BE26-483C-A286-BA0AC3A0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098-759A-4471-B13F-C28E34585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4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5731B-D86C-49A5-A45C-49A340BF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D66918-5DED-4B1F-9B9A-78E7316E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B9318D-0A31-4AC4-9EC3-1A2E7641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E2F-91D2-4859-9AA9-D759726F920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CC4F49-603D-4A55-A548-712C43A2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8369F7-1F09-4556-9724-3A63EE1C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098-759A-4471-B13F-C28E34585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66116B-BC68-4247-B640-AA4F355AD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5DE2D2-DA25-42F1-B015-A715F4288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2B3FE-BD28-4670-8547-51395B8E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E2F-91D2-4859-9AA9-D759726F920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1781AD-FA03-45C3-87BE-DDE8F46D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95AEA9-A493-4CCA-8F21-B1CA51C2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098-759A-4471-B13F-C28E34585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36E1D-8658-4CE1-B625-5041189E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4FC12-9ACD-46A9-9480-2CA6292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7D2FD7-4DDE-4127-B450-E20E994C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E2F-91D2-4859-9AA9-D759726F920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239A1-47ED-4A03-AE4D-694877E4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5D02B1-D5DB-4606-A872-A1E8D499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098-759A-4471-B13F-C28E34585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70065-CF77-4DDB-9F2D-1F00D349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42DDBF-73EB-4937-AB34-863B758B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16882-4A0E-45E1-8548-69C45D33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E2F-91D2-4859-9AA9-D759726F920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CD142F-F56F-4B85-BF61-8763E9CE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5440D1-8AE3-47CC-99BF-0137D544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098-759A-4471-B13F-C28E34585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3B982-E376-4F40-8D54-6CFD732E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32D17-B5D0-41A2-8699-05A7AF1BC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06DCF-02AA-4D97-8136-490ADC2A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FD06DF-8E42-418C-AB85-1F1178A5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E2F-91D2-4859-9AA9-D759726F920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0F50C2-10EE-472D-8561-DA730372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E598E-F148-4E40-8B90-C13088BB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098-759A-4471-B13F-C28E34585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16EBA-68BE-4E5C-BE14-24826669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F9094F-CBE2-40B6-B897-0D64FCB21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B6F72-A411-444D-B6CA-84BD265A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A1DED5-0F6E-46B2-9150-A80D34478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793277-7B7A-4BC5-9479-7C4B94CD1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51F857-177D-4283-8F5A-CB7911AD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E2F-91D2-4859-9AA9-D759726F920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E9C08D-D0D3-4597-8B03-0301467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7576DB-0233-4BFF-A420-D9826661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098-759A-4471-B13F-C28E34585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76907-EB9D-4155-81B1-E3AD959B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728995-4B90-4209-8F83-1026B515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E2F-91D2-4859-9AA9-D759726F920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C65119-B74F-45B9-89FB-52529DCB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87E776-AFE7-4989-BE49-E648C5F6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098-759A-4471-B13F-C28E34585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5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286283-3842-4FED-BE9C-BCA98AD8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E2F-91D2-4859-9AA9-D759726F920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758F91-EF5F-45BF-9B9A-0823C47D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97D23E-5B34-4391-83B2-B362A06C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098-759A-4471-B13F-C28E34585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8EB08-8441-4FD4-9865-D2C1EC67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B42C96-4246-4AB6-B194-B1848CC1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E429CD-996B-43F3-ADD5-2CDDB180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4A4868-25C0-4F1A-B91A-857077BE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E2F-91D2-4859-9AA9-D759726F920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33A721-3B35-489D-B549-41A5C24B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377351-5E3F-4343-8915-051E6FE0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098-759A-4471-B13F-C28E34585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1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9B11B-F7E2-49E2-849B-EA518F68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DC187C-33DE-4F9D-AFF1-140C55548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F5A097-0B3E-43F6-B5B3-B0B7CE0E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621604-8CD7-4135-A118-8029EF3D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E2F-91D2-4859-9AA9-D759726F920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86E068-AA1B-4007-BFDF-B7291FA2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34A31F-C7B9-4FF1-9D82-3EC0E0FC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098-759A-4471-B13F-C28E34585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5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44F835-4A71-4E10-A042-9BE646BE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F6B1BC-866B-48FD-A2DA-EACEE737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76C4BF-0093-4C7F-8E76-6954ECE87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B2E2F-91D2-4859-9AA9-D759726F920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2DA6FB-CB97-4867-8BE7-BF49E94F3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6E4ACC-502D-48B6-8A78-E90CBDA8C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1098-759A-4471-B13F-C28E345853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17/06/relationships/model3d" Target="../media/model3d1.glb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6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>
            <a:extLst>
              <a:ext uri="{FF2B5EF4-FFF2-40B4-BE49-F238E27FC236}">
                <a16:creationId xmlns:a16="http://schemas.microsoft.com/office/drawing/2014/main" id="{AC39FEDC-BEA9-485C-8472-1FB048EC7880}"/>
              </a:ext>
            </a:extLst>
          </p:cNvPr>
          <p:cNvGrpSpPr/>
          <p:nvPr/>
        </p:nvGrpSpPr>
        <p:grpSpPr>
          <a:xfrm>
            <a:off x="0" y="18214"/>
            <a:ext cx="11611333" cy="1027050"/>
            <a:chOff x="0" y="205252"/>
            <a:chExt cx="11611333" cy="1027050"/>
          </a:xfrm>
        </p:grpSpPr>
        <p:sp>
          <p:nvSpPr>
            <p:cNvPr id="40" name="TextBox 14">
              <a:extLst>
                <a:ext uri="{FF2B5EF4-FFF2-40B4-BE49-F238E27FC236}">
                  <a16:creationId xmlns:a16="http://schemas.microsoft.com/office/drawing/2014/main" id="{70B7A372-857B-4601-96C9-E5A4AB73C942}"/>
                </a:ext>
              </a:extLst>
            </p:cNvPr>
            <p:cNvSpPr txBox="1"/>
            <p:nvPr/>
          </p:nvSpPr>
          <p:spPr>
            <a:xfrm>
              <a:off x="102411" y="205252"/>
              <a:ext cx="115089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Estimating plutonium and tritium production in China and North Korea without relying on their collaboration </a:t>
              </a:r>
              <a:endParaRPr lang="fr-FR" sz="2800" dirty="0">
                <a:solidFill>
                  <a:schemeClr val="bg1">
                    <a:lumMod val="95000"/>
                  </a:schemeClr>
                </a:solidFill>
                <a:latin typeface="Sylfaen" panose="010A0502050306030303" pitchFamily="18" charset="0"/>
              </a:endParaRPr>
            </a:p>
          </p:txBody>
        </p:sp>
        <p:cxnSp>
          <p:nvCxnSpPr>
            <p:cNvPr id="42" name="Straight Connector 3">
              <a:extLst>
                <a:ext uri="{FF2B5EF4-FFF2-40B4-BE49-F238E27FC236}">
                  <a16:creationId xmlns:a16="http://schemas.microsoft.com/office/drawing/2014/main" id="{B1DB001D-0AE2-4288-B835-C089ECE928B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2302"/>
              <a:ext cx="1124296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9D0A7405-5C39-4A81-9115-E811C510ACAE}"/>
              </a:ext>
            </a:extLst>
          </p:cNvPr>
          <p:cNvGrpSpPr/>
          <p:nvPr/>
        </p:nvGrpSpPr>
        <p:grpSpPr>
          <a:xfrm>
            <a:off x="513276" y="4077490"/>
            <a:ext cx="3479426" cy="1531948"/>
            <a:chOff x="1131583" y="4035942"/>
            <a:chExt cx="3690820" cy="143014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C3BC1B7-2BD6-47A5-BD01-03ED9E30567C}"/>
                </a:ext>
              </a:extLst>
            </p:cNvPr>
            <p:cNvSpPr/>
            <p:nvPr/>
          </p:nvSpPr>
          <p:spPr>
            <a:xfrm>
              <a:off x="1131583" y="4035942"/>
              <a:ext cx="3690820" cy="1430144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F67D38B-645A-4C2A-BCDA-BBD34FFE07BF}"/>
                </a:ext>
              </a:extLst>
            </p:cNvPr>
            <p:cNvSpPr/>
            <p:nvPr/>
          </p:nvSpPr>
          <p:spPr>
            <a:xfrm>
              <a:off x="1271420" y="4086932"/>
              <a:ext cx="3533136" cy="1379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Sylfaen" panose="010A0502050306030303" pitchFamily="18" charset="0"/>
                </a:rPr>
                <a:t>Collecting information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on nuclear reactors’ past operation and </a:t>
              </a:r>
              <a:r>
                <a:rPr lang="en-US" dirty="0">
                  <a:solidFill>
                    <a:srgbClr val="FFC000"/>
                  </a:solidFill>
                  <a:latin typeface="Sylfaen" panose="010A0502050306030303" pitchFamily="18" charset="0"/>
                </a:rPr>
                <a:t>simulating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 their plutonium and tritium production with advanced </a:t>
              </a:r>
              <a:r>
                <a:rPr lang="en-US" dirty="0">
                  <a:solidFill>
                    <a:srgbClr val="FFC000"/>
                  </a:solidFill>
                  <a:latin typeface="Sylfaen" panose="010A0502050306030303" pitchFamily="18" charset="0"/>
                </a:rPr>
                <a:t>physics software</a:t>
              </a: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2DA1A4E-8E94-4B9E-AF39-63CC63FE6252}"/>
              </a:ext>
            </a:extLst>
          </p:cNvPr>
          <p:cNvGrpSpPr/>
          <p:nvPr/>
        </p:nvGrpSpPr>
        <p:grpSpPr>
          <a:xfrm>
            <a:off x="4378384" y="4087880"/>
            <a:ext cx="3487115" cy="1531947"/>
            <a:chOff x="1131583" y="4035942"/>
            <a:chExt cx="3690820" cy="143014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AF566A-BABB-4297-8731-BA041995D76C}"/>
                </a:ext>
              </a:extLst>
            </p:cNvPr>
            <p:cNvSpPr/>
            <p:nvPr/>
          </p:nvSpPr>
          <p:spPr>
            <a:xfrm>
              <a:off x="1131583" y="4035942"/>
              <a:ext cx="3690820" cy="142674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CCCF8C3-47E6-48F8-8ADB-10D0686A2B66}"/>
                </a:ext>
              </a:extLst>
            </p:cNvPr>
            <p:cNvSpPr/>
            <p:nvPr/>
          </p:nvSpPr>
          <p:spPr>
            <a:xfrm>
              <a:off x="1271420" y="4086932"/>
              <a:ext cx="3533136" cy="1379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Undertaking </a:t>
              </a:r>
              <a:r>
                <a:rPr lang="en-US" dirty="0">
                  <a:solidFill>
                    <a:srgbClr val="FFC000"/>
                  </a:solidFill>
                  <a:latin typeface="Sylfaen" panose="010A0502050306030303" pitchFamily="18" charset="0"/>
                </a:rPr>
                <a:t>reactor physics analysis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 to understand how and in which reactors plutonium and tritium could have been produced</a:t>
              </a:r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7802DD46-B914-4ECE-9544-391488FEB9C3}"/>
              </a:ext>
            </a:extLst>
          </p:cNvPr>
          <p:cNvGrpSpPr/>
          <p:nvPr/>
        </p:nvGrpSpPr>
        <p:grpSpPr>
          <a:xfrm>
            <a:off x="8251181" y="4087892"/>
            <a:ext cx="3487115" cy="1528289"/>
            <a:chOff x="1131583" y="4035942"/>
            <a:chExt cx="3690820" cy="142673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32296D-CCFA-4D41-8536-E42552248D82}"/>
                </a:ext>
              </a:extLst>
            </p:cNvPr>
            <p:cNvSpPr/>
            <p:nvPr/>
          </p:nvSpPr>
          <p:spPr>
            <a:xfrm>
              <a:off x="1131583" y="4035942"/>
              <a:ext cx="3690820" cy="142673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CC67152-3304-45F1-95D3-3C356046AE27}"/>
                </a:ext>
              </a:extLst>
            </p:cNvPr>
            <p:cNvSpPr/>
            <p:nvPr/>
          </p:nvSpPr>
          <p:spPr>
            <a:xfrm>
              <a:off x="1271420" y="4086932"/>
              <a:ext cx="3533136" cy="1120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Reviewing potential applications of  </a:t>
              </a:r>
              <a:r>
                <a:rPr lang="en-US" dirty="0">
                  <a:solidFill>
                    <a:srgbClr val="FFC000"/>
                  </a:solidFill>
                  <a:latin typeface="Sylfaen" panose="010A0502050306030303" pitchFamily="18" charset="0"/>
                </a:rPr>
                <a:t>dual-use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 technologies and projects on production capabilities for </a:t>
              </a:r>
              <a:r>
                <a:rPr lang="en-US" dirty="0">
                  <a:solidFill>
                    <a:srgbClr val="FFC000"/>
                  </a:solidFill>
                  <a:latin typeface="Sylfaen" panose="010A0502050306030303" pitchFamily="18" charset="0"/>
                </a:rPr>
                <a:t>nuclear weapons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Sylfaen" panose="010A0502050306030303" pitchFamily="18" charset="0"/>
              </a:endParaRPr>
            </a:p>
          </p:txBody>
        </p:sp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31651D23-8F8F-49BF-AC73-06038846E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7" y="2713762"/>
            <a:ext cx="2620525" cy="1804296"/>
          </a:xfrm>
          <a:prstGeom prst="rect">
            <a:avLst/>
          </a:prstGeom>
        </p:spPr>
      </p:pic>
      <p:pic>
        <p:nvPicPr>
          <p:cNvPr id="18" name="Image 7">
            <a:extLst>
              <a:ext uri="{FF2B5EF4-FFF2-40B4-BE49-F238E27FC236}">
                <a16:creationId xmlns:a16="http://schemas.microsoft.com/office/drawing/2014/main" id="{8E1E0829-DC7F-4A27-AA42-C5F5B1C78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" y="1221284"/>
            <a:ext cx="1863796" cy="186379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3D81DE1-23A6-4305-8EE9-28FB9E98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0425">
            <a:off x="2498015" y="1779695"/>
            <a:ext cx="1297128" cy="12971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B14C9E-326E-427B-A07E-B61C9FDF1CA5}"/>
              </a:ext>
            </a:extLst>
          </p:cNvPr>
          <p:cNvSpPr txBox="1"/>
          <p:nvPr/>
        </p:nvSpPr>
        <p:spPr>
          <a:xfrm rot="19550641">
            <a:off x="2737654" y="2300906"/>
            <a:ext cx="1110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ylfaen" panose="010A0502050306030303" pitchFamily="18" charset="0"/>
              </a:rPr>
              <a:t>Reactor design &amp; operation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8E8FE90-9E52-4B0A-8622-5652186BDF63}"/>
              </a:ext>
            </a:extLst>
          </p:cNvPr>
          <p:cNvGrpSpPr/>
          <p:nvPr/>
        </p:nvGrpSpPr>
        <p:grpSpPr>
          <a:xfrm>
            <a:off x="1485221" y="5797767"/>
            <a:ext cx="642307" cy="567669"/>
            <a:chOff x="1360529" y="5797767"/>
            <a:chExt cx="642307" cy="567669"/>
          </a:xfrm>
        </p:grpSpPr>
        <p:pic>
          <p:nvPicPr>
            <p:cNvPr id="10" name="Image 9" descr="Une image contenant objet, pièce&#10;&#10;Description générée automatiquement">
              <a:extLst>
                <a:ext uri="{FF2B5EF4-FFF2-40B4-BE49-F238E27FC236}">
                  <a16:creationId xmlns:a16="http://schemas.microsoft.com/office/drawing/2014/main" id="{3FF1E56E-2FDC-4896-A104-F91E5CC92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529" y="5797767"/>
              <a:ext cx="552700" cy="552700"/>
            </a:xfrm>
            <a:prstGeom prst="rect">
              <a:avLst/>
            </a:prstGeom>
          </p:spPr>
        </p:pic>
        <p:pic>
          <p:nvPicPr>
            <p:cNvPr id="37" name="Image 36" descr="Une image contenant horloge&#10;&#10;Description générée automatiquement">
              <a:extLst>
                <a:ext uri="{FF2B5EF4-FFF2-40B4-BE49-F238E27FC236}">
                  <a16:creationId xmlns:a16="http://schemas.microsoft.com/office/drawing/2014/main" id="{2AE26B5B-608A-4809-B7B8-690126D47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136" y="5812736"/>
              <a:ext cx="552700" cy="552700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E564798-12B5-46A4-A399-CA05C649AB40}"/>
              </a:ext>
            </a:extLst>
          </p:cNvPr>
          <p:cNvGrpSpPr/>
          <p:nvPr/>
        </p:nvGrpSpPr>
        <p:grpSpPr>
          <a:xfrm>
            <a:off x="2370990" y="5778356"/>
            <a:ext cx="668847" cy="579047"/>
            <a:chOff x="2194343" y="5778356"/>
            <a:chExt cx="668847" cy="579047"/>
          </a:xfrm>
        </p:grpSpPr>
        <p:pic>
          <p:nvPicPr>
            <p:cNvPr id="12" name="Image 11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E290ECD8-D16B-4A72-82F6-8B81D4F07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343" y="5778356"/>
              <a:ext cx="552700" cy="552700"/>
            </a:xfrm>
            <a:prstGeom prst="rect">
              <a:avLst/>
            </a:prstGeom>
          </p:spPr>
        </p:pic>
        <p:pic>
          <p:nvPicPr>
            <p:cNvPr id="38" name="Image 37" descr="Une image contenant horloge&#10;&#10;Description générée automatiquement">
              <a:extLst>
                <a:ext uri="{FF2B5EF4-FFF2-40B4-BE49-F238E27FC236}">
                  <a16:creationId xmlns:a16="http://schemas.microsoft.com/office/drawing/2014/main" id="{2CF2C8D1-4B79-4346-BFBB-754D1B57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490" y="5804703"/>
              <a:ext cx="552700" cy="552700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7212D5B7-A9A0-4B64-A5E3-B196BF0DA4D9}"/>
              </a:ext>
            </a:extLst>
          </p:cNvPr>
          <p:cNvSpPr txBox="1"/>
          <p:nvPr/>
        </p:nvSpPr>
        <p:spPr>
          <a:xfrm>
            <a:off x="313353" y="638040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Sylfaen" panose="010A0502050306030303" pitchFamily="18" charset="0"/>
              </a:rPr>
              <a:t>Guangyuan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29F94F9-C16E-4B06-A2CB-424EEC20338C}"/>
              </a:ext>
            </a:extLst>
          </p:cNvPr>
          <p:cNvSpPr txBox="1"/>
          <p:nvPr/>
        </p:nvSpPr>
        <p:spPr>
          <a:xfrm>
            <a:off x="1394762" y="6390796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Sylfaen" panose="010A0502050306030303" pitchFamily="18" charset="0"/>
              </a:rPr>
              <a:t>Jiuquan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62B6888-B89A-4D0C-A2D5-16EEC59AB801}"/>
              </a:ext>
            </a:extLst>
          </p:cNvPr>
          <p:cNvSpPr txBox="1"/>
          <p:nvPr/>
        </p:nvSpPr>
        <p:spPr>
          <a:xfrm>
            <a:off x="2276513" y="6391346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ylfaen" panose="010A0502050306030303" pitchFamily="18" charset="0"/>
              </a:rPr>
              <a:t>5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Sylfaen" panose="010A0502050306030303" pitchFamily="18" charset="0"/>
              </a:rPr>
              <a:t>MWe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68F44E5-261E-4378-AD2F-448FBBE5DCD7}"/>
              </a:ext>
            </a:extLst>
          </p:cNvPr>
          <p:cNvSpPr txBox="1"/>
          <p:nvPr/>
        </p:nvSpPr>
        <p:spPr>
          <a:xfrm>
            <a:off x="3275930" y="639079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ylfaen" panose="010A0502050306030303" pitchFamily="18" charset="0"/>
              </a:rPr>
              <a:t>IRT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D400A0C-614E-461A-81F2-623691EB04BB}"/>
              </a:ext>
            </a:extLst>
          </p:cNvPr>
          <p:cNvGrpSpPr/>
          <p:nvPr/>
        </p:nvGrpSpPr>
        <p:grpSpPr>
          <a:xfrm>
            <a:off x="607308" y="5804703"/>
            <a:ext cx="642307" cy="567669"/>
            <a:chOff x="1360529" y="5797767"/>
            <a:chExt cx="642307" cy="567669"/>
          </a:xfrm>
        </p:grpSpPr>
        <p:pic>
          <p:nvPicPr>
            <p:cNvPr id="51" name="Image 50" descr="Une image contenant objet, pièce&#10;&#10;Description générée automatiquement">
              <a:extLst>
                <a:ext uri="{FF2B5EF4-FFF2-40B4-BE49-F238E27FC236}">
                  <a16:creationId xmlns:a16="http://schemas.microsoft.com/office/drawing/2014/main" id="{1BC5CB37-67AE-4535-BA00-67800C60F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529" y="5797767"/>
              <a:ext cx="552700" cy="552700"/>
            </a:xfrm>
            <a:prstGeom prst="rect">
              <a:avLst/>
            </a:prstGeom>
          </p:spPr>
        </p:pic>
        <p:pic>
          <p:nvPicPr>
            <p:cNvPr id="52" name="Image 51" descr="Une image contenant horloge&#10;&#10;Description générée automatiquement">
              <a:extLst>
                <a:ext uri="{FF2B5EF4-FFF2-40B4-BE49-F238E27FC236}">
                  <a16:creationId xmlns:a16="http://schemas.microsoft.com/office/drawing/2014/main" id="{DE2E88A6-70CF-4CD3-8B92-6C6349CFE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136" y="5812736"/>
              <a:ext cx="552700" cy="552700"/>
            </a:xfrm>
            <a:prstGeom prst="rect">
              <a:avLst/>
            </a:prstGeom>
          </p:spPr>
        </p:pic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CA4A5E28-9671-4F62-8CEA-E41BA08B565B}"/>
              </a:ext>
            </a:extLst>
          </p:cNvPr>
          <p:cNvGrpSpPr/>
          <p:nvPr/>
        </p:nvGrpSpPr>
        <p:grpSpPr>
          <a:xfrm>
            <a:off x="3222951" y="5796381"/>
            <a:ext cx="668847" cy="579047"/>
            <a:chOff x="2194343" y="5778356"/>
            <a:chExt cx="668847" cy="579047"/>
          </a:xfrm>
        </p:grpSpPr>
        <p:pic>
          <p:nvPicPr>
            <p:cNvPr id="54" name="Image 53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CAE690C4-DC72-4F02-B407-A814D8864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343" y="5778356"/>
              <a:ext cx="552700" cy="552700"/>
            </a:xfrm>
            <a:prstGeom prst="rect">
              <a:avLst/>
            </a:prstGeom>
          </p:spPr>
        </p:pic>
        <p:pic>
          <p:nvPicPr>
            <p:cNvPr id="55" name="Image 54" descr="Une image contenant horloge&#10;&#10;Description générée automatiquement">
              <a:extLst>
                <a:ext uri="{FF2B5EF4-FFF2-40B4-BE49-F238E27FC236}">
                  <a16:creationId xmlns:a16="http://schemas.microsoft.com/office/drawing/2014/main" id="{F68328FA-232A-46E8-B84C-ECFD5D112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490" y="5804703"/>
              <a:ext cx="552700" cy="552700"/>
            </a:xfrm>
            <a:prstGeom prst="rect">
              <a:avLst/>
            </a:prstGeom>
          </p:spPr>
        </p:pic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D93C9949-EB14-4A01-88E9-C40317F7726A}"/>
              </a:ext>
            </a:extLst>
          </p:cNvPr>
          <p:cNvGrpSpPr/>
          <p:nvPr/>
        </p:nvGrpSpPr>
        <p:grpSpPr>
          <a:xfrm>
            <a:off x="8383300" y="1117082"/>
            <a:ext cx="1802642" cy="2732623"/>
            <a:chOff x="6316947" y="3569302"/>
            <a:chExt cx="1802642" cy="2732623"/>
          </a:xfrm>
        </p:grpSpPr>
        <p:pic>
          <p:nvPicPr>
            <p:cNvPr id="62" name="Image 46" descr="Une image contenant assis&#10;&#10;Description générée avec un niveau de confiance élevé">
              <a:extLst>
                <a:ext uri="{FF2B5EF4-FFF2-40B4-BE49-F238E27FC236}">
                  <a16:creationId xmlns:a16="http://schemas.microsoft.com/office/drawing/2014/main" id="{039F769D-87A0-47B5-8F87-0815803B0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947" y="3569302"/>
              <a:ext cx="1625417" cy="2041478"/>
            </a:xfrm>
            <a:prstGeom prst="rect">
              <a:avLst/>
            </a:prstGeom>
          </p:spPr>
        </p:pic>
        <p:pic>
          <p:nvPicPr>
            <p:cNvPr id="63" name="Image 62" descr="Une image contenant hache&#10;&#10;Description générée automatiquement">
              <a:extLst>
                <a:ext uri="{FF2B5EF4-FFF2-40B4-BE49-F238E27FC236}">
                  <a16:creationId xmlns:a16="http://schemas.microsoft.com/office/drawing/2014/main" id="{FD0DAA11-2E74-46D0-8FF6-DC2219411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177" y="5012513"/>
              <a:ext cx="1289412" cy="1289412"/>
            </a:xfrm>
            <a:prstGeom prst="rect">
              <a:avLst/>
            </a:prstGeom>
          </p:spPr>
        </p:pic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C3DBE933-C158-420B-8063-D20F7B791C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90083">
            <a:off x="9879182" y="1697962"/>
            <a:ext cx="1711983" cy="1711983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D141398D-A3B7-43E2-B788-44366A613439}"/>
              </a:ext>
            </a:extLst>
          </p:cNvPr>
          <p:cNvGrpSpPr/>
          <p:nvPr/>
        </p:nvGrpSpPr>
        <p:grpSpPr>
          <a:xfrm>
            <a:off x="8825685" y="5806173"/>
            <a:ext cx="700783" cy="584636"/>
            <a:chOff x="8546179" y="5787736"/>
            <a:chExt cx="700783" cy="584636"/>
          </a:xfrm>
        </p:grpSpPr>
        <p:pic>
          <p:nvPicPr>
            <p:cNvPr id="67" name="Image 66" descr="Une image contenant objet, pièce&#10;&#10;Description générée automatiquement">
              <a:extLst>
                <a:ext uri="{FF2B5EF4-FFF2-40B4-BE49-F238E27FC236}">
                  <a16:creationId xmlns:a16="http://schemas.microsoft.com/office/drawing/2014/main" id="{60949064-A870-435E-858B-7707C3C10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179" y="5803102"/>
              <a:ext cx="552700" cy="552700"/>
            </a:xfrm>
            <a:prstGeom prst="rect">
              <a:avLst/>
            </a:prstGeom>
          </p:spPr>
        </p:pic>
        <p:pic>
          <p:nvPicPr>
            <p:cNvPr id="36" name="Image 35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C3D50E77-E447-49F7-9961-F210C2E57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326" y="5787736"/>
              <a:ext cx="584636" cy="584636"/>
            </a:xfrm>
            <a:prstGeom prst="rect">
              <a:avLst/>
            </a:prstGeom>
          </p:spPr>
        </p:pic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67EA95F-D3D9-43F5-89E9-040D4947E146}"/>
              </a:ext>
            </a:extLst>
          </p:cNvPr>
          <p:cNvGrpSpPr/>
          <p:nvPr/>
        </p:nvGrpSpPr>
        <p:grpSpPr>
          <a:xfrm>
            <a:off x="10706779" y="5801358"/>
            <a:ext cx="668847" cy="579047"/>
            <a:chOff x="2194343" y="5778356"/>
            <a:chExt cx="668847" cy="579047"/>
          </a:xfrm>
        </p:grpSpPr>
        <p:pic>
          <p:nvPicPr>
            <p:cNvPr id="74" name="Image 73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BBF28E02-321F-4500-AF51-9EC9763F7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343" y="5778356"/>
              <a:ext cx="552700" cy="552700"/>
            </a:xfrm>
            <a:prstGeom prst="rect">
              <a:avLst/>
            </a:prstGeom>
          </p:spPr>
        </p:pic>
        <p:pic>
          <p:nvPicPr>
            <p:cNvPr id="75" name="Image 74" descr="Une image contenant horloge&#10;&#10;Description générée automatiquement">
              <a:extLst>
                <a:ext uri="{FF2B5EF4-FFF2-40B4-BE49-F238E27FC236}">
                  <a16:creationId xmlns:a16="http://schemas.microsoft.com/office/drawing/2014/main" id="{24B56CF9-2062-495C-B56D-AD3FF0A64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490" y="5804703"/>
              <a:ext cx="552700" cy="552700"/>
            </a:xfrm>
            <a:prstGeom prst="rect">
              <a:avLst/>
            </a:prstGeom>
          </p:spPr>
        </p:pic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364DBB4B-9C5D-4AB3-89DF-CB6E5AFCE51F}"/>
              </a:ext>
            </a:extLst>
          </p:cNvPr>
          <p:cNvSpPr txBox="1"/>
          <p:nvPr/>
        </p:nvSpPr>
        <p:spPr>
          <a:xfrm>
            <a:off x="8409429" y="640701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ylfaen" panose="010A0502050306030303" pitchFamily="18" charset="0"/>
              </a:rPr>
              <a:t>Closed fuel cycle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5503C28-13C4-471A-87C1-4370A4A50BA9}"/>
              </a:ext>
            </a:extLst>
          </p:cNvPr>
          <p:cNvSpPr txBox="1"/>
          <p:nvPr/>
        </p:nvSpPr>
        <p:spPr>
          <a:xfrm>
            <a:off x="10654824" y="6400735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ylfaen" panose="010A0502050306030303" pitchFamily="18" charset="0"/>
              </a:rPr>
              <a:t>ELWR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2FFED3DA-903B-4494-B719-ADDF5A20B0E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5" t="2792" r="7297" b="2104"/>
          <a:stretch/>
        </p:blipFill>
        <p:spPr>
          <a:xfrm>
            <a:off x="4251820" y="1368000"/>
            <a:ext cx="2711202" cy="2556000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2974CBD8-931E-4154-9B52-4630E271E7FE}"/>
              </a:ext>
            </a:extLst>
          </p:cNvPr>
          <p:cNvGrpSpPr/>
          <p:nvPr/>
        </p:nvGrpSpPr>
        <p:grpSpPr>
          <a:xfrm>
            <a:off x="6334858" y="1662546"/>
            <a:ext cx="1729041" cy="1671918"/>
            <a:chOff x="7698830" y="4946034"/>
            <a:chExt cx="1409639" cy="1418571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23" name="3D Model 49" descr="Dark Gray Sphere">
                  <a:extLst>
                    <a:ext uri="{FF2B5EF4-FFF2-40B4-BE49-F238E27FC236}">
                      <a16:creationId xmlns:a16="http://schemas.microsoft.com/office/drawing/2014/main" id="{33C34BCD-5383-4716-9302-0B6DD567394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40673852"/>
                    </p:ext>
                  </p:extLst>
                </p:nvPr>
              </p:nvGraphicFramePr>
              <p:xfrm>
                <a:off x="7698830" y="4946034"/>
                <a:ext cx="1092606" cy="1111606"/>
              </p:xfrm>
              <a:graphic>
                <a:graphicData uri="http://schemas.microsoft.com/office/drawing/2017/model3d">
                  <am3d:model3d r:embed="rId13">
                    <am3d:spPr>
                      <a:xfrm>
                        <a:off x="0" y="0"/>
                        <a:ext cx="1340173" cy="1310131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4686728" ay="25345" az="120260"/>
                      <am3d:postTrans dx="0" dy="0" dz="0"/>
                    </am3d:trans>
                    <am3d:raster rName="Office3DRenderer" rVer="16.0.8326">
                      <am3d:blip r:embed="rId14"/>
                    </am3d:raster>
                    <am3d:objViewport viewportSz="221714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51" name="3D Model 49" descr="Dark Gray Sphere">
                  <a:extLst>
                    <a:ext uri="{FF2B5EF4-FFF2-40B4-BE49-F238E27FC236}">
                      <a16:creationId xmlns:a16="http://schemas.microsoft.com/office/drawing/2014/main" id="{7DD24F1F-5792-45B8-B3CA-69EED6DE0A1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62600" y="1712216"/>
                  <a:ext cx="1092606" cy="1111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4" name="3D Model 50" descr="Sphere">
                  <a:extLst>
                    <a:ext uri="{FF2B5EF4-FFF2-40B4-BE49-F238E27FC236}">
                      <a16:creationId xmlns:a16="http://schemas.microsoft.com/office/drawing/2014/main" id="{C4518E51-2EA4-4C39-99B6-94940C921A4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67936889"/>
                    </p:ext>
                  </p:extLst>
                </p:nvPr>
              </p:nvGraphicFramePr>
              <p:xfrm>
                <a:off x="8413263" y="5669400"/>
                <a:ext cx="695206" cy="695205"/>
              </p:xfrm>
              <a:graphic>
                <a:graphicData uri="http://schemas.microsoft.com/office/drawing/2017/model3d">
                  <am3d:model3d r:embed="rId16">
                    <am3d:spPr>
                      <a:xfrm>
                        <a:off x="0" y="0"/>
                        <a:ext cx="852729" cy="819364"/>
                      </a:xfrm>
                      <a:prstGeom prst="rect">
                        <a:avLst/>
                      </a:prstGeom>
                    </am3d:spPr>
                    <am3d:camera>
                      <am3d:pos x="0" y="0" z="8146918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43146" d="1000000"/>
                      <am3d:preTrans dx="-2" dy="-18000000" dz="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y="89522"/>
                      <am3d:postTrans dx="0" dy="0" dz="0"/>
                    </am3d:trans>
                    <am3d:raster rName="Office3DRenderer" rVer="16.0.8326">
                      <am3d:blip r:embed="rId17"/>
                    </am3d:raster>
                    <am3d:objViewport viewportSz="133013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4" name="3D Model 50" descr="Sphere">
                  <a:extLst>
                    <a:ext uri="{FF2B5EF4-FFF2-40B4-BE49-F238E27FC236}">
                      <a16:creationId xmlns:a16="http://schemas.microsoft.com/office/drawing/2014/main" id="{C4518E51-2EA4-4C39-99B6-94940C921A4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11170" y="2515100"/>
                  <a:ext cx="852729" cy="81936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5" name="TextBox 51">
              <a:extLst>
                <a:ext uri="{FF2B5EF4-FFF2-40B4-BE49-F238E27FC236}">
                  <a16:creationId xmlns:a16="http://schemas.microsoft.com/office/drawing/2014/main" id="{0B03AD0F-2813-41F2-89E1-52F727414805}"/>
                </a:ext>
              </a:extLst>
            </p:cNvPr>
            <p:cNvSpPr txBox="1"/>
            <p:nvPr/>
          </p:nvSpPr>
          <p:spPr>
            <a:xfrm>
              <a:off x="7850288" y="5278294"/>
              <a:ext cx="897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baseline="30000" dirty="0">
                  <a:solidFill>
                    <a:srgbClr val="FFC000"/>
                  </a:solidFill>
                </a:rPr>
                <a:t>239</a:t>
              </a:r>
              <a:r>
                <a:rPr lang="en-US" sz="2400" b="1" dirty="0">
                  <a:solidFill>
                    <a:srgbClr val="FFC000"/>
                  </a:solidFill>
                </a:rPr>
                <a:t>Pu</a:t>
              </a:r>
              <a:endParaRPr lang="en-US" sz="2400" b="1" baseline="30000" dirty="0">
                <a:solidFill>
                  <a:srgbClr val="FFC000"/>
                </a:solidFill>
              </a:endParaRPr>
            </a:p>
          </p:txBody>
        </p:sp>
        <p:sp>
          <p:nvSpPr>
            <p:cNvPr id="26" name="TextBox 52">
              <a:extLst>
                <a:ext uri="{FF2B5EF4-FFF2-40B4-BE49-F238E27FC236}">
                  <a16:creationId xmlns:a16="http://schemas.microsoft.com/office/drawing/2014/main" id="{43E8539F-7537-460A-8789-26EF777D4ADA}"/>
                </a:ext>
              </a:extLst>
            </p:cNvPr>
            <p:cNvSpPr txBox="1"/>
            <p:nvPr/>
          </p:nvSpPr>
          <p:spPr>
            <a:xfrm>
              <a:off x="8527988" y="5804442"/>
              <a:ext cx="526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baseline="30000" dirty="0">
                  <a:solidFill>
                    <a:schemeClr val="bg1"/>
                  </a:solidFill>
                </a:rPr>
                <a:t>3</a:t>
              </a:r>
              <a:r>
                <a:rPr lang="en-US" sz="2400" b="1" dirty="0">
                  <a:solidFill>
                    <a:schemeClr val="bg1"/>
                  </a:solidFill>
                </a:rPr>
                <a:t>H</a:t>
              </a:r>
              <a:endParaRPr lang="en-US" sz="2400" b="1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59EBC8B-F836-41E3-B277-88BCD7B39CB3}"/>
              </a:ext>
            </a:extLst>
          </p:cNvPr>
          <p:cNvSpPr/>
          <p:nvPr/>
        </p:nvSpPr>
        <p:spPr>
          <a:xfrm>
            <a:off x="4657163" y="5851128"/>
            <a:ext cx="3632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ylfaen" panose="010A0502050306030303" pitchFamily="18" charset="0"/>
              </a:rPr>
              <a:t>Ex: North Korean tritium production in 5 </a:t>
            </a:r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ylfaen" panose="010A0502050306030303" pitchFamily="18" charset="0"/>
              </a:rPr>
              <a:t>MWe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ylfaen" panose="010A0502050306030303" pitchFamily="18" charset="0"/>
              </a:rPr>
              <a:t> or IRT?</a:t>
            </a:r>
          </a:p>
        </p:txBody>
      </p:sp>
    </p:spTree>
    <p:extLst>
      <p:ext uri="{BB962C8B-B14F-4D97-AF65-F5344CB8AC3E}">
        <p14:creationId xmlns:p14="http://schemas.microsoft.com/office/powerpoint/2010/main" val="85462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>
            <a:extLst>
              <a:ext uri="{FF2B5EF4-FFF2-40B4-BE49-F238E27FC236}">
                <a16:creationId xmlns:a16="http://schemas.microsoft.com/office/drawing/2014/main" id="{AC39FEDC-BEA9-485C-8472-1FB048EC7880}"/>
              </a:ext>
            </a:extLst>
          </p:cNvPr>
          <p:cNvGrpSpPr/>
          <p:nvPr/>
        </p:nvGrpSpPr>
        <p:grpSpPr>
          <a:xfrm>
            <a:off x="0" y="205252"/>
            <a:ext cx="11611333" cy="617245"/>
            <a:chOff x="0" y="205252"/>
            <a:chExt cx="11611333" cy="617245"/>
          </a:xfrm>
        </p:grpSpPr>
        <p:sp>
          <p:nvSpPr>
            <p:cNvPr id="40" name="TextBox 14">
              <a:extLst>
                <a:ext uri="{FF2B5EF4-FFF2-40B4-BE49-F238E27FC236}">
                  <a16:creationId xmlns:a16="http://schemas.microsoft.com/office/drawing/2014/main" id="{70B7A372-857B-4601-96C9-E5A4AB73C942}"/>
                </a:ext>
              </a:extLst>
            </p:cNvPr>
            <p:cNvSpPr txBox="1"/>
            <p:nvPr/>
          </p:nvSpPr>
          <p:spPr>
            <a:xfrm>
              <a:off x="102411" y="205252"/>
              <a:ext cx="11508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Expected achievements and policy implications</a:t>
              </a:r>
              <a:endParaRPr lang="fr-FR" sz="2800" dirty="0">
                <a:solidFill>
                  <a:schemeClr val="bg1">
                    <a:lumMod val="95000"/>
                  </a:schemeClr>
                </a:solidFill>
                <a:latin typeface="Sylfaen" panose="010A0502050306030303" pitchFamily="18" charset="0"/>
              </a:endParaRPr>
            </a:p>
          </p:txBody>
        </p:sp>
        <p:cxnSp>
          <p:nvCxnSpPr>
            <p:cNvPr id="42" name="Straight Connector 3">
              <a:extLst>
                <a:ext uri="{FF2B5EF4-FFF2-40B4-BE49-F238E27FC236}">
                  <a16:creationId xmlns:a16="http://schemas.microsoft.com/office/drawing/2014/main" id="{B1DB001D-0AE2-4288-B835-C089ECE928B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16662"/>
              <a:ext cx="10794627" cy="583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9D0A7405-5C39-4A81-9115-E811C510ACAE}"/>
              </a:ext>
            </a:extLst>
          </p:cNvPr>
          <p:cNvGrpSpPr/>
          <p:nvPr/>
        </p:nvGrpSpPr>
        <p:grpSpPr>
          <a:xfrm>
            <a:off x="513276" y="4233354"/>
            <a:ext cx="3479426" cy="1337211"/>
            <a:chOff x="1131583" y="4035942"/>
            <a:chExt cx="3690820" cy="124835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C3BC1B7-2BD6-47A5-BD01-03ED9E30567C}"/>
                </a:ext>
              </a:extLst>
            </p:cNvPr>
            <p:cNvSpPr/>
            <p:nvPr/>
          </p:nvSpPr>
          <p:spPr>
            <a:xfrm>
              <a:off x="1131583" y="4035942"/>
              <a:ext cx="3690820" cy="124835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F67D38B-645A-4C2A-BCDA-BBD34FFE07BF}"/>
                </a:ext>
              </a:extLst>
            </p:cNvPr>
            <p:cNvSpPr/>
            <p:nvPr/>
          </p:nvSpPr>
          <p:spPr>
            <a:xfrm>
              <a:off x="1271420" y="4086932"/>
              <a:ext cx="3533136" cy="1120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Better understanding of </a:t>
              </a:r>
              <a:r>
                <a:rPr lang="en-US" dirty="0">
                  <a:solidFill>
                    <a:srgbClr val="FFC000"/>
                  </a:solidFill>
                  <a:latin typeface="Sylfaen" panose="010A0502050306030303" pitchFamily="18" charset="0"/>
                </a:rPr>
                <a:t>past production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 and </a:t>
              </a:r>
              <a:r>
                <a:rPr lang="en-US" dirty="0">
                  <a:solidFill>
                    <a:srgbClr val="FFC000"/>
                  </a:solidFill>
                  <a:latin typeface="Sylfaen" panose="010A0502050306030303" pitchFamily="18" charset="0"/>
                </a:rPr>
                <a:t>current production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 capabilities in China and North Korea</a:t>
              </a: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2DA1A4E-8E94-4B9E-AF39-63CC63FE6252}"/>
              </a:ext>
            </a:extLst>
          </p:cNvPr>
          <p:cNvGrpSpPr/>
          <p:nvPr/>
        </p:nvGrpSpPr>
        <p:grpSpPr>
          <a:xfrm>
            <a:off x="4361232" y="4236997"/>
            <a:ext cx="3487115" cy="1337211"/>
            <a:chOff x="1131583" y="4035942"/>
            <a:chExt cx="3690820" cy="124835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AF566A-BABB-4297-8731-BA041995D76C}"/>
                </a:ext>
              </a:extLst>
            </p:cNvPr>
            <p:cNvSpPr/>
            <p:nvPr/>
          </p:nvSpPr>
          <p:spPr>
            <a:xfrm>
              <a:off x="1131583" y="4035942"/>
              <a:ext cx="3690820" cy="124835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CCCF8C3-47E6-48F8-8ADB-10D0686A2B66}"/>
                </a:ext>
              </a:extLst>
            </p:cNvPr>
            <p:cNvSpPr/>
            <p:nvPr/>
          </p:nvSpPr>
          <p:spPr>
            <a:xfrm>
              <a:off x="1271420" y="4086932"/>
              <a:ext cx="3533136" cy="1120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Informing policymakers on China nuclear capabilities and </a:t>
              </a:r>
              <a:r>
                <a:rPr lang="en-US" dirty="0">
                  <a:solidFill>
                    <a:srgbClr val="FFC000"/>
                  </a:solidFill>
                  <a:latin typeface="Sylfaen" panose="010A0502050306030303" pitchFamily="18" charset="0"/>
                </a:rPr>
                <a:t>possible future evolution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(avoid extravagant speculations)</a:t>
              </a:r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7802DD46-B914-4ECE-9544-391488FEB9C3}"/>
              </a:ext>
            </a:extLst>
          </p:cNvPr>
          <p:cNvGrpSpPr/>
          <p:nvPr/>
        </p:nvGrpSpPr>
        <p:grpSpPr>
          <a:xfrm>
            <a:off x="8210807" y="4236997"/>
            <a:ext cx="3487115" cy="1337211"/>
            <a:chOff x="1131583" y="4035942"/>
            <a:chExt cx="3690820" cy="124835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32296D-CCFA-4D41-8536-E42552248D82}"/>
                </a:ext>
              </a:extLst>
            </p:cNvPr>
            <p:cNvSpPr/>
            <p:nvPr/>
          </p:nvSpPr>
          <p:spPr>
            <a:xfrm>
              <a:off x="1131583" y="4035942"/>
              <a:ext cx="3690820" cy="1248351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CC67152-3304-45F1-95D3-3C356046AE27}"/>
                </a:ext>
              </a:extLst>
            </p:cNvPr>
            <p:cNvSpPr/>
            <p:nvPr/>
          </p:nvSpPr>
          <p:spPr>
            <a:xfrm>
              <a:off x="1271420" y="4086932"/>
              <a:ext cx="3533136" cy="1120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Formulating</a:t>
              </a:r>
              <a:r>
                <a:rPr lang="en-US" dirty="0">
                  <a:solidFill>
                    <a:srgbClr val="FFC000"/>
                  </a:solidFill>
                  <a:latin typeface="Sylfaen" panose="010A0502050306030303" pitchFamily="18" charset="0"/>
                </a:rPr>
                <a:t>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appropriate</a:t>
              </a:r>
              <a:r>
                <a:rPr lang="en-US" dirty="0">
                  <a:solidFill>
                    <a:srgbClr val="FFC000"/>
                  </a:solidFill>
                  <a:latin typeface="Sylfaen" panose="010A0502050306030303" pitchFamily="18" charset="0"/>
                </a:rPr>
                <a:t> verification measures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on plutonium and tritium for </a:t>
              </a:r>
              <a:r>
                <a:rPr lang="en-US" dirty="0">
                  <a:solidFill>
                    <a:srgbClr val="FFC000"/>
                  </a:solidFill>
                  <a:latin typeface="Sylfaen" panose="010A0502050306030303" pitchFamily="18" charset="0"/>
                </a:rPr>
                <a:t>arms control efforts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Sylfaen" panose="010A0502050306030303" pitchFamily="18" charset="0"/>
                </a:rPr>
                <a:t> in North Korea</a:t>
              </a:r>
            </a:p>
          </p:txBody>
        </p:sp>
      </p:grpSp>
      <p:pic>
        <p:nvPicPr>
          <p:cNvPr id="28" name="Image 27" descr="Une image contenant extérieur, photo, vieux, bâtiment&#10;&#10;Description générée automatiquement">
            <a:extLst>
              <a:ext uri="{FF2B5EF4-FFF2-40B4-BE49-F238E27FC236}">
                <a16:creationId xmlns:a16="http://schemas.microsoft.com/office/drawing/2014/main" id="{62960054-0340-408E-9535-046A71FE8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55" r="21155"/>
          <a:stretch/>
        </p:blipFill>
        <p:spPr>
          <a:xfrm>
            <a:off x="-432000" y="1191771"/>
            <a:ext cx="4442255" cy="2654059"/>
          </a:xfrm>
          <a:prstGeom prst="rect">
            <a:avLst/>
          </a:prstGeom>
        </p:spPr>
      </p:pic>
      <p:pic>
        <p:nvPicPr>
          <p:cNvPr id="33" name="Image 32" descr="Une image contenant personne, extérieur, uniforme, debout&#10;&#10;Description générée automatiquement">
            <a:extLst>
              <a:ext uri="{FF2B5EF4-FFF2-40B4-BE49-F238E27FC236}">
                <a16:creationId xmlns:a16="http://schemas.microsoft.com/office/drawing/2014/main" id="{153B6EB6-8347-4040-946F-ECCE73A20A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6"/>
          <a:stretch/>
        </p:blipFill>
        <p:spPr>
          <a:xfrm>
            <a:off x="8217957" y="1203434"/>
            <a:ext cx="3492000" cy="2645083"/>
          </a:xfrm>
          <a:prstGeom prst="rect">
            <a:avLst/>
          </a:prstGeom>
        </p:spPr>
      </p:pic>
      <p:pic>
        <p:nvPicPr>
          <p:cNvPr id="39" name="Image 38" descr="Une image contenant nombreux, grand, groupe, vert&#10;&#10;Description générée automatiquement">
            <a:extLst>
              <a:ext uri="{FF2B5EF4-FFF2-40B4-BE49-F238E27FC236}">
                <a16:creationId xmlns:a16="http://schemas.microsoft.com/office/drawing/2014/main" id="{D0244296-6F2A-4EA3-BC9F-F2949FB00E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33780"/>
          <a:stretch/>
        </p:blipFill>
        <p:spPr>
          <a:xfrm>
            <a:off x="4361547" y="1246249"/>
            <a:ext cx="3492000" cy="263655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03D885A-DE1B-4487-810A-1D7E0D2364D6}"/>
              </a:ext>
            </a:extLst>
          </p:cNvPr>
          <p:cNvSpPr/>
          <p:nvPr/>
        </p:nvSpPr>
        <p:spPr>
          <a:xfrm>
            <a:off x="4398761" y="5768473"/>
            <a:ext cx="3632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ylfaen" panose="010A0502050306030303" pitchFamily="18" charset="0"/>
              </a:rPr>
              <a:t>Ex: How big can Chinese arsenal grow if closed-fuel cycle used for military capabilities?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E61C54-ED6D-4365-9BB3-7D6D1C49F4FD}"/>
              </a:ext>
            </a:extLst>
          </p:cNvPr>
          <p:cNvSpPr/>
          <p:nvPr/>
        </p:nvSpPr>
        <p:spPr>
          <a:xfrm>
            <a:off x="8290971" y="5768473"/>
            <a:ext cx="3632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ylfaen" panose="010A0502050306030303" pitchFamily="18" charset="0"/>
              </a:rPr>
              <a:t>Ex: How to verify non-production of plutonium or tritium in denuclearization scenario?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CADEF0-44D2-4B0A-9FD5-FFBC0F5F72E8}"/>
              </a:ext>
            </a:extLst>
          </p:cNvPr>
          <p:cNvSpPr/>
          <p:nvPr/>
        </p:nvSpPr>
        <p:spPr>
          <a:xfrm>
            <a:off x="534058" y="5768473"/>
            <a:ext cx="36321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ylfaen" panose="010A0502050306030303" pitchFamily="18" charset="0"/>
              </a:rPr>
              <a:t>Ex: How is China currently producing tritium?</a:t>
            </a:r>
          </a:p>
        </p:txBody>
      </p:sp>
    </p:spTree>
    <p:extLst>
      <p:ext uri="{BB962C8B-B14F-4D97-AF65-F5344CB8AC3E}">
        <p14:creationId xmlns:p14="http://schemas.microsoft.com/office/powerpoint/2010/main" val="4186044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6052</TotalTime>
  <Words>181</Words>
  <Application>Microsoft Office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Sylfaen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de Troullioud de Lanversin</dc:creator>
  <cp:lastModifiedBy>Julien de Troullioud de Lanversin</cp:lastModifiedBy>
  <cp:revision>96</cp:revision>
  <dcterms:created xsi:type="dcterms:W3CDTF">2019-09-10T21:37:35Z</dcterms:created>
  <dcterms:modified xsi:type="dcterms:W3CDTF">2019-09-24T21:05:11Z</dcterms:modified>
</cp:coreProperties>
</file>