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5400" cy="37836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6840" cy="8136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5400" cy="378360"/>
          </a:xfrm>
          <a:prstGeom prst="rect">
            <a:avLst/>
          </a:prstGeom>
          <a:ln>
            <a:noFill/>
          </a:ln>
        </p:spPr>
      </p:pic>
      <p:pic>
        <p:nvPicPr>
          <p:cNvPr id="4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6840" cy="81360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5400" cy="378360"/>
          </a:xfrm>
          <a:prstGeom prst="rect">
            <a:avLst/>
          </a:prstGeom>
          <a:ln>
            <a:noFill/>
          </a:ln>
        </p:spPr>
      </p:pic>
      <p:pic>
        <p:nvPicPr>
          <p:cNvPr id="8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6840" cy="81360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5400" cy="378360"/>
          </a:xfrm>
          <a:prstGeom prst="rect">
            <a:avLst/>
          </a:prstGeom>
          <a:ln>
            <a:noFill/>
          </a:ln>
        </p:spPr>
      </p:pic>
      <p:pic>
        <p:nvPicPr>
          <p:cNvPr id="12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6840" cy="81360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391400" y="344520"/>
            <a:ext cx="9142560" cy="31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INVESTMENT ASSIGNMENT</a:t>
            </a:r>
            <a:br/>
            <a:br/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SUBMISSION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88440" y="4793760"/>
            <a:ext cx="6137280" cy="15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Name: Jitendra Kumar Kushwaha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05000" y="1855080"/>
            <a:ext cx="1116720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"/>
          <p:cNvSpPr/>
          <p:nvPr/>
        </p:nvSpPr>
        <p:spPr>
          <a:xfrm>
            <a:off x="1136520" y="64008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36" name="TextShape 4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  <a:ea typeface="Noto Sans CJK SC"/>
              </a:rPr>
              <a:t> </a:t>
            </a:r>
            <a:r>
              <a:rPr b="0" lang="en-IN" sz="2000" spc="-1" strike="noStrike">
                <a:latin typeface="Arial"/>
                <a:ea typeface="Noto Sans CJK SC"/>
              </a:rPr>
              <a:t>As per the analysis.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  <a:ea typeface="Noto Sans CJK SC"/>
              </a:rPr>
              <a:t>USA, GBR &amp; IND are the top three countries where investors are investing.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  <a:ea typeface="Noto Sans CJK SC"/>
              </a:rPr>
              <a:t>USA is a top country where investors are investing and which has highest investment comparison to any other countries.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  <a:ea typeface="Noto Sans CJK SC"/>
              </a:rPr>
              <a:t>Venture type investment is in the top from the choosen investment type.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  <a:ea typeface="Noto Sans CJK SC"/>
              </a:rPr>
              <a:t>Others &amp; Cleantech / Semicondutors are the top 2 sectors where investors are investing.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IN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endParaRPr b="0" lang="en-IN" sz="11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05000" y="1855080"/>
            <a:ext cx="1116720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Goals</a:t>
            </a:r>
            <a:endParaRPr b="0" lang="en-IN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Find out the details of the amount invested in the venture, seed, angel and private equity and the best sector to invest amount.</a:t>
            </a:r>
            <a:endParaRPr b="0" lang="en-IN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Find out the most invested countries and best choice of the investors.</a:t>
            </a:r>
            <a:endParaRPr b="0" lang="en-IN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More accurate results of the investment amounts in the venture, seed, angel and private equity.</a:t>
            </a:r>
            <a:endParaRPr b="0" lang="en-IN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Data Cleaning</a:t>
            </a:r>
            <a:endParaRPr b="0" lang="en-IN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Graphical Representations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136520" y="64008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Identifying the best sectors, countries for making investments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05000" y="1855080"/>
            <a:ext cx="1116720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136520" y="64008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Problem solving methodology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7416000" y="3481920"/>
            <a:ext cx="1511640" cy="621720"/>
          </a:xfrm>
          <a:prstGeom prst="flowChartProcess">
            <a:avLst/>
          </a:prstGeom>
          <a:gradFill rotWithShape="0"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13500000"/>
          </a:gra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Outliers Identification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168000" y="2448360"/>
            <a:ext cx="2879640" cy="575280"/>
          </a:xfrm>
          <a:prstGeom prst="flowChartInputOutput">
            <a:avLst/>
          </a:prstGeom>
          <a:gradFill rotWithShape="0"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13500000"/>
          </a:gra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Identification required details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1296000" y="2467440"/>
            <a:ext cx="1367640" cy="339840"/>
          </a:xfrm>
          <a:prstGeom prst="flowChartTerminator">
            <a:avLst/>
          </a:prstGeom>
          <a:gradFill rotWithShape="0"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13500000"/>
          </a:gra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Input Data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1152720" y="5904000"/>
            <a:ext cx="1294920" cy="358920"/>
          </a:xfrm>
          <a:prstGeom prst="flowChartTerminator">
            <a:avLst/>
          </a:prstGeom>
          <a:gradFill rotWithShape="0"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13500000"/>
          </a:gra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1008000" y="4680000"/>
            <a:ext cx="1799640" cy="693720"/>
          </a:xfrm>
          <a:prstGeom prst="flowChartProcess">
            <a:avLst/>
          </a:prstGeom>
          <a:gradFill rotWithShape="0"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13500000"/>
          </a:gra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Extract Required Details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 flipH="1" rot="10878600">
            <a:off x="5759640" y="2729520"/>
            <a:ext cx="575640" cy="2520"/>
          </a:xfrm>
          <a:prstGeom prst="bentConnector3">
            <a:avLst>
              <a:gd name="adj1" fmla="val 82846"/>
            </a:avLst>
          </a:prstGeom>
          <a:noFill/>
          <a:ln w="38160">
            <a:solidFill>
              <a:schemeClr val="tx1">
                <a:lumMod val="65000"/>
                <a:lumOff val="3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9"/>
          <p:cNvSpPr/>
          <p:nvPr/>
        </p:nvSpPr>
        <p:spPr>
          <a:xfrm>
            <a:off x="5508000" y="3861000"/>
            <a:ext cx="7189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0"/>
          <p:cNvSpPr/>
          <p:nvPr/>
        </p:nvSpPr>
        <p:spPr>
          <a:xfrm>
            <a:off x="9288360" y="3456000"/>
            <a:ext cx="1727280" cy="791640"/>
          </a:xfrm>
          <a:prstGeom prst="flowChartMerg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Merge Data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75" name="CustomShape 11"/>
          <p:cNvSpPr/>
          <p:nvPr/>
        </p:nvSpPr>
        <p:spPr>
          <a:xfrm>
            <a:off x="72000" y="1495440"/>
            <a:ext cx="1367280" cy="66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data of companies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1656000" y="1495440"/>
            <a:ext cx="1367280" cy="66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Funding data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77" name="CustomShape 13"/>
          <p:cNvSpPr/>
          <p:nvPr/>
        </p:nvSpPr>
        <p:spPr>
          <a:xfrm>
            <a:off x="3312000" y="1495440"/>
            <a:ext cx="1367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Mapping sectors data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78" name="Line 14"/>
          <p:cNvSpPr/>
          <p:nvPr/>
        </p:nvSpPr>
        <p:spPr>
          <a:xfrm>
            <a:off x="936000" y="2016000"/>
            <a:ext cx="648000" cy="45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15"/>
          <p:cNvSpPr/>
          <p:nvPr/>
        </p:nvSpPr>
        <p:spPr>
          <a:xfrm>
            <a:off x="2016000" y="1855080"/>
            <a:ext cx="360" cy="61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16"/>
          <p:cNvSpPr/>
          <p:nvPr/>
        </p:nvSpPr>
        <p:spPr>
          <a:xfrm flipH="1">
            <a:off x="2520000" y="1855080"/>
            <a:ext cx="792000" cy="61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7"/>
          <p:cNvSpPr/>
          <p:nvPr/>
        </p:nvSpPr>
        <p:spPr>
          <a:xfrm>
            <a:off x="6048000" y="2448000"/>
            <a:ext cx="2735640" cy="575640"/>
          </a:xfrm>
          <a:prstGeom prst="flowChartInputOutput">
            <a:avLst/>
          </a:prstGeom>
          <a:gradFill rotWithShape="0"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13500000"/>
          </a:gra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Identification of common keys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2" name="CustomShape 18"/>
          <p:cNvSpPr/>
          <p:nvPr/>
        </p:nvSpPr>
        <p:spPr>
          <a:xfrm flipH="1" rot="16200000">
            <a:off x="9926640" y="3247920"/>
            <a:ext cx="448200" cy="360"/>
          </a:xfrm>
          <a:prstGeom prst="bentConnector3">
            <a:avLst>
              <a:gd name="adj1" fmla="val 82846"/>
            </a:avLst>
          </a:prstGeom>
          <a:noFill/>
          <a:ln w="38160">
            <a:solidFill>
              <a:schemeClr val="tx1">
                <a:lumMod val="65000"/>
                <a:lumOff val="3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9"/>
          <p:cNvSpPr/>
          <p:nvPr/>
        </p:nvSpPr>
        <p:spPr>
          <a:xfrm>
            <a:off x="9216000" y="2448000"/>
            <a:ext cx="1871640" cy="575640"/>
          </a:xfrm>
          <a:prstGeom prst="flowChartProcess">
            <a:avLst/>
          </a:prstGeom>
          <a:gradFill rotWithShape="0"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13500000"/>
          </a:gra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Data Understaning &amp; Cleaning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4" name="CustomShape 20"/>
          <p:cNvSpPr/>
          <p:nvPr/>
        </p:nvSpPr>
        <p:spPr>
          <a:xfrm flipH="1" rot="10878600">
            <a:off x="2662920" y="2654280"/>
            <a:ext cx="863280" cy="19440"/>
          </a:xfrm>
          <a:prstGeom prst="bentConnector3">
            <a:avLst>
              <a:gd name="adj1" fmla="val 82846"/>
            </a:avLst>
          </a:prstGeom>
          <a:noFill/>
          <a:ln w="38160">
            <a:solidFill>
              <a:schemeClr val="tx1">
                <a:lumMod val="65000"/>
                <a:lumOff val="3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1"/>
          <p:cNvSpPr/>
          <p:nvPr/>
        </p:nvSpPr>
        <p:spPr>
          <a:xfrm flipH="1" rot="10878600">
            <a:off x="8423280" y="2799000"/>
            <a:ext cx="792000" cy="1440"/>
          </a:xfrm>
          <a:prstGeom prst="bentConnector3">
            <a:avLst>
              <a:gd name="adj1" fmla="val 82846"/>
            </a:avLst>
          </a:prstGeom>
          <a:noFill/>
          <a:ln w="38160">
            <a:solidFill>
              <a:schemeClr val="tx1">
                <a:lumMod val="65000"/>
                <a:lumOff val="3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2"/>
          <p:cNvSpPr/>
          <p:nvPr/>
        </p:nvSpPr>
        <p:spPr>
          <a:xfrm flipH="1">
            <a:off x="8927280" y="3815640"/>
            <a:ext cx="719640" cy="360"/>
          </a:xfrm>
          <a:prstGeom prst="bentConnector3">
            <a:avLst>
              <a:gd name="adj1" fmla="val 82846"/>
            </a:avLst>
          </a:prstGeom>
          <a:noFill/>
          <a:ln w="38160">
            <a:solidFill>
              <a:schemeClr val="tx1">
                <a:lumMod val="65000"/>
                <a:lumOff val="3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3"/>
          <p:cNvSpPr/>
          <p:nvPr/>
        </p:nvSpPr>
        <p:spPr>
          <a:xfrm>
            <a:off x="5400000" y="3481920"/>
            <a:ext cx="1511640" cy="621720"/>
          </a:xfrm>
          <a:prstGeom prst="flowChartProcess">
            <a:avLst/>
          </a:prstGeom>
          <a:gradFill rotWithShape="0"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13500000"/>
          </a:gra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Handling Missing Data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8" name="CustomShape 24"/>
          <p:cNvSpPr/>
          <p:nvPr/>
        </p:nvSpPr>
        <p:spPr>
          <a:xfrm flipH="1">
            <a:off x="4895280" y="3815280"/>
            <a:ext cx="503640" cy="360"/>
          </a:xfrm>
          <a:prstGeom prst="bentConnector3">
            <a:avLst>
              <a:gd name="adj1" fmla="val 82846"/>
            </a:avLst>
          </a:prstGeom>
          <a:noFill/>
          <a:ln w="38160">
            <a:solidFill>
              <a:schemeClr val="tx1">
                <a:lumMod val="65000"/>
                <a:lumOff val="3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5"/>
          <p:cNvSpPr/>
          <p:nvPr/>
        </p:nvSpPr>
        <p:spPr>
          <a:xfrm>
            <a:off x="3384000" y="3481920"/>
            <a:ext cx="1511640" cy="621720"/>
          </a:xfrm>
          <a:prstGeom prst="flowChartProcess">
            <a:avLst/>
          </a:prstGeom>
          <a:gradFill rotWithShape="0"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13500000"/>
          </a:gra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Sector mapping with category list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90" name="CustomShape 26"/>
          <p:cNvSpPr/>
          <p:nvPr/>
        </p:nvSpPr>
        <p:spPr>
          <a:xfrm>
            <a:off x="936360" y="3456000"/>
            <a:ext cx="1727280" cy="791640"/>
          </a:xfrm>
          <a:prstGeom prst="flowChartMerg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Merge Data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91" name="CustomShape 27"/>
          <p:cNvSpPr/>
          <p:nvPr/>
        </p:nvSpPr>
        <p:spPr>
          <a:xfrm flipH="1" flipV="1" rot="21580200">
            <a:off x="2231280" y="3812040"/>
            <a:ext cx="1151640" cy="6120"/>
          </a:xfrm>
          <a:prstGeom prst="bentConnector3">
            <a:avLst>
              <a:gd name="adj1" fmla="val 82846"/>
            </a:avLst>
          </a:prstGeom>
          <a:noFill/>
          <a:ln w="38160">
            <a:solidFill>
              <a:schemeClr val="tx1">
                <a:lumMod val="65000"/>
                <a:lumOff val="3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8"/>
          <p:cNvSpPr/>
          <p:nvPr/>
        </p:nvSpPr>
        <p:spPr>
          <a:xfrm flipH="1" rot="16135200">
            <a:off x="1551960" y="4499280"/>
            <a:ext cx="503640" cy="360"/>
          </a:xfrm>
          <a:prstGeom prst="bentConnector3">
            <a:avLst>
              <a:gd name="adj1" fmla="val 82846"/>
            </a:avLst>
          </a:prstGeom>
          <a:noFill/>
          <a:ln w="38160">
            <a:solidFill>
              <a:schemeClr val="tx1">
                <a:lumMod val="65000"/>
                <a:lumOff val="3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9"/>
          <p:cNvSpPr/>
          <p:nvPr/>
        </p:nvSpPr>
        <p:spPr>
          <a:xfrm flipH="1" rot="16135200">
            <a:off x="1542240" y="5625360"/>
            <a:ext cx="503640" cy="360"/>
          </a:xfrm>
          <a:prstGeom prst="bentConnector3">
            <a:avLst>
              <a:gd name="adj1" fmla="val 82846"/>
            </a:avLst>
          </a:prstGeom>
          <a:noFill/>
          <a:ln w="38160">
            <a:solidFill>
              <a:schemeClr val="tx1">
                <a:lumMod val="65000"/>
                <a:lumOff val="3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136520" y="64008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405000" y="1855080"/>
            <a:ext cx="1116720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Business and Data Understanding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Invest only in English-speaking countries and invest between 5 to 15 million USD per round of investment.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Load the companies and rounds data in the dataframe using “ISO-8859-1” encoded format.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Explored and understand data using pandas methods like .info(), .describe(), .head(), .tail(),.shape 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Identifying the common keys column.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1152000" y="3240000"/>
            <a:ext cx="9563760" cy="146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136520" y="64008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405000" y="1855080"/>
            <a:ext cx="1116720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Cleaning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Companies Datasets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Identifying the keys column</a:t>
            </a:r>
            <a:endParaRPr b="0" lang="en-IN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Change the key in the lowercase and decode in 'ISO-8859-1' format and decode ASCII characters.</a:t>
            </a:r>
            <a:r>
              <a:rPr b="0" lang="en-IN" sz="2200" spc="-1" strike="noStrike">
                <a:latin typeface="Arial"/>
              </a:rPr>
              <a:t> </a:t>
            </a:r>
            <a:endParaRPr b="0" lang="en-IN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Merge companies datasets to the rounds datasets.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Rounds Datasets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Identifying the keys column</a:t>
            </a:r>
            <a:endParaRPr b="0" lang="en-IN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Change the key in the lowercase and decode in 'ISO-8859-1' format and decode ASCII characters.</a:t>
            </a:r>
            <a:endParaRPr b="0" lang="en-IN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rounds2['company_permalink'].isin(companies['permalink'])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936000" y="2016000"/>
            <a:ext cx="2663640" cy="199332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6658560" y="2082240"/>
            <a:ext cx="3349080" cy="143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136520" y="64008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"/>
          <p:cNvSpPr/>
          <p:nvPr/>
        </p:nvSpPr>
        <p:spPr>
          <a:xfrm>
            <a:off x="405000" y="1855080"/>
            <a:ext cx="1116720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Cleaning Cont.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Merged two datasets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master_frame = pd.merge(rounds2, companies, on='permalink')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Funding type analysis in the master_frame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Removed the column which are not useful for the analysis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Handled missing data for the selected investments type ['venture', 'angel', 'seed', 'private_equity']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Detect outliers with z-score based on the investments type and after performed data aggregation and updated NaN value with mean, median or mod.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Below boxplot chart for the angel investmetn type.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368000" y="4538160"/>
            <a:ext cx="2807640" cy="172548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5472000" y="4464000"/>
            <a:ext cx="2807640" cy="181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05000" y="1855080"/>
            <a:ext cx="1116720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"/>
          <p:cNvSpPr/>
          <p:nvPr/>
        </p:nvSpPr>
        <p:spPr>
          <a:xfrm>
            <a:off x="1136520" y="64008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Total investments (globally) in angel, </a:t>
            </a:r>
            <a:br/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venture, seed, and private equity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5" name="TextShape 4"/>
          <p:cNvSpPr txBox="1"/>
          <p:nvPr/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16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336680" y="2621520"/>
            <a:ext cx="3055320" cy="234648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4608000" y="2668320"/>
            <a:ext cx="6880680" cy="280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05000" y="1855080"/>
            <a:ext cx="1116720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"/>
          <p:cNvSpPr/>
          <p:nvPr/>
        </p:nvSpPr>
        <p:spPr>
          <a:xfrm>
            <a:off x="1136520" y="64008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Top 9 countries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against the total amount of investments </a:t>
            </a:r>
            <a:br/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funding type FT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22" name="TextShape 4"/>
          <p:cNvSpPr txBox="1"/>
          <p:nvPr/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23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896760" y="2016000"/>
            <a:ext cx="4503240" cy="327636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6408000" y="1944000"/>
            <a:ext cx="4752000" cy="350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05000" y="1855080"/>
            <a:ext cx="1116720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"/>
          <p:cNvSpPr/>
          <p:nvPr/>
        </p:nvSpPr>
        <p:spPr>
          <a:xfrm>
            <a:off x="1136520" y="64008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Number of investments in the top 3 sectors of the top 3 countries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29" name="TextShape 4"/>
          <p:cNvSpPr txBox="1"/>
          <p:nvPr/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30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1152000" y="1800000"/>
            <a:ext cx="4857120" cy="316800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6746400" y="1820160"/>
            <a:ext cx="4826520" cy="314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Application>LibreOffice/6.0.7.3$Linux_X86_64 LibreOffice_project/00m0$Build-3</Application>
  <Words>51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2016-06-09T08:16:28Z</dcterms:created>
  <dc:creator>Chiranjeev</dc:creator>
  <dc:description/>
  <dc:language>en-IN</dc:language>
  <cp:lastModifiedBy/>
  <dcterms:modified xsi:type="dcterms:W3CDTF">2020-05-02T23:10:55Z</dcterms:modified>
  <cp:revision>47</cp:revision>
  <dc:subject/>
  <dc:title>Investment Case Study  Submission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