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Figtree Light"/>
      <p:regular r:id="rId20"/>
      <p:bold r:id="rId21"/>
      <p:italic r:id="rId22"/>
      <p:boldItalic r:id="rId23"/>
    </p:embeddedFont>
    <p:embeddedFont>
      <p:font typeface="Montserrat Black"/>
      <p:bold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Bebas Neue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02342AE-00BB-4840-BA18-84EBCCB06918}">
  <a:tblStyle styleId="{E02342AE-00BB-4840-BA18-84EBCCB0691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gtreeLight-regular.fntdata"/><Relationship Id="rId22" Type="http://schemas.openxmlformats.org/officeDocument/2006/relationships/font" Target="fonts/FigtreeLight-italic.fntdata"/><Relationship Id="rId21" Type="http://schemas.openxmlformats.org/officeDocument/2006/relationships/font" Target="fonts/FigtreeLight-bold.fntdata"/><Relationship Id="rId24" Type="http://schemas.openxmlformats.org/officeDocument/2006/relationships/font" Target="fonts/MontserratBlack-bold.fntdata"/><Relationship Id="rId23" Type="http://schemas.openxmlformats.org/officeDocument/2006/relationships/font" Target="fonts/Figtree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font" Target="fonts/MontserratBlack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BebasNeue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21da573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21da573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21da5739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f21da5739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f21da5739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f21da5739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f21da573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f21da573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f21da573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f21da573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21da57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21da57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21da573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21da573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f21da573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f21da573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f21da573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f21da573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f21da573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f21da573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21da5739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21da5739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5f21da5739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5f21da5739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f21da5739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f21da5739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sz="1200"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120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1200"/>
              </a:spcBef>
              <a:spcAft>
                <a:spcPts val="120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2.gif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0.png"/><Relationship Id="rId13" Type="http://schemas.openxmlformats.org/officeDocument/2006/relationships/image" Target="../media/image9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Relationship Id="rId9" Type="http://schemas.openxmlformats.org/officeDocument/2006/relationships/image" Target="../media/image5.png"/><Relationship Id="rId15" Type="http://schemas.openxmlformats.org/officeDocument/2006/relationships/image" Target="../media/image11.png"/><Relationship Id="rId14" Type="http://schemas.openxmlformats.org/officeDocument/2006/relationships/image" Target="../media/image16.png"/><Relationship Id="rId17" Type="http://schemas.openxmlformats.org/officeDocument/2006/relationships/image" Target="../media/image8.png"/><Relationship Id="rId16" Type="http://schemas.openxmlformats.org/officeDocument/2006/relationships/image" Target="../media/image12.png"/><Relationship Id="rId5" Type="http://schemas.openxmlformats.org/officeDocument/2006/relationships/image" Target="../media/image10.png"/><Relationship Id="rId19" Type="http://schemas.openxmlformats.org/officeDocument/2006/relationships/image" Target="../media/image19.png"/><Relationship Id="rId6" Type="http://schemas.openxmlformats.org/officeDocument/2006/relationships/image" Target="../media/image4.png"/><Relationship Id="rId18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.pn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3" Type="http://schemas.openxmlformats.org/officeDocument/2006/relationships/image" Target="../media/image7.png"/><Relationship Id="rId1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9" Type="http://schemas.openxmlformats.org/officeDocument/2006/relationships/image" Target="../media/image14.png"/><Relationship Id="rId15" Type="http://schemas.openxmlformats.org/officeDocument/2006/relationships/image" Target="../media/image16.png"/><Relationship Id="rId14" Type="http://schemas.openxmlformats.org/officeDocument/2006/relationships/image" Target="../media/image9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5" Type="http://schemas.openxmlformats.org/officeDocument/2006/relationships/image" Target="../media/image18.png"/><Relationship Id="rId19" Type="http://schemas.openxmlformats.org/officeDocument/2006/relationships/image" Target="../media/image3.png"/><Relationship Id="rId6" Type="http://schemas.openxmlformats.org/officeDocument/2006/relationships/image" Target="../media/image10.png"/><Relationship Id="rId18" Type="http://schemas.openxmlformats.org/officeDocument/2006/relationships/image" Target="../media/image8.png"/><Relationship Id="rId7" Type="http://schemas.openxmlformats.org/officeDocument/2006/relationships/image" Target="../media/image4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3" Type="http://schemas.openxmlformats.org/officeDocument/2006/relationships/image" Target="../media/image16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6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5" Type="http://schemas.openxmlformats.org/officeDocument/2006/relationships/image" Target="../media/image12.png"/><Relationship Id="rId14" Type="http://schemas.openxmlformats.org/officeDocument/2006/relationships/image" Target="../media/image11.png"/><Relationship Id="rId17" Type="http://schemas.openxmlformats.org/officeDocument/2006/relationships/image" Target="../media/image3.png"/><Relationship Id="rId16" Type="http://schemas.openxmlformats.org/officeDocument/2006/relationships/image" Target="../media/image8.png"/><Relationship Id="rId5" Type="http://schemas.openxmlformats.org/officeDocument/2006/relationships/image" Target="../media/image4.png"/><Relationship Id="rId19" Type="http://schemas.openxmlformats.org/officeDocument/2006/relationships/image" Target="../media/image21.png"/><Relationship Id="rId6" Type="http://schemas.openxmlformats.org/officeDocument/2006/relationships/image" Target="../media/image2.png"/><Relationship Id="rId18" Type="http://schemas.openxmlformats.org/officeDocument/2006/relationships/image" Target="../media/image19.png"/><Relationship Id="rId7" Type="http://schemas.openxmlformats.org/officeDocument/2006/relationships/image" Target="../media/image14.png"/><Relationship Id="rId8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LLM Face-Off:</a:t>
            </a:r>
            <a:endParaRPr sz="6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400"/>
              <a:t>Open vs Closed</a:t>
            </a:r>
            <a:endParaRPr sz="6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228225" y="1298200"/>
            <a:ext cx="27120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Nikko Carlo Yabut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3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1: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 and After Prompting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2" name="Google Shape;292;p23"/>
          <p:cNvSpPr txBox="1"/>
          <p:nvPr/>
        </p:nvSpPr>
        <p:spPr>
          <a:xfrm>
            <a:off x="299950" y="774900"/>
            <a:ext cx="8613900" cy="15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Is there a bad prompt?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Explain.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4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1: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 and After Prompting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98" name="Google Shape;298;p24"/>
          <p:cNvSpPr txBox="1"/>
          <p:nvPr/>
        </p:nvSpPr>
        <p:spPr>
          <a:xfrm>
            <a:off x="299950" y="774900"/>
            <a:ext cx="8613900" cy="39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Is there a bad prompt?</a:t>
            </a:r>
            <a:br>
              <a:rPr lang="en" sz="2300">
                <a:solidFill>
                  <a:schemeClr val="dk1"/>
                </a:solidFill>
              </a:rPr>
            </a:br>
            <a:r>
              <a:rPr lang="en" sz="2300">
                <a:solidFill>
                  <a:schemeClr val="dk1"/>
                </a:solidFill>
              </a:rPr>
              <a:t>Explain.</a:t>
            </a:r>
            <a:endParaRPr sz="2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There are no bad prompts — only unrefined ones.</a:t>
            </a:r>
            <a:endParaRPr b="1" sz="4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 prompt is bad if it's part of a learning or refinement process.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Prompts evolve; vague ones spark curiosity and learning.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Even a “bad” prompt is a step toward a better one.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1: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 and After Prompting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04" name="Google Shape;304;p25"/>
          <p:cNvSpPr txBox="1"/>
          <p:nvPr/>
        </p:nvSpPr>
        <p:spPr>
          <a:xfrm>
            <a:off x="94525" y="426525"/>
            <a:ext cx="86139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Is there a bad practice in prompting?</a:t>
            </a:r>
            <a:br>
              <a:rPr b="1"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chemeClr val="dk1"/>
                </a:solidFill>
              </a:rPr>
              <a:t>Explain.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1: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 and After Prompting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310" name="Google Shape;310;p26"/>
          <p:cNvSpPr txBox="1"/>
          <p:nvPr/>
        </p:nvSpPr>
        <p:spPr>
          <a:xfrm>
            <a:off x="94525" y="426525"/>
            <a:ext cx="8613900" cy="1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Is there a bad practice in prompting?</a:t>
            </a:r>
            <a:br>
              <a:rPr b="1" lang="en" sz="2100">
                <a:solidFill>
                  <a:schemeClr val="dk1"/>
                </a:solidFill>
              </a:rPr>
            </a:br>
            <a:r>
              <a:rPr b="1" lang="en" sz="2100">
                <a:solidFill>
                  <a:schemeClr val="dk1"/>
                </a:solidFill>
              </a:rPr>
              <a:t>Explain.</a:t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311" name="Google Shape;3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00" y="1500825"/>
            <a:ext cx="3501892" cy="25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022" y="1815263"/>
            <a:ext cx="1512975" cy="1512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arrow pointing down with a long tail (Provided by Tenor)" id="313" name="Google Shape;3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465943">
            <a:off x="3691516" y="1118776"/>
            <a:ext cx="1605916" cy="12365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6"/>
          <p:cNvSpPr txBox="1"/>
          <p:nvPr/>
        </p:nvSpPr>
        <p:spPr>
          <a:xfrm>
            <a:off x="5652875" y="1061250"/>
            <a:ext cx="3446400" cy="7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</a:rPr>
              <a:t>Prompting in the Real World = Prompting Under Constraints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315" name="Google Shape;315;p26"/>
          <p:cNvSpPr txBox="1"/>
          <p:nvPr/>
        </p:nvSpPr>
        <p:spPr>
          <a:xfrm>
            <a:off x="5708425" y="2491000"/>
            <a:ext cx="32934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Bloated prompts  </a:t>
            </a:r>
            <a:r>
              <a:rPr lang="en" sz="700">
                <a:solidFill>
                  <a:schemeClr val="dk1"/>
                </a:solidFill>
              </a:rPr>
              <a:t>→ </a:t>
            </a:r>
            <a:r>
              <a:rPr lang="en" sz="700"/>
              <a:t>Wastes tokens → </a:t>
            </a:r>
            <a:r>
              <a:rPr b="1" lang="en" sz="700"/>
              <a:t>increases cost and latency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Unbounded outputs (e.g., "Write as much as you can")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      </a:t>
            </a:r>
            <a:r>
              <a:rPr lang="en" sz="700">
                <a:solidFill>
                  <a:schemeClr val="dk1"/>
                </a:solidFill>
              </a:rPr>
              <a:t>  → </a:t>
            </a:r>
            <a:r>
              <a:rPr lang="en" sz="700"/>
              <a:t>Can trigger runaway generation → hallucination </a:t>
            </a:r>
            <a:r>
              <a:rPr lang="en" sz="700">
                <a:solidFill>
                  <a:schemeClr val="dk1"/>
                </a:solidFill>
              </a:rPr>
              <a:t>  → </a:t>
            </a:r>
            <a:r>
              <a:rPr b="1" lang="en" sz="700">
                <a:solidFill>
                  <a:schemeClr val="dk1"/>
                </a:solidFill>
              </a:rPr>
              <a:t>wastes tokens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Too many iterations</a:t>
            </a:r>
            <a:r>
              <a:rPr lang="en" sz="700">
                <a:solidFill>
                  <a:schemeClr val="dk1"/>
                </a:solidFill>
              </a:rPr>
              <a:t>  → </a:t>
            </a:r>
            <a:r>
              <a:rPr lang="en" sz="700"/>
              <a:t>More back-and-forth → </a:t>
            </a:r>
            <a:r>
              <a:rPr b="1" lang="en" sz="700"/>
              <a:t>slower workflows</a:t>
            </a:r>
            <a:endParaRPr b="1"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6" name="Google Shape;316;p26"/>
          <p:cNvSpPr txBox="1"/>
          <p:nvPr/>
        </p:nvSpPr>
        <p:spPr>
          <a:xfrm>
            <a:off x="5708425" y="18049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In theory, every prompt is a valid starting point. But in </a:t>
            </a:r>
            <a:r>
              <a:rPr b="1" lang="en" sz="800">
                <a:solidFill>
                  <a:schemeClr val="dk1"/>
                </a:solidFill>
              </a:rPr>
              <a:t>production</a:t>
            </a:r>
            <a:r>
              <a:rPr lang="en" sz="800">
                <a:solidFill>
                  <a:schemeClr val="dk1"/>
                </a:solidFill>
              </a:rPr>
              <a:t> or </a:t>
            </a:r>
            <a:r>
              <a:rPr b="1" lang="en" sz="800">
                <a:solidFill>
                  <a:schemeClr val="dk1"/>
                </a:solidFill>
              </a:rPr>
              <a:t>limited-resource</a:t>
            </a:r>
            <a:r>
              <a:rPr lang="en" sz="800">
                <a:solidFill>
                  <a:schemeClr val="dk1"/>
                </a:solidFill>
              </a:rPr>
              <a:t> environments (like APIs, embedded systems, or commercial apps), prompting has </a:t>
            </a:r>
            <a:r>
              <a:rPr b="1" lang="en" sz="800">
                <a:solidFill>
                  <a:schemeClr val="dk1"/>
                </a:solidFill>
              </a:rPr>
              <a:t>economic and computational stakes.</a:t>
            </a:r>
            <a:endParaRPr sz="1100"/>
          </a:p>
        </p:txBody>
      </p:sp>
      <p:sp>
        <p:nvSpPr>
          <p:cNvPr id="317" name="Google Shape;317;p26"/>
          <p:cNvSpPr txBox="1"/>
          <p:nvPr/>
        </p:nvSpPr>
        <p:spPr>
          <a:xfrm>
            <a:off x="5652875" y="3438975"/>
            <a:ext cx="300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📉 Real-World Impact of Poor Prompting in Production</a:t>
            </a:r>
            <a:endParaRPr b="1"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💸 </a:t>
            </a:r>
            <a:r>
              <a:rPr b="1" lang="en" sz="800">
                <a:solidFill>
                  <a:schemeClr val="dk1"/>
                </a:solidFill>
              </a:rPr>
              <a:t>Higher API costs</a:t>
            </a:r>
            <a:r>
              <a:rPr lang="en" sz="800">
                <a:solidFill>
                  <a:schemeClr val="dk1"/>
                </a:solidFill>
              </a:rPr>
              <a:t> (OpenAI, charge per token)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🕒 </a:t>
            </a:r>
            <a:r>
              <a:rPr b="1" lang="en" sz="800">
                <a:solidFill>
                  <a:schemeClr val="dk1"/>
                </a:solidFill>
              </a:rPr>
              <a:t>Increased latency</a:t>
            </a:r>
            <a:r>
              <a:rPr lang="en" sz="800">
                <a:solidFill>
                  <a:schemeClr val="dk1"/>
                </a:solidFill>
              </a:rPr>
              <a:t> → worse UX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🧪 </a:t>
            </a:r>
            <a:r>
              <a:rPr b="1" lang="en" sz="800">
                <a:solidFill>
                  <a:schemeClr val="dk1"/>
                </a:solidFill>
              </a:rPr>
              <a:t>Unstable output</a:t>
            </a:r>
            <a:r>
              <a:rPr lang="en" sz="800">
                <a:solidFill>
                  <a:schemeClr val="dk1"/>
                </a:solidFill>
              </a:rPr>
              <a:t> → more QA/testing time</a:t>
            </a:r>
            <a:endParaRPr sz="800">
              <a:solidFill>
                <a:schemeClr val="dk1"/>
              </a:solidFill>
            </a:endParaRPr>
          </a:p>
          <a:p>
            <a: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💥 </a:t>
            </a:r>
            <a:r>
              <a:rPr b="1" lang="en" sz="800">
                <a:solidFill>
                  <a:schemeClr val="dk1"/>
                </a:solidFill>
              </a:rPr>
              <a:t>Scaling issues</a:t>
            </a:r>
            <a:r>
              <a:rPr lang="en" sz="800">
                <a:solidFill>
                  <a:schemeClr val="dk1"/>
                </a:solidFill>
              </a:rPr>
              <a:t> → can’t afford to run models at scale with inefficient prompts</a:t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604500" y="2631450"/>
            <a:ext cx="1791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sp>
        <p:nvSpPr>
          <p:cNvPr id="67" name="Google Shape;67;p15"/>
          <p:cNvSpPr/>
          <p:nvPr/>
        </p:nvSpPr>
        <p:spPr>
          <a:xfrm>
            <a:off x="604500" y="2368256"/>
            <a:ext cx="17916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DeepSeek</a:t>
            </a:r>
            <a:r>
              <a:rPr lang="en" sz="800"/>
              <a:t> (by DeepSeek AI)</a:t>
            </a:r>
            <a:endParaRPr sz="800"/>
          </a:p>
        </p:txBody>
      </p:sp>
      <p:sp>
        <p:nvSpPr>
          <p:cNvPr id="68" name="Google Shape;68;p15"/>
          <p:cNvSpPr txBox="1"/>
          <p:nvPr/>
        </p:nvSpPr>
        <p:spPr>
          <a:xfrm>
            <a:off x="604500" y="540600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LLaMA 2</a:t>
            </a:r>
            <a:r>
              <a:rPr lang="en" sz="800"/>
              <a:t> (by Meta)</a:t>
            </a:r>
            <a:endParaRPr sz="800"/>
          </a:p>
        </p:txBody>
      </p:sp>
      <p:sp>
        <p:nvSpPr>
          <p:cNvPr id="69" name="Google Shape;69;p15"/>
          <p:cNvSpPr txBox="1"/>
          <p:nvPr/>
        </p:nvSpPr>
        <p:spPr>
          <a:xfrm>
            <a:off x="604500" y="1584975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Mistral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70" name="Google Shape;70;p15"/>
          <p:cNvSpPr txBox="1"/>
          <p:nvPr/>
        </p:nvSpPr>
        <p:spPr>
          <a:xfrm>
            <a:off x="604500" y="1323881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Mixtral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71" name="Google Shape;71;p15"/>
          <p:cNvSpPr txBox="1"/>
          <p:nvPr/>
        </p:nvSpPr>
        <p:spPr>
          <a:xfrm>
            <a:off x="604500" y="2107163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Falcon</a:t>
            </a:r>
            <a:r>
              <a:rPr lang="en" sz="800"/>
              <a:t> (by TII)</a:t>
            </a:r>
            <a:endParaRPr sz="800"/>
          </a:p>
        </p:txBody>
      </p:sp>
      <p:sp>
        <p:nvSpPr>
          <p:cNvPr id="72" name="Google Shape;72;p15"/>
          <p:cNvSpPr txBox="1"/>
          <p:nvPr/>
        </p:nvSpPr>
        <p:spPr>
          <a:xfrm>
            <a:off x="604500" y="1062788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Gemma</a:t>
            </a:r>
            <a:r>
              <a:rPr lang="en" sz="800"/>
              <a:t> (by Google)</a:t>
            </a:r>
            <a:endParaRPr sz="800"/>
          </a:p>
        </p:txBody>
      </p:sp>
      <p:sp>
        <p:nvSpPr>
          <p:cNvPr id="73" name="Google Shape;73;p15"/>
          <p:cNvSpPr txBox="1"/>
          <p:nvPr/>
        </p:nvSpPr>
        <p:spPr>
          <a:xfrm>
            <a:off x="604500" y="801694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OpenLLAMA </a:t>
            </a:r>
            <a:r>
              <a:rPr lang="en" sz="800"/>
              <a:t>(by Berkeley AI)</a:t>
            </a:r>
            <a:endParaRPr sz="800"/>
          </a:p>
        </p:txBody>
      </p:sp>
      <p:sp>
        <p:nvSpPr>
          <p:cNvPr id="74" name="Google Shape;74;p15"/>
          <p:cNvSpPr txBox="1"/>
          <p:nvPr/>
        </p:nvSpPr>
        <p:spPr>
          <a:xfrm>
            <a:off x="604500" y="1846069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Dolly</a:t>
            </a:r>
            <a:r>
              <a:rPr lang="en" sz="800"/>
              <a:t> (by Databricks)</a:t>
            </a:r>
            <a:endParaRPr sz="800"/>
          </a:p>
        </p:txBody>
      </p:sp>
      <p:sp>
        <p:nvSpPr>
          <p:cNvPr id="75" name="Google Shape;75;p15"/>
          <p:cNvSpPr/>
          <p:nvPr/>
        </p:nvSpPr>
        <p:spPr>
          <a:xfrm rot="-5400000">
            <a:off x="-728925" y="1487850"/>
            <a:ext cx="2232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OPEN-SOURCE</a:t>
            </a:r>
            <a:endParaRPr b="1"/>
          </a:p>
        </p:txBody>
      </p:sp>
      <p:sp>
        <p:nvSpPr>
          <p:cNvPr id="76" name="Google Shape;76;p15"/>
          <p:cNvSpPr/>
          <p:nvPr/>
        </p:nvSpPr>
        <p:spPr>
          <a:xfrm rot="-5400000">
            <a:off x="-729975" y="3773950"/>
            <a:ext cx="22347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CLOSED-SOURCE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604200" y="3010750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GPT-4</a:t>
            </a:r>
            <a:r>
              <a:rPr lang="en" sz="800"/>
              <a:t> (by OpenAI)</a:t>
            </a:r>
            <a:endParaRPr sz="800"/>
          </a:p>
        </p:txBody>
      </p:sp>
      <p:sp>
        <p:nvSpPr>
          <p:cNvPr id="78" name="Google Shape;78;p15"/>
          <p:cNvSpPr txBox="1"/>
          <p:nvPr/>
        </p:nvSpPr>
        <p:spPr>
          <a:xfrm>
            <a:off x="604200" y="3271844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Claude 4</a:t>
            </a:r>
            <a:r>
              <a:rPr lang="en" sz="800"/>
              <a:t> (by Anthropic)</a:t>
            </a:r>
            <a:endParaRPr sz="800"/>
          </a:p>
        </p:txBody>
      </p:sp>
      <p:sp>
        <p:nvSpPr>
          <p:cNvPr id="79" name="Google Shape;79;p15"/>
          <p:cNvSpPr txBox="1"/>
          <p:nvPr/>
        </p:nvSpPr>
        <p:spPr>
          <a:xfrm>
            <a:off x="604200" y="3532938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Gemini</a:t>
            </a:r>
            <a:r>
              <a:rPr lang="en" sz="800"/>
              <a:t> (by Google DeepMind)</a:t>
            </a:r>
            <a:endParaRPr sz="800"/>
          </a:p>
        </p:txBody>
      </p:sp>
      <p:sp>
        <p:nvSpPr>
          <p:cNvPr id="80" name="Google Shape;80;p15"/>
          <p:cNvSpPr txBox="1"/>
          <p:nvPr/>
        </p:nvSpPr>
        <p:spPr>
          <a:xfrm>
            <a:off x="604200" y="3794031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Command R+</a:t>
            </a:r>
            <a:r>
              <a:rPr lang="en" sz="800"/>
              <a:t> (by Cohere)</a:t>
            </a:r>
            <a:endParaRPr sz="800"/>
          </a:p>
        </p:txBody>
      </p:sp>
      <p:sp>
        <p:nvSpPr>
          <p:cNvPr id="81" name="Google Shape;81;p15"/>
          <p:cNvSpPr txBox="1"/>
          <p:nvPr/>
        </p:nvSpPr>
        <p:spPr>
          <a:xfrm>
            <a:off x="604200" y="4055125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Ernie Bot </a:t>
            </a:r>
            <a:r>
              <a:rPr lang="en" sz="800"/>
              <a:t>(by Baidu)</a:t>
            </a:r>
            <a:endParaRPr sz="800"/>
          </a:p>
        </p:txBody>
      </p:sp>
      <p:sp>
        <p:nvSpPr>
          <p:cNvPr id="82" name="Google Shape;82;p15"/>
          <p:cNvSpPr txBox="1"/>
          <p:nvPr/>
        </p:nvSpPr>
        <p:spPr>
          <a:xfrm>
            <a:off x="604200" y="4316219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Qwen</a:t>
            </a:r>
            <a:r>
              <a:rPr lang="en" sz="800"/>
              <a:t> (by Alibaba)</a:t>
            </a:r>
            <a:endParaRPr sz="800"/>
          </a:p>
        </p:txBody>
      </p:sp>
      <p:sp>
        <p:nvSpPr>
          <p:cNvPr id="83" name="Google Shape;83;p15"/>
          <p:cNvSpPr txBox="1"/>
          <p:nvPr/>
        </p:nvSpPr>
        <p:spPr>
          <a:xfrm>
            <a:off x="604200" y="4577313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SenseChat </a:t>
            </a:r>
            <a:r>
              <a:rPr lang="en" sz="800"/>
              <a:t>(by SenseTime)</a:t>
            </a:r>
            <a:endParaRPr sz="800"/>
          </a:p>
        </p:txBody>
      </p:sp>
      <p:sp>
        <p:nvSpPr>
          <p:cNvPr id="84" name="Google Shape;84;p15"/>
          <p:cNvSpPr txBox="1"/>
          <p:nvPr/>
        </p:nvSpPr>
        <p:spPr>
          <a:xfrm>
            <a:off x="604200" y="4838406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Grok</a:t>
            </a:r>
            <a:r>
              <a:rPr lang="en" sz="800"/>
              <a:t> (by xAI)</a:t>
            </a:r>
            <a:endParaRPr sz="800"/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11793" l="0" r="14133" t="0"/>
          <a:stretch/>
        </p:blipFill>
        <p:spPr>
          <a:xfrm>
            <a:off x="2444325" y="616800"/>
            <a:ext cx="3768663" cy="192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1450" y="3163150"/>
            <a:ext cx="3701549" cy="17547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7" name="Google Shape;87;p15"/>
          <p:cNvGraphicFramePr/>
          <p:nvPr/>
        </p:nvGraphicFramePr>
        <p:xfrm>
          <a:off x="6128800" y="321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{E02342AE-00BB-4840-BA18-84EBCCB06918}</a:tableStyleId>
              </a:tblPr>
              <a:tblGrid>
                <a:gridCol w="845600"/>
                <a:gridCol w="2130750"/>
              </a:tblGrid>
              <a:tr h="2286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Access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Fine-Tuning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Deployment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Cost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Performance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Privacy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Licensing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Ecosystem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Best For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</a:rPr>
                        <a:t>Ease of Use</a:t>
                      </a:r>
                      <a:endParaRPr b="1" sz="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🔒 API-only, gated by provider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❌ No (prompt-tuning only)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🔒 Cloud-only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💰 Pay-per-use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✅ SOTA (e.g., GPT-4, Claude Opus)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⚠️ Vendor-controlled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❌ Bound by strict TOS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⚠️ Limited to official SDKs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🚀 Prototyping, enterprise, fast scaling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✅ Plug-and-play API, great docs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5"/>
          <p:cNvGraphicFramePr/>
          <p:nvPr/>
        </p:nvGraphicFramePr>
        <p:xfrm>
          <a:off x="6062400" y="79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{E02342AE-00BB-4840-BA18-84EBCCB06918}</a:tableStyleId>
              </a:tblPr>
              <a:tblGrid>
                <a:gridCol w="915750"/>
                <a:gridCol w="2088200"/>
              </a:tblGrid>
              <a:tr h="100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Access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Fine-Tuning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Deployment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Cost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Performance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Privacy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Licensing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Ecosystem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Best For</a:t>
                      </a:r>
                      <a:endParaRPr b="1" sz="800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/>
                        <a:t>Ease of Use</a:t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Free to download &amp; run locally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Yes (LoRA, QLoRA, full/partial)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Self-host, cloud, offline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Infra-only costs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⚠️ Competitive, slightly behind top-tier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Full control (local setup)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⚠️ Varies; some restrict commercial use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✅ Community-driven, open tooling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🧪 R&amp;D, customization, education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/>
                        <a:t>⚠️ Needs infra setup, CLI, configs</a:t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5"/>
          <p:cNvSpPr/>
          <p:nvPr/>
        </p:nvSpPr>
        <p:spPr>
          <a:xfrm>
            <a:off x="-16144" y="-16144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When to use what? 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Open-Source vs Closed-Source LLMs</a:t>
            </a:r>
            <a:endParaRPr sz="17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0" name="Google Shape;90;p15"/>
          <p:cNvCxnSpPr/>
          <p:nvPr/>
        </p:nvCxnSpPr>
        <p:spPr>
          <a:xfrm>
            <a:off x="2478925" y="2801000"/>
            <a:ext cx="6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3773" y="2403119"/>
            <a:ext cx="189811" cy="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5525" y="21438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7988" y="1883614"/>
            <a:ext cx="141366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525" y="162162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525" y="13605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25" y="10994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525" y="57725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3800" y="856625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5516" y="3047400"/>
            <a:ext cx="146305" cy="14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5500" y="33085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500" y="356958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5525" y="38327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/>
          <p:cNvPicPr preferRelativeResize="0"/>
          <p:nvPr/>
        </p:nvPicPr>
        <p:blipFill rotWithShape="1">
          <a:blip r:embed="rId16">
            <a:alphaModFix/>
          </a:blip>
          <a:srcRect b="27214" l="32255" r="32658" t="0"/>
          <a:stretch/>
        </p:blipFill>
        <p:spPr>
          <a:xfrm>
            <a:off x="675288" y="4091775"/>
            <a:ext cx="126720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5"/>
          <p:cNvPicPr preferRelativeResize="0"/>
          <p:nvPr/>
        </p:nvPicPr>
        <p:blipFill rotWithShape="1">
          <a:blip r:embed="rId17">
            <a:alphaModFix/>
          </a:blip>
          <a:srcRect b="11248" l="11867" r="11814" t="10528"/>
          <a:stretch/>
        </p:blipFill>
        <p:spPr>
          <a:xfrm>
            <a:off x="665500" y="43528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5"/>
          <p:cNvPicPr preferRelativeResize="0"/>
          <p:nvPr/>
        </p:nvPicPr>
        <p:blipFill rotWithShape="1">
          <a:blip r:embed="rId18">
            <a:alphaModFix/>
          </a:blip>
          <a:srcRect b="14463" l="14243" r="14965" t="15222"/>
          <a:stretch/>
        </p:blipFill>
        <p:spPr>
          <a:xfrm>
            <a:off x="665500" y="4613963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65525" y="4875063"/>
            <a:ext cx="146304" cy="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Google Shape;111;p16"/>
          <p:cNvCxnSpPr/>
          <p:nvPr/>
        </p:nvCxnSpPr>
        <p:spPr>
          <a:xfrm>
            <a:off x="2478925" y="2801000"/>
            <a:ext cx="6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/>
          <p:nvPr/>
        </p:nvSpPr>
        <p:spPr>
          <a:xfrm>
            <a:off x="3039700" y="540600"/>
            <a:ext cx="3687600" cy="194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🔥 Model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42" y="975300"/>
            <a:ext cx="860390" cy="3946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7412650" y="881590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Prompt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15" name="Google Shape;115;p16"/>
          <p:cNvCxnSpPr>
            <a:stCxn id="114" idx="1"/>
          </p:cNvCxnSpPr>
          <p:nvPr/>
        </p:nvCxnSpPr>
        <p:spPr>
          <a:xfrm rot="10800000">
            <a:off x="6727150" y="1096390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6" name="Google Shape;116;p16"/>
          <p:cNvSpPr/>
          <p:nvPr/>
        </p:nvSpPr>
        <p:spPr>
          <a:xfrm>
            <a:off x="0" y="0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Things to be considered in deployment… 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cxnSp>
        <p:nvCxnSpPr>
          <p:cNvPr id="117" name="Google Shape;117;p16"/>
          <p:cNvCxnSpPr/>
          <p:nvPr/>
        </p:nvCxnSpPr>
        <p:spPr>
          <a:xfrm rot="10800000">
            <a:off x="6727150" y="1640965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18" name="Google Shape;118;p16"/>
          <p:cNvSpPr/>
          <p:nvPr/>
        </p:nvSpPr>
        <p:spPr>
          <a:xfrm>
            <a:off x="7412650" y="1421503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422500" y="64890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User: “what haffen vella?”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412650" y="1798450"/>
            <a:ext cx="16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ChatGPT: The phrase "What hafen Vella?" is a viral meme that originated from a 2013 episode of It's Showtime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16"/>
          <p:cNvPicPr preferRelativeResize="0"/>
          <p:nvPr/>
        </p:nvPicPr>
        <p:blipFill rotWithShape="1">
          <a:blip r:embed="rId4">
            <a:alphaModFix/>
          </a:blip>
          <a:srcRect b="0" l="0" r="-11607" t="0"/>
          <a:stretch/>
        </p:blipFill>
        <p:spPr>
          <a:xfrm>
            <a:off x="5051225" y="661175"/>
            <a:ext cx="1464225" cy="87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/>
          <p:cNvPicPr preferRelativeResize="0"/>
          <p:nvPr/>
        </p:nvPicPr>
        <p:blipFill rotWithShape="1">
          <a:blip r:embed="rId5">
            <a:alphaModFix/>
          </a:blip>
          <a:srcRect b="15087" l="3035" r="1807" t="16362"/>
          <a:stretch/>
        </p:blipFill>
        <p:spPr>
          <a:xfrm>
            <a:off x="5127537" y="1602262"/>
            <a:ext cx="1183678" cy="8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9180" y="1750125"/>
            <a:ext cx="860390" cy="3946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4" name="Google Shape;124;p16"/>
          <p:cNvSpPr txBox="1"/>
          <p:nvPr/>
        </p:nvSpPr>
        <p:spPr>
          <a:xfrm>
            <a:off x="5497288" y="1375800"/>
            <a:ext cx="5721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— or —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6"/>
          <p:cNvSpPr/>
          <p:nvPr/>
        </p:nvSpPr>
        <p:spPr>
          <a:xfrm>
            <a:off x="3039700" y="2969200"/>
            <a:ext cx="3687600" cy="1947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❄️ Model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26" name="Google Shape;12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542" y="3403900"/>
            <a:ext cx="860390" cy="39460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27" name="Google Shape;127;p16"/>
          <p:cNvSpPr/>
          <p:nvPr/>
        </p:nvSpPr>
        <p:spPr>
          <a:xfrm>
            <a:off x="7412650" y="3310190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Prompt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28" name="Google Shape;128;p16"/>
          <p:cNvCxnSpPr>
            <a:stCxn id="127" idx="1"/>
          </p:cNvCxnSpPr>
          <p:nvPr/>
        </p:nvCxnSpPr>
        <p:spPr>
          <a:xfrm rot="10800000">
            <a:off x="6727150" y="3524990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9" name="Google Shape;129;p16"/>
          <p:cNvCxnSpPr/>
          <p:nvPr/>
        </p:nvCxnSpPr>
        <p:spPr>
          <a:xfrm rot="10800000">
            <a:off x="6727150" y="4069565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30" name="Google Shape;130;p16"/>
          <p:cNvSpPr/>
          <p:nvPr/>
        </p:nvSpPr>
        <p:spPr>
          <a:xfrm>
            <a:off x="7412650" y="3850103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7422500" y="307750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User: “what haffen vella?”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2" name="Google Shape;132;p16"/>
          <p:cNvSpPr txBox="1"/>
          <p:nvPr/>
        </p:nvSpPr>
        <p:spPr>
          <a:xfrm>
            <a:off x="7412650" y="4227050"/>
            <a:ext cx="16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ChatGPT: The phrase "What hafen Vella?" is a viral meme that originated from a 2013 episode of It's Showtime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3" name="Google Shape;133;p16"/>
          <p:cNvPicPr preferRelativeResize="0"/>
          <p:nvPr/>
        </p:nvPicPr>
        <p:blipFill rotWithShape="1">
          <a:blip r:embed="rId4">
            <a:alphaModFix/>
          </a:blip>
          <a:srcRect b="0" l="0" r="-11607" t="0"/>
          <a:stretch/>
        </p:blipFill>
        <p:spPr>
          <a:xfrm>
            <a:off x="5051225" y="3089775"/>
            <a:ext cx="1464225" cy="87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3079400" y="1282400"/>
            <a:ext cx="2120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Deployment: </a:t>
            </a:r>
            <a:r>
              <a:rPr lang="en" sz="800">
                <a:solidFill>
                  <a:schemeClr val="dk1"/>
                </a:solidFill>
              </a:rPr>
              <a:t>✅ Cloud, Local /offline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Cost:</a:t>
            </a:r>
            <a:r>
              <a:rPr lang="en" sz="800">
                <a:solidFill>
                  <a:schemeClr val="dk1"/>
                </a:solidFill>
              </a:rPr>
              <a:t> ✅ Infra-only costs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Licensing:</a:t>
            </a:r>
            <a:r>
              <a:rPr lang="en" sz="800">
                <a:solidFill>
                  <a:schemeClr val="dk1"/>
                </a:solidFill>
              </a:rPr>
              <a:t> ⚠️ Varies; some restrict 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                  commercial use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Ease of use:</a:t>
            </a:r>
            <a:r>
              <a:rPr lang="en" sz="800">
                <a:solidFill>
                  <a:schemeClr val="dk1"/>
                </a:solidFill>
              </a:rPr>
              <a:t> ⚠️ Needs infra setup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157100" y="3614550"/>
            <a:ext cx="201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Deployment: </a:t>
            </a:r>
            <a:r>
              <a:rPr lang="en" sz="800">
                <a:solidFill>
                  <a:schemeClr val="dk1"/>
                </a:solidFill>
              </a:rPr>
              <a:t>🔒 Cloud-only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Cost:</a:t>
            </a:r>
            <a:r>
              <a:rPr lang="en" sz="800">
                <a:solidFill>
                  <a:schemeClr val="dk1"/>
                </a:solidFill>
              </a:rPr>
              <a:t> 💰 Pay-per-use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Licensing:</a:t>
            </a:r>
            <a:r>
              <a:rPr lang="en" sz="800">
                <a:solidFill>
                  <a:schemeClr val="dk1"/>
                </a:solidFill>
              </a:rPr>
              <a:t> ❌ Bound by strict TOS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800">
                <a:solidFill>
                  <a:schemeClr val="dk1"/>
                </a:solidFill>
              </a:rPr>
              <a:t>Ease of Use:</a:t>
            </a:r>
            <a:r>
              <a:rPr lang="en" sz="800">
                <a:solidFill>
                  <a:schemeClr val="dk1"/>
                </a:solidFill>
              </a:rPr>
              <a:t> ✅ Plug-and-play API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5326550" y="3403900"/>
            <a:ext cx="794400" cy="394500"/>
          </a:xfrm>
          <a:prstGeom prst="rect">
            <a:avLst/>
          </a:prstGeom>
          <a:solidFill>
            <a:srgbClr val="000000">
              <a:alpha val="65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604500" y="2631450"/>
            <a:ext cx="1791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sp>
        <p:nvSpPr>
          <p:cNvPr id="138" name="Google Shape;138;p16"/>
          <p:cNvSpPr/>
          <p:nvPr/>
        </p:nvSpPr>
        <p:spPr>
          <a:xfrm>
            <a:off x="604500" y="2368256"/>
            <a:ext cx="17916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DeepSeek</a:t>
            </a:r>
            <a:r>
              <a:rPr lang="en" sz="800"/>
              <a:t> (by DeepSeek AI)</a:t>
            </a:r>
            <a:endParaRPr sz="800"/>
          </a:p>
        </p:txBody>
      </p:sp>
      <p:sp>
        <p:nvSpPr>
          <p:cNvPr id="139" name="Google Shape;139;p16"/>
          <p:cNvSpPr txBox="1"/>
          <p:nvPr/>
        </p:nvSpPr>
        <p:spPr>
          <a:xfrm>
            <a:off x="604500" y="540600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LLaMA 2</a:t>
            </a:r>
            <a:r>
              <a:rPr lang="en" sz="800"/>
              <a:t> (by Meta)</a:t>
            </a:r>
            <a:endParaRPr sz="800"/>
          </a:p>
        </p:txBody>
      </p:sp>
      <p:sp>
        <p:nvSpPr>
          <p:cNvPr id="140" name="Google Shape;140;p16"/>
          <p:cNvSpPr txBox="1"/>
          <p:nvPr/>
        </p:nvSpPr>
        <p:spPr>
          <a:xfrm>
            <a:off x="604500" y="1584975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Mistral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141" name="Google Shape;141;p16"/>
          <p:cNvSpPr txBox="1"/>
          <p:nvPr/>
        </p:nvSpPr>
        <p:spPr>
          <a:xfrm>
            <a:off x="604500" y="1323881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Mixtral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142" name="Google Shape;142;p16"/>
          <p:cNvSpPr txBox="1"/>
          <p:nvPr/>
        </p:nvSpPr>
        <p:spPr>
          <a:xfrm>
            <a:off x="604500" y="2107163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Falcon</a:t>
            </a:r>
            <a:r>
              <a:rPr lang="en" sz="800"/>
              <a:t> (by TII)</a:t>
            </a:r>
            <a:endParaRPr sz="800"/>
          </a:p>
        </p:txBody>
      </p:sp>
      <p:sp>
        <p:nvSpPr>
          <p:cNvPr id="143" name="Google Shape;143;p16"/>
          <p:cNvSpPr txBox="1"/>
          <p:nvPr/>
        </p:nvSpPr>
        <p:spPr>
          <a:xfrm>
            <a:off x="604500" y="1062788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Gemma</a:t>
            </a:r>
            <a:r>
              <a:rPr lang="en" sz="800"/>
              <a:t> (by Google)</a:t>
            </a:r>
            <a:endParaRPr sz="800"/>
          </a:p>
        </p:txBody>
      </p:sp>
      <p:sp>
        <p:nvSpPr>
          <p:cNvPr id="144" name="Google Shape;144;p16"/>
          <p:cNvSpPr txBox="1"/>
          <p:nvPr/>
        </p:nvSpPr>
        <p:spPr>
          <a:xfrm>
            <a:off x="604500" y="801694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OpenLLAMA </a:t>
            </a:r>
            <a:r>
              <a:rPr lang="en" sz="800"/>
              <a:t>(by Berkeley AI)</a:t>
            </a:r>
            <a:endParaRPr sz="800"/>
          </a:p>
        </p:txBody>
      </p:sp>
      <p:sp>
        <p:nvSpPr>
          <p:cNvPr id="145" name="Google Shape;145;p16"/>
          <p:cNvSpPr txBox="1"/>
          <p:nvPr/>
        </p:nvSpPr>
        <p:spPr>
          <a:xfrm>
            <a:off x="604500" y="1846069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Dolly</a:t>
            </a:r>
            <a:r>
              <a:rPr lang="en" sz="800"/>
              <a:t> (by Databricks)</a:t>
            </a:r>
            <a:endParaRPr sz="800"/>
          </a:p>
        </p:txBody>
      </p:sp>
      <p:sp>
        <p:nvSpPr>
          <p:cNvPr id="146" name="Google Shape;146;p16"/>
          <p:cNvSpPr/>
          <p:nvPr/>
        </p:nvSpPr>
        <p:spPr>
          <a:xfrm rot="-5400000">
            <a:off x="-728925" y="1487850"/>
            <a:ext cx="2232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OPEN-SOURCE</a:t>
            </a:r>
            <a:endParaRPr b="1"/>
          </a:p>
        </p:txBody>
      </p:sp>
      <p:sp>
        <p:nvSpPr>
          <p:cNvPr id="147" name="Google Shape;147;p16"/>
          <p:cNvSpPr/>
          <p:nvPr/>
        </p:nvSpPr>
        <p:spPr>
          <a:xfrm rot="-5400000">
            <a:off x="-729975" y="3773950"/>
            <a:ext cx="22347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CLOSED-SOURCE</a:t>
            </a:r>
            <a:endParaRPr b="1"/>
          </a:p>
        </p:txBody>
      </p:sp>
      <p:sp>
        <p:nvSpPr>
          <p:cNvPr id="148" name="Google Shape;148;p16"/>
          <p:cNvSpPr txBox="1"/>
          <p:nvPr/>
        </p:nvSpPr>
        <p:spPr>
          <a:xfrm>
            <a:off x="604200" y="3010750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GPT-4</a:t>
            </a:r>
            <a:r>
              <a:rPr lang="en" sz="800"/>
              <a:t> (by OpenAI)</a:t>
            </a:r>
            <a:endParaRPr sz="800"/>
          </a:p>
        </p:txBody>
      </p:sp>
      <p:sp>
        <p:nvSpPr>
          <p:cNvPr id="149" name="Google Shape;149;p16"/>
          <p:cNvSpPr txBox="1"/>
          <p:nvPr/>
        </p:nvSpPr>
        <p:spPr>
          <a:xfrm>
            <a:off x="604200" y="3271844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Claude 4</a:t>
            </a:r>
            <a:r>
              <a:rPr lang="en" sz="800"/>
              <a:t> (by Anthropic)</a:t>
            </a:r>
            <a:endParaRPr sz="800"/>
          </a:p>
        </p:txBody>
      </p:sp>
      <p:sp>
        <p:nvSpPr>
          <p:cNvPr id="150" name="Google Shape;150;p16"/>
          <p:cNvSpPr txBox="1"/>
          <p:nvPr/>
        </p:nvSpPr>
        <p:spPr>
          <a:xfrm>
            <a:off x="604200" y="3532938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Gemini</a:t>
            </a:r>
            <a:r>
              <a:rPr lang="en" sz="800"/>
              <a:t> (by Google DeepMind)</a:t>
            </a:r>
            <a:endParaRPr sz="800"/>
          </a:p>
        </p:txBody>
      </p:sp>
      <p:sp>
        <p:nvSpPr>
          <p:cNvPr id="151" name="Google Shape;151;p16"/>
          <p:cNvSpPr txBox="1"/>
          <p:nvPr/>
        </p:nvSpPr>
        <p:spPr>
          <a:xfrm>
            <a:off x="604200" y="3794031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Command R+</a:t>
            </a:r>
            <a:r>
              <a:rPr lang="en" sz="800"/>
              <a:t> (by Cohere)</a:t>
            </a:r>
            <a:endParaRPr sz="800"/>
          </a:p>
        </p:txBody>
      </p:sp>
      <p:sp>
        <p:nvSpPr>
          <p:cNvPr id="152" name="Google Shape;152;p16"/>
          <p:cNvSpPr txBox="1"/>
          <p:nvPr/>
        </p:nvSpPr>
        <p:spPr>
          <a:xfrm>
            <a:off x="604200" y="4055125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Ernie Bot</a:t>
            </a:r>
            <a:r>
              <a:rPr lang="en" sz="800"/>
              <a:t> (by Baidu)</a:t>
            </a:r>
            <a:endParaRPr sz="800"/>
          </a:p>
        </p:txBody>
      </p:sp>
      <p:sp>
        <p:nvSpPr>
          <p:cNvPr id="153" name="Google Shape;153;p16"/>
          <p:cNvSpPr txBox="1"/>
          <p:nvPr/>
        </p:nvSpPr>
        <p:spPr>
          <a:xfrm>
            <a:off x="604200" y="4316219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Qwen</a:t>
            </a:r>
            <a:r>
              <a:rPr lang="en" sz="800"/>
              <a:t> (by Alibaba)</a:t>
            </a:r>
            <a:endParaRPr sz="800"/>
          </a:p>
        </p:txBody>
      </p:sp>
      <p:sp>
        <p:nvSpPr>
          <p:cNvPr id="154" name="Google Shape;154;p16"/>
          <p:cNvSpPr txBox="1"/>
          <p:nvPr/>
        </p:nvSpPr>
        <p:spPr>
          <a:xfrm>
            <a:off x="604200" y="4577313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SenseChat</a:t>
            </a:r>
            <a:r>
              <a:rPr lang="en" sz="800"/>
              <a:t> (by SenseTime)</a:t>
            </a:r>
            <a:endParaRPr sz="800"/>
          </a:p>
        </p:txBody>
      </p:sp>
      <p:sp>
        <p:nvSpPr>
          <p:cNvPr id="155" name="Google Shape;155;p16"/>
          <p:cNvSpPr txBox="1"/>
          <p:nvPr/>
        </p:nvSpPr>
        <p:spPr>
          <a:xfrm>
            <a:off x="604200" y="4838406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Grok</a:t>
            </a:r>
            <a:r>
              <a:rPr lang="en" sz="800"/>
              <a:t> (by xAI)</a:t>
            </a:r>
            <a:endParaRPr sz="800"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3773" y="2403119"/>
            <a:ext cx="189811" cy="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525" y="21438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7988" y="1883614"/>
            <a:ext cx="141366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25" y="162162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25" y="13605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65525" y="10994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525" y="57725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83800" y="856625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5516" y="3047400"/>
            <a:ext cx="146305" cy="14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500" y="33085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6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65500" y="356958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6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665525" y="38327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6"/>
          <p:cNvPicPr preferRelativeResize="0"/>
          <p:nvPr/>
        </p:nvPicPr>
        <p:blipFill rotWithShape="1">
          <a:blip r:embed="rId17">
            <a:alphaModFix/>
          </a:blip>
          <a:srcRect b="27214" l="32255" r="32658" t="0"/>
          <a:stretch/>
        </p:blipFill>
        <p:spPr>
          <a:xfrm>
            <a:off x="675288" y="4091775"/>
            <a:ext cx="126720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18">
            <a:alphaModFix/>
          </a:blip>
          <a:srcRect b="11248" l="11867" r="11814" t="10528"/>
          <a:stretch/>
        </p:blipFill>
        <p:spPr>
          <a:xfrm>
            <a:off x="665500" y="43528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 rotWithShape="1">
          <a:blip r:embed="rId19">
            <a:alphaModFix/>
          </a:blip>
          <a:srcRect b="14463" l="14243" r="14965" t="15222"/>
          <a:stretch/>
        </p:blipFill>
        <p:spPr>
          <a:xfrm>
            <a:off x="665500" y="4613963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665525" y="4875063"/>
            <a:ext cx="146304" cy="146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 studio, Mock up winner podium on purple background, 3d render, 3d illustration (Provided by Getty Images)" id="176" name="Google Shape;176;p17"/>
          <p:cNvPicPr preferRelativeResize="0"/>
          <p:nvPr/>
        </p:nvPicPr>
        <p:blipFill rotWithShape="1">
          <a:blip r:embed="rId3">
            <a:alphaModFix/>
          </a:blip>
          <a:srcRect b="10075" l="0" r="0" t="10083"/>
          <a:stretch/>
        </p:blipFill>
        <p:spPr>
          <a:xfrm>
            <a:off x="0" y="0"/>
            <a:ext cx="92014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 txBox="1"/>
          <p:nvPr/>
        </p:nvSpPr>
        <p:spPr>
          <a:xfrm>
            <a:off x="2981338" y="2268250"/>
            <a:ext cx="32388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Bebas Neue"/>
                <a:ea typeface="Bebas Neue"/>
                <a:cs typeface="Bebas Neue"/>
                <a:sym typeface="Bebas Neue"/>
              </a:rPr>
              <a:t>You’ve got a powerful model.</a:t>
            </a:r>
            <a:endParaRPr sz="2300">
              <a:latin typeface="Bebas Neue"/>
              <a:ea typeface="Bebas Neue"/>
              <a:cs typeface="Bebas Neue"/>
              <a:sym typeface="Bebas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Bebas Neue"/>
                <a:ea typeface="Bebas Neue"/>
                <a:cs typeface="Bebas Neue"/>
                <a:sym typeface="Bebas Neue"/>
              </a:rPr>
              <a:t>Now what?</a:t>
            </a:r>
            <a:endParaRPr sz="2300"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Train It, Prompt It, Own It:</a:t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Making LLMs Work For You</a:t>
            </a:r>
            <a:endParaRPr sz="5100"/>
          </a:p>
        </p:txBody>
      </p:sp>
      <p:sp>
        <p:nvSpPr>
          <p:cNvPr id="183" name="Google Shape;183;p18"/>
          <p:cNvSpPr txBox="1"/>
          <p:nvPr>
            <p:ph idx="1" type="subTitle"/>
          </p:nvPr>
        </p:nvSpPr>
        <p:spPr>
          <a:xfrm>
            <a:off x="228225" y="1298200"/>
            <a:ext cx="2712000" cy="1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Nikko Carlo Yabut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/>
        </p:nvSpPr>
        <p:spPr>
          <a:xfrm>
            <a:off x="7114150" y="3028313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Prompting Techniques / Frameworks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*same as above</a:t>
            </a:r>
            <a:endParaRPr sz="800"/>
          </a:p>
        </p:txBody>
      </p:sp>
      <p:cxnSp>
        <p:nvCxnSpPr>
          <p:cNvPr id="189" name="Google Shape;189;p19"/>
          <p:cNvCxnSpPr/>
          <p:nvPr/>
        </p:nvCxnSpPr>
        <p:spPr>
          <a:xfrm>
            <a:off x="2478925" y="2801000"/>
            <a:ext cx="6480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0" name="Google Shape;190;p19"/>
          <p:cNvSpPr/>
          <p:nvPr/>
        </p:nvSpPr>
        <p:spPr>
          <a:xfrm>
            <a:off x="3039700" y="540600"/>
            <a:ext cx="1605600" cy="213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🔥 Model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Allows alteration</a:t>
            </a:r>
            <a:r>
              <a:rPr lang="en" sz="800">
                <a:solidFill>
                  <a:schemeClr val="dk1"/>
                </a:solidFill>
              </a:rPr>
              <a:t> of model's </a:t>
            </a:r>
            <a:r>
              <a:rPr b="1" lang="en" sz="800">
                <a:solidFill>
                  <a:schemeClr val="dk1"/>
                </a:solidFill>
              </a:rPr>
              <a:t>weights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b="1" lang="en" sz="800">
                <a:solidFill>
                  <a:schemeClr val="dk1"/>
                </a:solidFill>
              </a:rPr>
              <a:t>behavior</a:t>
            </a:r>
            <a:r>
              <a:rPr lang="en" sz="800">
                <a:solidFill>
                  <a:schemeClr val="dk1"/>
                </a:solidFill>
              </a:rPr>
              <a:t>, or </a:t>
            </a:r>
            <a:r>
              <a:rPr b="1" lang="en" sz="800">
                <a:solidFill>
                  <a:schemeClr val="dk1"/>
                </a:solidFill>
              </a:rPr>
              <a:t>training</a:t>
            </a:r>
            <a:r>
              <a:rPr lang="en" sz="800">
                <a:solidFill>
                  <a:schemeClr val="dk1"/>
                </a:solidFill>
              </a:rPr>
              <a:t> data.</a:t>
            </a:r>
            <a:endParaRPr sz="800">
              <a:solidFill>
                <a:schemeClr val="dk1"/>
              </a:solidFill>
            </a:endParaRPr>
          </a:p>
          <a:p>
            <a:pPr indent="-165100" lvl="0" marL="2000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Full Training</a:t>
            </a:r>
            <a:endParaRPr sz="800">
              <a:solidFill>
                <a:schemeClr val="dk1"/>
              </a:solidFill>
            </a:endParaRPr>
          </a:p>
          <a:p>
            <a:pPr indent="-165100" lvl="0" marL="2000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Partial Training (QLoRA)</a:t>
            </a:r>
            <a:endParaRPr sz="800">
              <a:solidFill>
                <a:schemeClr val="dk1"/>
              </a:solidFill>
            </a:endParaRPr>
          </a:p>
          <a:p>
            <a:pPr indent="-165100" lvl="0" marL="20002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</a:pPr>
            <a:r>
              <a:rPr lang="en" sz="800">
                <a:solidFill>
                  <a:schemeClr val="dk1"/>
                </a:solidFill>
              </a:rPr>
              <a:t>RLHF </a:t>
            </a:r>
            <a:r>
              <a:rPr lang="en" sz="500">
                <a:solidFill>
                  <a:schemeClr val="dk1"/>
                </a:solidFill>
              </a:rPr>
              <a:t>(Reinforcement Learning with Human Feedback)</a:t>
            </a:r>
            <a:endParaRPr sz="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191" name="Google Shape;1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687" y="1026901"/>
            <a:ext cx="1411626" cy="6474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5355250" y="729190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Prompt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193" name="Google Shape;193;p19"/>
          <p:cNvCxnSpPr>
            <a:stCxn id="192" idx="1"/>
          </p:cNvCxnSpPr>
          <p:nvPr/>
        </p:nvCxnSpPr>
        <p:spPr>
          <a:xfrm rot="10800000">
            <a:off x="4669750" y="943990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4" name="Google Shape;194;p19"/>
          <p:cNvSpPr txBox="1"/>
          <p:nvPr/>
        </p:nvSpPr>
        <p:spPr>
          <a:xfrm>
            <a:off x="7114150" y="682863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Prompting Techniques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Zero-shot Prompting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One-shot Prompting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Few-shot Prompting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…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Prompt Frameworks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   </a:t>
            </a:r>
            <a:r>
              <a:rPr lang="en" sz="800"/>
              <a:t>RICCE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PACE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   APE</a:t>
            </a:r>
            <a:endParaRPr sz="800"/>
          </a:p>
        </p:txBody>
      </p:sp>
      <p:cxnSp>
        <p:nvCxnSpPr>
          <p:cNvPr id="195" name="Google Shape;195;p19"/>
          <p:cNvCxnSpPr/>
          <p:nvPr/>
        </p:nvCxnSpPr>
        <p:spPr>
          <a:xfrm rot="10800000">
            <a:off x="4669750" y="1488565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196" name="Google Shape;196;p19"/>
          <p:cNvSpPr/>
          <p:nvPr/>
        </p:nvSpPr>
        <p:spPr>
          <a:xfrm>
            <a:off x="5355250" y="1269103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 txBox="1"/>
          <p:nvPr/>
        </p:nvSpPr>
        <p:spPr>
          <a:xfrm>
            <a:off x="5365100" y="496500"/>
            <a:ext cx="300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User:</a:t>
            </a: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“what hafen vella?”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8" name="Google Shape;198;p19"/>
          <p:cNvSpPr txBox="1"/>
          <p:nvPr/>
        </p:nvSpPr>
        <p:spPr>
          <a:xfrm>
            <a:off x="5355250" y="1646050"/>
            <a:ext cx="160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ChatGPT:</a:t>
            </a:r>
            <a:r>
              <a:rPr lang="en" sz="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The phrase "What hafen Vella?" is a viral meme that originated from a 2013 episode of It's Showtime…</a:t>
            </a:r>
            <a:endParaRPr sz="6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039700" y="2886050"/>
            <a:ext cx="1605600" cy="2136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❄️ Model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Weights</a:t>
            </a:r>
            <a:r>
              <a:rPr lang="en" sz="800">
                <a:solidFill>
                  <a:schemeClr val="dk1"/>
                </a:solidFill>
              </a:rPr>
              <a:t>, </a:t>
            </a:r>
            <a:r>
              <a:rPr b="1" lang="en" sz="800">
                <a:solidFill>
                  <a:schemeClr val="dk1"/>
                </a:solidFill>
              </a:rPr>
              <a:t>behavior</a:t>
            </a:r>
            <a:r>
              <a:rPr lang="en" sz="800">
                <a:solidFill>
                  <a:schemeClr val="dk1"/>
                </a:solidFill>
              </a:rPr>
              <a:t>, or </a:t>
            </a:r>
            <a:r>
              <a:rPr b="1" lang="en" sz="800">
                <a:solidFill>
                  <a:schemeClr val="dk1"/>
                </a:solidFill>
              </a:rPr>
              <a:t>training</a:t>
            </a:r>
            <a:r>
              <a:rPr lang="en" sz="800">
                <a:solidFill>
                  <a:schemeClr val="dk1"/>
                </a:solidFill>
              </a:rPr>
              <a:t>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CANNOT be altered.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a.k.a. “Black Boxes”</a:t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687" y="3372351"/>
            <a:ext cx="1411626" cy="6474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01" name="Google Shape;201;p19"/>
          <p:cNvSpPr/>
          <p:nvPr/>
        </p:nvSpPr>
        <p:spPr>
          <a:xfrm>
            <a:off x="5355250" y="3074640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Prompt</a:t>
            </a:r>
            <a:endParaRPr sz="800">
              <a:solidFill>
                <a:schemeClr val="dk1"/>
              </a:solidFill>
            </a:endParaRPr>
          </a:p>
        </p:txBody>
      </p:sp>
      <p:cxnSp>
        <p:nvCxnSpPr>
          <p:cNvPr id="202" name="Google Shape;202;p19"/>
          <p:cNvCxnSpPr>
            <a:stCxn id="201" idx="1"/>
          </p:cNvCxnSpPr>
          <p:nvPr/>
        </p:nvCxnSpPr>
        <p:spPr>
          <a:xfrm rot="10800000">
            <a:off x="4669750" y="3289440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19"/>
          <p:cNvCxnSpPr/>
          <p:nvPr/>
        </p:nvCxnSpPr>
        <p:spPr>
          <a:xfrm rot="10800000">
            <a:off x="4669750" y="3834015"/>
            <a:ext cx="685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04" name="Google Shape;204;p19"/>
          <p:cNvSpPr/>
          <p:nvPr/>
        </p:nvSpPr>
        <p:spPr>
          <a:xfrm>
            <a:off x="5355250" y="3614553"/>
            <a:ext cx="1605600" cy="429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Output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05" name="Google Shape;205;p19"/>
          <p:cNvSpPr/>
          <p:nvPr/>
        </p:nvSpPr>
        <p:spPr>
          <a:xfrm>
            <a:off x="3120075" y="3354150"/>
            <a:ext cx="1438200" cy="701100"/>
          </a:xfrm>
          <a:prstGeom prst="rect">
            <a:avLst/>
          </a:prstGeom>
          <a:solidFill>
            <a:srgbClr val="000000">
              <a:alpha val="65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/>
          <p:nvPr/>
        </p:nvSpPr>
        <p:spPr>
          <a:xfrm>
            <a:off x="0" y="0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Task Adaptation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604500" y="2631450"/>
            <a:ext cx="1791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</a:t>
            </a:r>
            <a:endParaRPr b="1"/>
          </a:p>
        </p:txBody>
      </p:sp>
      <p:sp>
        <p:nvSpPr>
          <p:cNvPr id="208" name="Google Shape;208;p19"/>
          <p:cNvSpPr/>
          <p:nvPr/>
        </p:nvSpPr>
        <p:spPr>
          <a:xfrm>
            <a:off x="604500" y="2368256"/>
            <a:ext cx="1791600" cy="221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DeepSeek</a:t>
            </a:r>
            <a:r>
              <a:rPr lang="en" sz="800"/>
              <a:t> (by DeepSeek AI)</a:t>
            </a:r>
            <a:endParaRPr sz="800"/>
          </a:p>
        </p:txBody>
      </p:sp>
      <p:sp>
        <p:nvSpPr>
          <p:cNvPr id="209" name="Google Shape;209;p19"/>
          <p:cNvSpPr txBox="1"/>
          <p:nvPr/>
        </p:nvSpPr>
        <p:spPr>
          <a:xfrm>
            <a:off x="604500" y="540600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LLaMA 2</a:t>
            </a:r>
            <a:r>
              <a:rPr lang="en" sz="800"/>
              <a:t> (by Meta)</a:t>
            </a:r>
            <a:endParaRPr sz="800"/>
          </a:p>
        </p:txBody>
      </p:sp>
      <p:sp>
        <p:nvSpPr>
          <p:cNvPr id="210" name="Google Shape;210;p19"/>
          <p:cNvSpPr txBox="1"/>
          <p:nvPr/>
        </p:nvSpPr>
        <p:spPr>
          <a:xfrm>
            <a:off x="604500" y="1584975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Mistral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211" name="Google Shape;211;p19"/>
          <p:cNvSpPr txBox="1"/>
          <p:nvPr/>
        </p:nvSpPr>
        <p:spPr>
          <a:xfrm>
            <a:off x="604500" y="1323881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Mixtral</a:t>
            </a:r>
            <a:r>
              <a:rPr lang="en" sz="800"/>
              <a:t> (by Mistral AI)</a:t>
            </a:r>
            <a:endParaRPr sz="800"/>
          </a:p>
        </p:txBody>
      </p:sp>
      <p:sp>
        <p:nvSpPr>
          <p:cNvPr id="212" name="Google Shape;212;p19"/>
          <p:cNvSpPr txBox="1"/>
          <p:nvPr/>
        </p:nvSpPr>
        <p:spPr>
          <a:xfrm>
            <a:off x="604500" y="2107163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Falcon</a:t>
            </a:r>
            <a:r>
              <a:rPr lang="en" sz="800"/>
              <a:t> (by TII)</a:t>
            </a:r>
            <a:endParaRPr sz="800"/>
          </a:p>
        </p:txBody>
      </p:sp>
      <p:sp>
        <p:nvSpPr>
          <p:cNvPr id="213" name="Google Shape;213;p19"/>
          <p:cNvSpPr txBox="1"/>
          <p:nvPr/>
        </p:nvSpPr>
        <p:spPr>
          <a:xfrm>
            <a:off x="604500" y="1062788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Gemma</a:t>
            </a:r>
            <a:r>
              <a:rPr lang="en" sz="800"/>
              <a:t> (by Google)</a:t>
            </a:r>
            <a:endParaRPr sz="800"/>
          </a:p>
        </p:txBody>
      </p:sp>
      <p:sp>
        <p:nvSpPr>
          <p:cNvPr id="214" name="Google Shape;214;p19"/>
          <p:cNvSpPr txBox="1"/>
          <p:nvPr/>
        </p:nvSpPr>
        <p:spPr>
          <a:xfrm>
            <a:off x="604500" y="801694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OpenLLAMA </a:t>
            </a:r>
            <a:r>
              <a:rPr lang="en" sz="800"/>
              <a:t>(by Berkeley AI)</a:t>
            </a:r>
            <a:endParaRPr sz="800"/>
          </a:p>
        </p:txBody>
      </p:sp>
      <p:sp>
        <p:nvSpPr>
          <p:cNvPr id="215" name="Google Shape;215;p19"/>
          <p:cNvSpPr txBox="1"/>
          <p:nvPr/>
        </p:nvSpPr>
        <p:spPr>
          <a:xfrm>
            <a:off x="604500" y="1846069"/>
            <a:ext cx="17916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/>
              <a:t>Dolly</a:t>
            </a:r>
            <a:r>
              <a:rPr lang="en" sz="800"/>
              <a:t> (by Databricks)</a:t>
            </a:r>
            <a:endParaRPr sz="800"/>
          </a:p>
        </p:txBody>
      </p:sp>
      <p:sp>
        <p:nvSpPr>
          <p:cNvPr id="216" name="Google Shape;216;p19"/>
          <p:cNvSpPr/>
          <p:nvPr/>
        </p:nvSpPr>
        <p:spPr>
          <a:xfrm rot="-5400000">
            <a:off x="-728925" y="1487850"/>
            <a:ext cx="22326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OPEN-SOURCE</a:t>
            </a:r>
            <a:endParaRPr b="1"/>
          </a:p>
        </p:txBody>
      </p:sp>
      <p:sp>
        <p:nvSpPr>
          <p:cNvPr id="217" name="Google Shape;217;p19"/>
          <p:cNvSpPr/>
          <p:nvPr/>
        </p:nvSpPr>
        <p:spPr>
          <a:xfrm rot="-5400000">
            <a:off x="-729975" y="3773950"/>
            <a:ext cx="2234700" cy="3378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CLOSED-SOURCE</a:t>
            </a:r>
            <a:endParaRPr b="1"/>
          </a:p>
        </p:txBody>
      </p:sp>
      <p:sp>
        <p:nvSpPr>
          <p:cNvPr id="218" name="Google Shape;218;p19"/>
          <p:cNvSpPr txBox="1"/>
          <p:nvPr/>
        </p:nvSpPr>
        <p:spPr>
          <a:xfrm>
            <a:off x="604200" y="3010750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GPT-4 (by OpenAI)</a:t>
            </a:r>
            <a:endParaRPr sz="800"/>
          </a:p>
        </p:txBody>
      </p:sp>
      <p:sp>
        <p:nvSpPr>
          <p:cNvPr id="219" name="Google Shape;219;p19"/>
          <p:cNvSpPr txBox="1"/>
          <p:nvPr/>
        </p:nvSpPr>
        <p:spPr>
          <a:xfrm>
            <a:off x="604200" y="3271844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Claude 3 (by Anthropic)</a:t>
            </a:r>
            <a:endParaRPr sz="800"/>
          </a:p>
        </p:txBody>
      </p:sp>
      <p:sp>
        <p:nvSpPr>
          <p:cNvPr id="220" name="Google Shape;220;p19"/>
          <p:cNvSpPr txBox="1"/>
          <p:nvPr/>
        </p:nvSpPr>
        <p:spPr>
          <a:xfrm>
            <a:off x="604200" y="3532938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Gemini (by Google DeepMind)</a:t>
            </a:r>
            <a:endParaRPr sz="800"/>
          </a:p>
        </p:txBody>
      </p:sp>
      <p:sp>
        <p:nvSpPr>
          <p:cNvPr id="221" name="Google Shape;221;p19"/>
          <p:cNvSpPr txBox="1"/>
          <p:nvPr/>
        </p:nvSpPr>
        <p:spPr>
          <a:xfrm>
            <a:off x="604200" y="3794031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Command R+ (by Cohere)</a:t>
            </a:r>
            <a:endParaRPr sz="800"/>
          </a:p>
        </p:txBody>
      </p:sp>
      <p:sp>
        <p:nvSpPr>
          <p:cNvPr id="222" name="Google Shape;222;p19"/>
          <p:cNvSpPr txBox="1"/>
          <p:nvPr/>
        </p:nvSpPr>
        <p:spPr>
          <a:xfrm>
            <a:off x="604200" y="4055125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Ernie Bot / Ernie 4.0 (by Baidu)</a:t>
            </a:r>
            <a:endParaRPr sz="800"/>
          </a:p>
        </p:txBody>
      </p:sp>
      <p:sp>
        <p:nvSpPr>
          <p:cNvPr id="223" name="Google Shape;223;p19"/>
          <p:cNvSpPr txBox="1"/>
          <p:nvPr/>
        </p:nvSpPr>
        <p:spPr>
          <a:xfrm>
            <a:off x="604200" y="4316219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Qwen (by Alibaba)</a:t>
            </a:r>
            <a:endParaRPr sz="800"/>
          </a:p>
        </p:txBody>
      </p:sp>
      <p:sp>
        <p:nvSpPr>
          <p:cNvPr id="224" name="Google Shape;224;p19"/>
          <p:cNvSpPr txBox="1"/>
          <p:nvPr/>
        </p:nvSpPr>
        <p:spPr>
          <a:xfrm>
            <a:off x="604200" y="4577313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SenseChat (by SenseTime)</a:t>
            </a:r>
            <a:endParaRPr sz="800"/>
          </a:p>
        </p:txBody>
      </p:sp>
      <p:sp>
        <p:nvSpPr>
          <p:cNvPr id="225" name="Google Shape;225;p19"/>
          <p:cNvSpPr txBox="1"/>
          <p:nvPr/>
        </p:nvSpPr>
        <p:spPr>
          <a:xfrm>
            <a:off x="604200" y="4838406"/>
            <a:ext cx="1792200" cy="21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Grok (by xAI)</a:t>
            </a:r>
            <a:endParaRPr sz="800"/>
          </a:p>
        </p:txBody>
      </p:sp>
      <p:pic>
        <p:nvPicPr>
          <p:cNvPr id="226" name="Google Shape;2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773" y="2403119"/>
            <a:ext cx="189811" cy="1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525" y="21438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988" y="1883614"/>
            <a:ext cx="141366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525" y="162162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5525" y="13605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5525" y="109943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5525" y="57725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83800" y="856625"/>
            <a:ext cx="109728" cy="109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5516" y="3047400"/>
            <a:ext cx="146305" cy="146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5500" y="3308500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5500" y="3569588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9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5525" y="38327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19"/>
          <p:cNvPicPr preferRelativeResize="0"/>
          <p:nvPr/>
        </p:nvPicPr>
        <p:blipFill rotWithShape="1">
          <a:blip r:embed="rId15">
            <a:alphaModFix/>
          </a:blip>
          <a:srcRect b="27214" l="32255" r="32658" t="0"/>
          <a:stretch/>
        </p:blipFill>
        <p:spPr>
          <a:xfrm>
            <a:off x="675288" y="4091775"/>
            <a:ext cx="126720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19"/>
          <p:cNvPicPr preferRelativeResize="0"/>
          <p:nvPr/>
        </p:nvPicPr>
        <p:blipFill rotWithShape="1">
          <a:blip r:embed="rId16">
            <a:alphaModFix/>
          </a:blip>
          <a:srcRect b="11248" l="11867" r="11814" t="10528"/>
          <a:stretch/>
        </p:blipFill>
        <p:spPr>
          <a:xfrm>
            <a:off x="665500" y="4352875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19"/>
          <p:cNvPicPr preferRelativeResize="0"/>
          <p:nvPr/>
        </p:nvPicPr>
        <p:blipFill rotWithShape="1">
          <a:blip r:embed="rId17">
            <a:alphaModFix/>
          </a:blip>
          <a:srcRect b="14463" l="14243" r="14965" t="15222"/>
          <a:stretch/>
        </p:blipFill>
        <p:spPr>
          <a:xfrm>
            <a:off x="665500" y="4613963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19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65525" y="4875063"/>
            <a:ext cx="146304" cy="146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408781" y="559223"/>
            <a:ext cx="326425" cy="25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787718" y="559223"/>
            <a:ext cx="326426" cy="255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9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6787718" y="2886048"/>
            <a:ext cx="326426" cy="255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Adaptation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(via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Prompting Techniques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50" name="Google Shape;250;p20"/>
          <p:cNvSpPr/>
          <p:nvPr/>
        </p:nvSpPr>
        <p:spPr>
          <a:xfrm>
            <a:off x="1614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ZERO-SHOT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Ask the model to complete a task with </a:t>
            </a:r>
            <a:r>
              <a:rPr b="1" lang="en" sz="1100">
                <a:solidFill>
                  <a:schemeClr val="dk1"/>
                </a:solidFill>
              </a:rPr>
              <a:t>no prior examples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Translate "Good morning nation" to Tagalog.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Output: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"Magandang umaga, bayan."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1" name="Google Shape;251;p20"/>
          <p:cNvSpPr/>
          <p:nvPr/>
        </p:nvSpPr>
        <p:spPr>
          <a:xfrm>
            <a:off x="23936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ONE-SHOT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Provide </a:t>
            </a:r>
            <a:r>
              <a:rPr b="1" lang="en" sz="1100">
                <a:solidFill>
                  <a:schemeClr val="dk1"/>
                </a:solidFill>
              </a:rPr>
              <a:t>one example</a:t>
            </a:r>
            <a:r>
              <a:rPr lang="en" sz="1100">
                <a:solidFill>
                  <a:schemeClr val="dk1"/>
                </a:solidFill>
              </a:rPr>
              <a:t> to guide the model’s behavior.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An example of of Barok English is "You buy me gift."  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Translate "I am going to give  everyone a present this Christmas."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Output: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"Me give all people gift this Christmas."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252" name="Google Shape;252;p20"/>
          <p:cNvSpPr/>
          <p:nvPr/>
        </p:nvSpPr>
        <p:spPr>
          <a:xfrm>
            <a:off x="46258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FEW-SHOT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Give </a:t>
            </a:r>
            <a:r>
              <a:rPr b="1" lang="en" sz="1100">
                <a:solidFill>
                  <a:schemeClr val="dk1"/>
                </a:solidFill>
              </a:rPr>
              <a:t>multiple examples</a:t>
            </a:r>
            <a:r>
              <a:rPr lang="en" sz="1100">
                <a:solidFill>
                  <a:schemeClr val="dk1"/>
                </a:solidFill>
              </a:rPr>
              <a:t> (2–5) to establish a pattern.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 1 → One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4 → Four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15 → Fifteen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 28 →</a:t>
            </a:r>
            <a:endParaRPr sz="9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Output: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28 → Twenty-eight</a:t>
            </a:r>
            <a:r>
              <a:rPr lang="en" sz="1100">
                <a:solidFill>
                  <a:schemeClr val="dk1"/>
                </a:solidFill>
              </a:rPr>
              <a:t> ✅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53" name="Google Shape;2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9138" y="3367550"/>
            <a:ext cx="1364300" cy="1404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4300" y="3367560"/>
            <a:ext cx="2021951" cy="978864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55" name="Google Shape;25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6113" y="3367550"/>
            <a:ext cx="1969426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06337" y="3013250"/>
            <a:ext cx="1846670" cy="17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0"/>
          <p:cNvSpPr/>
          <p:nvPr/>
        </p:nvSpPr>
        <p:spPr>
          <a:xfrm>
            <a:off x="68580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Chain-of-Thought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Ask the model to </a:t>
            </a:r>
            <a:r>
              <a:rPr b="1" lang="en" sz="1100">
                <a:solidFill>
                  <a:schemeClr val="dk1"/>
                </a:solidFill>
              </a:rPr>
              <a:t>think step-by-step</a:t>
            </a:r>
            <a:r>
              <a:rPr lang="en" sz="1100">
                <a:solidFill>
                  <a:schemeClr val="dk1"/>
                </a:solidFill>
              </a:rPr>
              <a:t>, encouraging reasoning before answering.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If you have 5 apples and you give 2 apples to your friend, how many apples do you have left?</a:t>
            </a:r>
            <a:endParaRPr sz="900">
              <a:solidFill>
                <a:schemeClr val="dk1"/>
              </a:solidFill>
            </a:endParaRPr>
          </a:p>
          <a:p>
            <a:pPr indent="0" lvl="0" marL="0" marR="381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Output: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You start with 5 apples.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You give 2 apples to your friend.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To find out how many apples you have left, subtract 2 from 5. 5 - 2 = 3.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</a:rPr>
              <a:t>Answer: You have 3 apples left.</a:t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258" name="Google Shape;25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47513" y="3472025"/>
            <a:ext cx="1364300" cy="1297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20"/>
          <p:cNvCxnSpPr/>
          <p:nvPr/>
        </p:nvCxnSpPr>
        <p:spPr>
          <a:xfrm>
            <a:off x="276125" y="15263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" name="Google Shape;260;p20"/>
          <p:cNvCxnSpPr/>
          <p:nvPr/>
        </p:nvCxnSpPr>
        <p:spPr>
          <a:xfrm>
            <a:off x="276125" y="32027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1" name="Google Shape;261;p20"/>
          <p:cNvCxnSpPr/>
          <p:nvPr/>
        </p:nvCxnSpPr>
        <p:spPr>
          <a:xfrm>
            <a:off x="2520575" y="15263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" name="Google Shape;262;p20"/>
          <p:cNvCxnSpPr/>
          <p:nvPr/>
        </p:nvCxnSpPr>
        <p:spPr>
          <a:xfrm>
            <a:off x="2520575" y="32027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3" name="Google Shape;263;p20"/>
          <p:cNvCxnSpPr/>
          <p:nvPr/>
        </p:nvCxnSpPr>
        <p:spPr>
          <a:xfrm>
            <a:off x="4765525" y="15263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0"/>
          <p:cNvCxnSpPr/>
          <p:nvPr/>
        </p:nvCxnSpPr>
        <p:spPr>
          <a:xfrm>
            <a:off x="4765525" y="32027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" name="Google Shape;265;p20"/>
          <p:cNvCxnSpPr/>
          <p:nvPr/>
        </p:nvCxnSpPr>
        <p:spPr>
          <a:xfrm>
            <a:off x="7010475" y="15263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" name="Google Shape;266;p20"/>
          <p:cNvCxnSpPr/>
          <p:nvPr/>
        </p:nvCxnSpPr>
        <p:spPr>
          <a:xfrm>
            <a:off x="7010475" y="343130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Task Adaptation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(via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 Prompting Frameworks</a:t>
            </a: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 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72" name="Google Shape;272;p21"/>
          <p:cNvSpPr/>
          <p:nvPr/>
        </p:nvSpPr>
        <p:spPr>
          <a:xfrm>
            <a:off x="1614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RICCE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</a:t>
            </a:r>
            <a:r>
              <a:rPr lang="en" sz="1100">
                <a:solidFill>
                  <a:schemeClr val="dk1"/>
                </a:solidFill>
              </a:rPr>
              <a:t>elevance, </a:t>
            </a:r>
            <a:r>
              <a:rPr b="1" lang="en" sz="1100">
                <a:solidFill>
                  <a:schemeClr val="dk1"/>
                </a:solidFill>
              </a:rPr>
              <a:t>I</a:t>
            </a:r>
            <a:r>
              <a:rPr lang="en" sz="1100">
                <a:solidFill>
                  <a:schemeClr val="dk1"/>
                </a:solidFill>
              </a:rPr>
              <a:t>nstruction, </a:t>
            </a:r>
            <a:r>
              <a:rPr b="1" lang="en" sz="1100">
                <a:solidFill>
                  <a:schemeClr val="dk1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larity, </a:t>
            </a:r>
            <a:r>
              <a:rPr b="1" lang="en" sz="1100">
                <a:solidFill>
                  <a:schemeClr val="dk1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ontext, </a:t>
            </a:r>
            <a:r>
              <a:rPr b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xamples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Example: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Relevance: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</a:rPr>
              <a:t>Focus on summarizing environmental issues.</a:t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Instruction: 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1"/>
                </a:solidFill>
              </a:rPr>
              <a:t>Summarize the paragraph in 2 sentences.</a:t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Clarity:</a:t>
            </a:r>
            <a:br>
              <a:rPr b="1" lang="en" sz="700">
                <a:solidFill>
                  <a:schemeClr val="dk1"/>
                </a:solidFill>
              </a:rPr>
            </a:br>
            <a:r>
              <a:rPr i="1" lang="en" sz="700">
                <a:solidFill>
                  <a:schemeClr val="dk1"/>
                </a:solidFill>
              </a:rPr>
              <a:t>Use simple and clear language suitable for a high school student.</a:t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Context:</a:t>
            </a:r>
            <a:br>
              <a:rPr b="1" lang="en" sz="700">
                <a:solidFill>
                  <a:schemeClr val="dk1"/>
                </a:solidFill>
              </a:rPr>
            </a:br>
            <a:r>
              <a:rPr i="1" lang="en" sz="700">
                <a:solidFill>
                  <a:schemeClr val="dk1"/>
                </a:solidFill>
              </a:rPr>
              <a:t>The paragraph talks about the causes and effects of deforestation.</a:t>
            </a:r>
            <a:endParaRPr i="1"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Examples:</a:t>
            </a:r>
            <a:br>
              <a:rPr b="1" lang="en" sz="700">
                <a:solidFill>
                  <a:schemeClr val="dk1"/>
                </a:solidFill>
              </a:rPr>
            </a:br>
            <a:r>
              <a:rPr i="1" lang="en" sz="700">
                <a:solidFill>
                  <a:schemeClr val="dk1"/>
                </a:solidFill>
              </a:rPr>
              <a:t>Example summary: "Deforestation happens when trees are cut down. It causes loss of habitat for animals and increases carbon dioxide."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Summarize the following paragraph in 2 sentences using simple language suitable for a high school student. The paragraph talks about the causes and effects of deforestation.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Example: "Deforestation happens when trees are cut down. It causes loss of habitat for animals and increases carbon dioxide."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3" name="Google Shape;273;p21"/>
          <p:cNvSpPr/>
          <p:nvPr/>
        </p:nvSpPr>
        <p:spPr>
          <a:xfrm>
            <a:off x="23936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PACE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rompt, </a:t>
            </a:r>
            <a:r>
              <a:rPr b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ction, </a:t>
            </a:r>
            <a:r>
              <a:rPr b="1" lang="en" sz="1100">
                <a:solidFill>
                  <a:schemeClr val="dk1"/>
                </a:solidFill>
              </a:rPr>
              <a:t>C</a:t>
            </a:r>
            <a:r>
              <a:rPr lang="en" sz="1100">
                <a:solidFill>
                  <a:schemeClr val="dk1"/>
                </a:solidFill>
              </a:rPr>
              <a:t>ontext, </a:t>
            </a:r>
            <a:r>
              <a:rPr b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valuation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Example: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Prompt: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Translate the sentence from English to Tagalog.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Action: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Perform the translation accurately, preserving meaning and tone.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Context: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The sentence is a friendly greeting used in everyday conversation: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"Good morning, how are you today?"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Evaluation: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The output will be evaluated on correctness, naturalness, and cultural appropriateness.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Translate the following sentence from English to Tagalog. Make sure the translation is accurate and sounds natural in everyday conversation.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Sentence: "Good morning, how are you today?"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21"/>
          <p:cNvSpPr/>
          <p:nvPr/>
        </p:nvSpPr>
        <p:spPr>
          <a:xfrm>
            <a:off x="46258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PEEL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oint, </a:t>
            </a:r>
            <a:r>
              <a:rPr b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vidence, </a:t>
            </a:r>
            <a:r>
              <a:rPr b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xplain, </a:t>
            </a:r>
            <a:r>
              <a:rPr b="1" lang="en" sz="1100">
                <a:solidFill>
                  <a:schemeClr val="dk1"/>
                </a:solidFill>
              </a:rPr>
              <a:t>L</a:t>
            </a:r>
            <a:r>
              <a:rPr lang="en" sz="1100">
                <a:solidFill>
                  <a:schemeClr val="dk1"/>
                </a:solidFill>
              </a:rPr>
              <a:t>ink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Example: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Point: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Regular exercise improves mental health.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Evidence: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Studies show that exercise releases endorphins, which help reduce stress.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Explain: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These endorphins act as natural mood boosters, making you feel happier and less anxious.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Link: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</a:rPr>
              <a:t>Therefore, incorporating exercise into your routine can significantly enhance your overall well-being.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Write a paragraph to explain why regular exercise is important.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Start with a clear Point.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Provide Evidence (a fact or study).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Explain how the evidence supports the point.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</a:rPr>
              <a:t>Link back to the importance of exercise overall.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275" name="Google Shape;2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6337" y="3013250"/>
            <a:ext cx="1846670" cy="175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1"/>
          <p:cNvSpPr/>
          <p:nvPr/>
        </p:nvSpPr>
        <p:spPr>
          <a:xfrm>
            <a:off x="6858075" y="530525"/>
            <a:ext cx="2143200" cy="4300200"/>
          </a:xfrm>
          <a:prstGeom prst="roundRect">
            <a:avLst>
              <a:gd fmla="val 5360" name="adj"/>
            </a:avLst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APE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</a:t>
            </a:r>
            <a:r>
              <a:rPr lang="en" sz="1100">
                <a:solidFill>
                  <a:schemeClr val="dk1"/>
                </a:solidFill>
              </a:rPr>
              <a:t>ction, </a:t>
            </a:r>
            <a:r>
              <a:rPr b="1" lang="en" sz="1100">
                <a:solidFill>
                  <a:schemeClr val="dk1"/>
                </a:solidFill>
              </a:rPr>
              <a:t>P</a:t>
            </a:r>
            <a:r>
              <a:rPr lang="en" sz="1100">
                <a:solidFill>
                  <a:schemeClr val="dk1"/>
                </a:solidFill>
              </a:rPr>
              <a:t>urpose, </a:t>
            </a:r>
            <a:r>
              <a:rPr b="1" lang="en" sz="1100">
                <a:solidFill>
                  <a:schemeClr val="dk1"/>
                </a:solidFill>
              </a:rPr>
              <a:t>E</a:t>
            </a:r>
            <a:r>
              <a:rPr lang="en" sz="1100">
                <a:solidFill>
                  <a:schemeClr val="dk1"/>
                </a:solidFill>
              </a:rPr>
              <a:t>xecution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Example: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Action: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Analyze customer feedback data from our latest product launch.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Purpose: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To identify key strengths and areas for improvement.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</a:rPr>
              <a:t>Execution:</a:t>
            </a:r>
            <a:endParaRPr b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Provide a summary report highlighting common themes and actionable insights.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🧠 Prompt: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Analyze the customer feedback from our recent product launch.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Your goal is to identify the main strengths and weaknesses mentioned by customers.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Provide a concise summary report that highlights the most common themes and suggests actionable improvements.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cxnSp>
        <p:nvCxnSpPr>
          <p:cNvPr id="277" name="Google Shape;277;p21"/>
          <p:cNvCxnSpPr/>
          <p:nvPr/>
        </p:nvCxnSpPr>
        <p:spPr>
          <a:xfrm>
            <a:off x="276125" y="96167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8" name="Google Shape;278;p21"/>
          <p:cNvCxnSpPr/>
          <p:nvPr/>
        </p:nvCxnSpPr>
        <p:spPr>
          <a:xfrm>
            <a:off x="2520575" y="96167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1"/>
          <p:cNvCxnSpPr/>
          <p:nvPr/>
        </p:nvCxnSpPr>
        <p:spPr>
          <a:xfrm>
            <a:off x="4765525" y="96167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21"/>
          <p:cNvCxnSpPr/>
          <p:nvPr/>
        </p:nvCxnSpPr>
        <p:spPr>
          <a:xfrm>
            <a:off x="7010475" y="961670"/>
            <a:ext cx="188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"/>
          <p:cNvSpPr/>
          <p:nvPr/>
        </p:nvSpPr>
        <p:spPr>
          <a:xfrm>
            <a:off x="-6197" y="-3069"/>
            <a:ext cx="9226200" cy="429600"/>
          </a:xfrm>
          <a:prstGeom prst="rect">
            <a:avLst/>
          </a:prstGeom>
          <a:solidFill>
            <a:srgbClr val="351C7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ACTIVITY 1: </a:t>
            </a:r>
            <a:r>
              <a:rPr lang="en" sz="17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Before and After Prompting</a:t>
            </a:r>
            <a:endParaRPr sz="1700">
              <a:solidFill>
                <a:schemeClr val="lt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299950" y="774900"/>
            <a:ext cx="8613900" cy="32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chemeClr val="dk1"/>
                </a:solidFill>
              </a:rPr>
              <a:t>In this activity, you will complete the same task twice—first using a basic prompt, then using an improved prompt by using prompting techniques and prompting framework (RICCE, PACE, PEEL, or APE).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Do the task using a Zero-Short Prompt without any specifics.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Repeat the task using the “</a:t>
            </a:r>
            <a:r>
              <a:rPr b="1" lang="en" sz="2100">
                <a:solidFill>
                  <a:schemeClr val="dk1"/>
                </a:solidFill>
              </a:rPr>
              <a:t>Better Prompt</a:t>
            </a:r>
            <a:r>
              <a:rPr lang="en" sz="2100">
                <a:solidFill>
                  <a:schemeClr val="dk1"/>
                </a:solidFill>
              </a:rPr>
              <a:t>.”</a:t>
            </a:r>
            <a:br>
              <a:rPr lang="en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AutoNum type="arabicPeriod"/>
            </a:pPr>
            <a:r>
              <a:rPr lang="en" sz="2100">
                <a:solidFill>
                  <a:schemeClr val="dk1"/>
                </a:solidFill>
              </a:rPr>
              <a:t>Compare your two outputs and share your work</a:t>
            </a:r>
            <a:endParaRPr b="1"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