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81" r:id="rId2"/>
  </p:sldMasterIdLst>
  <p:notesMasterIdLst>
    <p:notesMasterId r:id="rId23"/>
  </p:notesMasterIdLst>
  <p:handoutMasterIdLst>
    <p:handoutMasterId r:id="rId24"/>
  </p:handoutMasterIdLst>
  <p:sldIdLst>
    <p:sldId id="273" r:id="rId3"/>
    <p:sldId id="309" r:id="rId4"/>
    <p:sldId id="308" r:id="rId5"/>
    <p:sldId id="271" r:id="rId6"/>
    <p:sldId id="306" r:id="rId7"/>
    <p:sldId id="267" r:id="rId8"/>
    <p:sldId id="260" r:id="rId9"/>
    <p:sldId id="313" r:id="rId10"/>
    <p:sldId id="314" r:id="rId11"/>
    <p:sldId id="295" r:id="rId12"/>
    <p:sldId id="297" r:id="rId13"/>
    <p:sldId id="298" r:id="rId14"/>
    <p:sldId id="299" r:id="rId15"/>
    <p:sldId id="301" r:id="rId16"/>
    <p:sldId id="302" r:id="rId17"/>
    <p:sldId id="303" r:id="rId18"/>
    <p:sldId id="311" r:id="rId19"/>
    <p:sldId id="315" r:id="rId20"/>
    <p:sldId id="312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3" orient="horz" pos="1044">
          <p15:clr>
            <a:srgbClr val="A4A3A4"/>
          </p15:clr>
        </p15:guide>
        <p15:guide id="7" orient="horz" pos="1214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46">
          <p15:clr>
            <a:srgbClr val="A4A3A4"/>
          </p15:clr>
        </p15:guide>
        <p15:guide id="11" pos="720" userDrawn="1">
          <p15:clr>
            <a:srgbClr val="A4A3A4"/>
          </p15:clr>
        </p15:guide>
        <p15:guide id="12" pos="5403">
          <p15:clr>
            <a:srgbClr val="A4A3A4"/>
          </p15:clr>
        </p15:guide>
        <p15:guide id="13" pos="432" userDrawn="1">
          <p15:clr>
            <a:srgbClr val="A4A3A4"/>
          </p15:clr>
        </p15:guide>
        <p15:guide id="15" pos="936" userDrawn="1">
          <p15:clr>
            <a:srgbClr val="A4A3A4"/>
          </p15:clr>
        </p15:guide>
        <p15:guide id="16" pos="5077">
          <p15:clr>
            <a:srgbClr val="A4A3A4"/>
          </p15:clr>
        </p15:guide>
        <p15:guide id="17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249" autoAdjust="0"/>
  </p:normalViewPr>
  <p:slideViewPr>
    <p:cSldViewPr snapToGrid="0">
      <p:cViewPr varScale="1">
        <p:scale>
          <a:sx n="116" d="100"/>
          <a:sy n="116" d="100"/>
        </p:scale>
        <p:origin x="1386" y="108"/>
      </p:cViewPr>
      <p:guideLst>
        <p:guide orient="horz" pos="3984"/>
        <p:guide orient="horz" pos="1044"/>
        <p:guide orient="horz" pos="1214"/>
        <p:guide orient="horz" pos="624"/>
        <p:guide orient="horz" pos="3546"/>
        <p:guide pos="720"/>
        <p:guide pos="5403"/>
        <p:guide pos="432"/>
        <p:guide pos="936"/>
        <p:guide pos="5077"/>
        <p:guide pos="2880"/>
      </p:guideLst>
    </p:cSldViewPr>
  </p:slideViewPr>
  <p:outlineViewPr>
    <p:cViewPr>
      <p:scale>
        <a:sx n="33" d="100"/>
        <a:sy n="33" d="100"/>
      </p:scale>
      <p:origin x="0" y="-64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6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ccessibility Statement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109" y="1136650"/>
            <a:ext cx="64389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5090"/>
            <a:ext cx="9144000" cy="52070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281113" y="1517953"/>
            <a:ext cx="102809" cy="2497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683099" y="2763107"/>
            <a:ext cx="6305496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/>
              <a:t>Title Impact Regular 60 point</a:t>
            </a:r>
          </a:p>
        </p:txBody>
      </p:sp>
      <p:sp>
        <p:nvSpPr>
          <p:cNvPr id="10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683099" y="4419601"/>
            <a:ext cx="6305496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/>
              <a:t>Section Two Title Impact Regular 30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689630" y="6143098"/>
            <a:ext cx="4533961" cy="22934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</a:t>
            </a:r>
            <a:r>
              <a:rPr lang="en-US" dirty="0" err="1"/>
              <a:t>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0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ss-Ade Green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1139295" y="602985"/>
            <a:ext cx="6920443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Two Title Impact Regular 30 Point</a:t>
            </a:r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1135412" y="1632494"/>
            <a:ext cx="6924326" cy="421893"/>
          </a:xfrm>
          <a:solidFill>
            <a:schemeClr val="bg1"/>
          </a:solidFill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139824" y="2217738"/>
            <a:ext cx="6919913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139825" y="6155006"/>
            <a:ext cx="4961995" cy="2206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54762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ss-Ade Green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wo Title" descr="Title"/>
          <p:cNvSpPr>
            <a:spLocks noGrp="1"/>
          </p:cNvSpPr>
          <p:nvPr>
            <p:ph type="title" hasCustomPrompt="1"/>
          </p:nvPr>
        </p:nvSpPr>
        <p:spPr>
          <a:xfrm>
            <a:off x="1140563" y="603474"/>
            <a:ext cx="6926263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Two Title Impact Regular 30 Point</a:t>
            </a:r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1133475" y="1633360"/>
            <a:ext cx="6926263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1141942" y="2229020"/>
            <a:ext cx="6917796" cy="3009185"/>
          </a:xfrm>
        </p:spPr>
        <p:txBody>
          <a:bodyPr lIns="0" tIns="0" rIns="0" bIns="0" numCol="2" spcCol="274320" anchor="t" anchorCtr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1139826" y="6152835"/>
            <a:ext cx="5105030" cy="2267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23346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ss-Ade Green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1133475" y="602584"/>
            <a:ext cx="6926263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Two Title Impact Regular 30 Point</a:t>
            </a:r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1134534" y="1657350"/>
            <a:ext cx="3056466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Place Picture Here</a:t>
            </a:r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4" y="1611845"/>
            <a:ext cx="388620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Subhd</a:t>
            </a:r>
            <a:r>
              <a:rPr lang="en-US" dirty="0"/>
              <a:t> Impact </a:t>
            </a:r>
            <a:r>
              <a:rPr lang="en-US" dirty="0" err="1"/>
              <a:t>Reg</a:t>
            </a:r>
            <a:r>
              <a:rPr lang="en-US" dirty="0"/>
              <a:t> 24 </a:t>
            </a:r>
            <a:r>
              <a:rPr lang="en-US" dirty="0" err="1"/>
              <a:t>pt</a:t>
            </a:r>
            <a:r>
              <a:rPr lang="en-US" dirty="0"/>
              <a:t>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1141093" y="6155286"/>
            <a:ext cx="5046662" cy="228335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51324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ss-Ade Green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1137877" y="608616"/>
            <a:ext cx="6921861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Two Title Impact Regular 30 Point</a:t>
            </a:r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1148292" y="1689816"/>
            <a:ext cx="3076575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5" y="1611847"/>
            <a:ext cx="3736950" cy="415428"/>
          </a:xfrm>
          <a:solidFill>
            <a:schemeClr val="bg1"/>
          </a:solidFill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Subhd</a:t>
            </a:r>
            <a:r>
              <a:rPr lang="en-US" dirty="0"/>
              <a:t> Impact </a:t>
            </a:r>
            <a:r>
              <a:rPr lang="en-US" dirty="0" err="1"/>
              <a:t>Reg</a:t>
            </a:r>
            <a:r>
              <a:rPr lang="en-US" dirty="0"/>
              <a:t> 24 </a:t>
            </a:r>
            <a:r>
              <a:rPr lang="en-US" dirty="0" err="1"/>
              <a:t>pt</a:t>
            </a:r>
            <a:r>
              <a:rPr lang="en-US" dirty="0"/>
              <a:t> Green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pic>
        <p:nvPicPr>
          <p:cNvPr id="6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3079"/>
            <a:ext cx="8001000" cy="876300"/>
          </a:xfrm>
          <a:prstGeom prst="rect">
            <a:avLst/>
          </a:prstGeom>
        </p:spPr>
      </p:pic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1139825" y="6155003"/>
            <a:ext cx="5023908" cy="24579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1678316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0"/>
            <a:ext cx="9144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5"/>
            <a:ext cx="9144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701146" y="5503333"/>
            <a:ext cx="73553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0"/>
            <a:ext cx="9144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>
                <a:latin typeface="Arial"/>
              </a:defRPr>
            </a:lvl1pPr>
          </a:lstStyle>
          <a:p>
            <a:r>
              <a:rPr lang="en-US" dirty="0"/>
              <a:t>Place Picture Here</a:t>
            </a:r>
          </a:p>
        </p:txBody>
      </p:sp>
      <p:sp>
        <p:nvSpPr>
          <p:cNvPr id="4" name="Picture Caption"/>
          <p:cNvSpPr>
            <a:spLocks noGrp="1"/>
          </p:cNvSpPr>
          <p:nvPr>
            <p:ph type="body" sz="quarter" idx="11" hasCustomPrompt="1"/>
          </p:nvPr>
        </p:nvSpPr>
        <p:spPr>
          <a:xfrm>
            <a:off x="1033463" y="5646212"/>
            <a:ext cx="7280804" cy="949321"/>
          </a:xfr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1719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5760"/>
            <a:ext cx="9144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 Bar 2"/>
          <p:cNvSpPr/>
          <p:nvPr userDrawn="1"/>
        </p:nvSpPr>
        <p:spPr>
          <a:xfrm>
            <a:off x="1148822" y="1693862"/>
            <a:ext cx="78845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1140355" y="600077"/>
            <a:ext cx="6947478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Two Title Impact Regular 30 Point</a:t>
            </a:r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1467267" y="1862668"/>
            <a:ext cx="5596995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/>
              <a:t>Proof Point</a:t>
            </a:r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1470025" y="3081338"/>
            <a:ext cx="5599642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dirty="0"/>
              <a:t>Or Statistic</a:t>
            </a:r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1470025" y="3810528"/>
            <a:ext cx="504666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/>
              <a:t>Goes Here</a:t>
            </a:r>
          </a:p>
        </p:txBody>
      </p:sp>
      <p:pic>
        <p:nvPicPr>
          <p:cNvPr id="9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5572"/>
            <a:ext cx="8001000" cy="876300"/>
          </a:xfrm>
          <a:prstGeom prst="rect">
            <a:avLst/>
          </a:prstGeom>
        </p:spPr>
      </p:pic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1148293" y="6154737"/>
            <a:ext cx="5125508" cy="27146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154891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5090"/>
            <a:ext cx="9144000" cy="52070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281113" y="1517953"/>
            <a:ext cx="102809" cy="2497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683099" y="2763107"/>
            <a:ext cx="6305496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/>
              <a:t>Title Impact Regular 60 point</a:t>
            </a:r>
          </a:p>
        </p:txBody>
      </p:sp>
      <p:sp>
        <p:nvSpPr>
          <p:cNvPr id="10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683099" y="4419601"/>
            <a:ext cx="6305496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/>
              <a:t>Section Three Title Impact Regular 30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689630" y="6143098"/>
            <a:ext cx="4533961" cy="22934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</a:t>
            </a:r>
            <a:r>
              <a:rPr lang="en-US" dirty="0" err="1"/>
              <a:t>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77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ll Tower Brick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1139295" y="602985"/>
            <a:ext cx="6920443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Three Title Impact Regular 30 Point</a:t>
            </a:r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1135412" y="1632494"/>
            <a:ext cx="6924326" cy="421893"/>
          </a:xfrm>
          <a:solidFill>
            <a:schemeClr val="bg1"/>
          </a:solidFill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139824" y="2217738"/>
            <a:ext cx="6919913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139825" y="6155006"/>
            <a:ext cx="4961995" cy="2206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1504845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ll Tower Brick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1140563" y="594047"/>
            <a:ext cx="6926263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Three Title Impact Regular 30 Point</a:t>
            </a:r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1133475" y="1633360"/>
            <a:ext cx="6926263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1141942" y="2229020"/>
            <a:ext cx="6917796" cy="3009185"/>
          </a:xfrm>
        </p:spPr>
        <p:txBody>
          <a:bodyPr lIns="0" tIns="0" rIns="0" bIns="0" numCol="2" spcCol="274320" anchor="t" anchorCtr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1139826" y="6152835"/>
            <a:ext cx="5105030" cy="2267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153075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5090"/>
            <a:ext cx="9144000" cy="52070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281113" y="1517953"/>
            <a:ext cx="10280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683099" y="2763107"/>
            <a:ext cx="6305496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/>
              <a:t>Title Slide Impact </a:t>
            </a:r>
            <a:br>
              <a:rPr lang="en-US" dirty="0"/>
            </a:br>
            <a:r>
              <a:rPr lang="en-US" dirty="0"/>
              <a:t>Regular 60 point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689630" y="6143098"/>
            <a:ext cx="4575703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point</a:t>
            </a:r>
          </a:p>
          <a:p>
            <a:pPr lvl="0"/>
            <a:r>
              <a:rPr lang="en-US" dirty="0"/>
              <a:t>Month, Day, Year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ll Tower Brick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1133475" y="602584"/>
            <a:ext cx="6926263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Three Title Impact Regular 30 Point</a:t>
            </a:r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1134534" y="1657350"/>
            <a:ext cx="3056466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Place Picture Here</a:t>
            </a:r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4" y="1611846"/>
            <a:ext cx="3736950" cy="42251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Subhd</a:t>
            </a:r>
            <a:r>
              <a:rPr lang="en-US" dirty="0"/>
              <a:t> Impact </a:t>
            </a:r>
            <a:r>
              <a:rPr lang="en-US" dirty="0" err="1"/>
              <a:t>Reg</a:t>
            </a:r>
            <a:r>
              <a:rPr lang="en-US" dirty="0"/>
              <a:t> 24 </a:t>
            </a:r>
            <a:r>
              <a:rPr lang="en-US" dirty="0" err="1"/>
              <a:t>pt</a:t>
            </a:r>
            <a:r>
              <a:rPr lang="en-US" dirty="0"/>
              <a:t>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1141093" y="6155286"/>
            <a:ext cx="5046662" cy="228335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1502624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ll Tower Brick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1137877" y="599189"/>
            <a:ext cx="6921861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Three Title Impact Regular 30 Point</a:t>
            </a:r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1148292" y="1675642"/>
            <a:ext cx="3076575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5" y="1611847"/>
            <a:ext cx="3736950" cy="415428"/>
          </a:xfrm>
          <a:solidFill>
            <a:schemeClr val="bg1"/>
          </a:solidFill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Subhd</a:t>
            </a:r>
            <a:r>
              <a:rPr lang="en-US" dirty="0"/>
              <a:t> Impact </a:t>
            </a:r>
            <a:r>
              <a:rPr lang="en-US" dirty="0" err="1"/>
              <a:t>Reg</a:t>
            </a:r>
            <a:r>
              <a:rPr lang="en-US" dirty="0"/>
              <a:t> 24 </a:t>
            </a:r>
            <a:r>
              <a:rPr lang="en-US" dirty="0" err="1"/>
              <a:t>pt</a:t>
            </a:r>
            <a:r>
              <a:rPr lang="en-US" dirty="0"/>
              <a:t>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point. Keep it short with bite-size chunks of information.</a:t>
            </a:r>
          </a:p>
        </p:txBody>
      </p:sp>
      <p:pic>
        <p:nvPicPr>
          <p:cNvPr id="6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3079"/>
            <a:ext cx="8001000" cy="876300"/>
          </a:xfrm>
          <a:prstGeom prst="rect">
            <a:avLst/>
          </a:prstGeom>
        </p:spPr>
      </p:pic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1139825" y="6155003"/>
            <a:ext cx="5023908" cy="24579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1212052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 1"/>
          <p:cNvSpPr/>
          <p:nvPr userDrawn="1"/>
        </p:nvSpPr>
        <p:spPr>
          <a:xfrm>
            <a:off x="0" y="0"/>
            <a:ext cx="9144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40005" dist="22860" dir="5400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5"/>
            <a:ext cx="9144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701146" y="5496245"/>
            <a:ext cx="73553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62073"/>
            <a:ext cx="9144000" cy="4676775"/>
          </a:xfrm>
          <a:ln>
            <a:noFill/>
          </a:ln>
        </p:spPr>
        <p:txBody>
          <a:bodyPr anchor="ctr" anchorCtr="1"/>
          <a:lstStyle>
            <a:lvl1pPr marL="0" indent="0" algn="ctr">
              <a:buFontTx/>
              <a:buNone/>
              <a:defRPr>
                <a:latin typeface="Arial"/>
              </a:defRPr>
            </a:lvl1pPr>
          </a:lstStyle>
          <a:p>
            <a:r>
              <a:rPr lang="en-US" dirty="0"/>
              <a:t>Place Picture Here</a:t>
            </a:r>
          </a:p>
        </p:txBody>
      </p:sp>
      <p:sp>
        <p:nvSpPr>
          <p:cNvPr id="4" name="Picture Caption"/>
          <p:cNvSpPr>
            <a:spLocks noGrp="1"/>
          </p:cNvSpPr>
          <p:nvPr>
            <p:ph type="body" sz="quarter" idx="11" hasCustomPrompt="1"/>
          </p:nvPr>
        </p:nvSpPr>
        <p:spPr>
          <a:xfrm>
            <a:off x="1033463" y="5646212"/>
            <a:ext cx="7280804" cy="949321"/>
          </a:xfr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07669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1888"/>
            <a:ext cx="9144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5" dist="22860" dir="5400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 Bar 2"/>
          <p:cNvSpPr/>
          <p:nvPr userDrawn="1"/>
        </p:nvSpPr>
        <p:spPr>
          <a:xfrm>
            <a:off x="1148822" y="1693862"/>
            <a:ext cx="78845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1140355" y="600077"/>
            <a:ext cx="6947478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Three Title Impact Regular 30 Point</a:t>
            </a:r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1467267" y="1862668"/>
            <a:ext cx="5596995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/>
              <a:t>Proof Point</a:t>
            </a:r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1470025" y="3081338"/>
            <a:ext cx="5599642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dirty="0"/>
              <a:t>Or Statistic</a:t>
            </a:r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1470025" y="3810528"/>
            <a:ext cx="504666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/>
              <a:t>Goes Here</a:t>
            </a:r>
          </a:p>
        </p:txBody>
      </p:sp>
      <p:pic>
        <p:nvPicPr>
          <p:cNvPr id="9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5572"/>
            <a:ext cx="8001000" cy="876300"/>
          </a:xfrm>
          <a:prstGeom prst="rect">
            <a:avLst/>
          </a:prstGeom>
        </p:spPr>
      </p:pic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1148293" y="6154737"/>
            <a:ext cx="5125508" cy="27146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1306196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5090"/>
            <a:ext cx="9144000" cy="52070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281113" y="1517953"/>
            <a:ext cx="102809" cy="24978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683099" y="2763107"/>
            <a:ext cx="6305496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/>
              <a:t>Title Impact Regular 60 point</a:t>
            </a:r>
          </a:p>
        </p:txBody>
      </p:sp>
      <p:sp>
        <p:nvSpPr>
          <p:cNvPr id="10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683099" y="4419601"/>
            <a:ext cx="6305496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/>
              <a:t>Section Four Title Impact Regular 30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689630" y="6143098"/>
            <a:ext cx="4533961" cy="22934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</a:t>
            </a:r>
            <a:r>
              <a:rPr lang="en-US" dirty="0" err="1"/>
              <a:t>poinT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ver True Blue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1139295" y="602985"/>
            <a:ext cx="6920443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Four Title Impact Regular 30 Point</a:t>
            </a:r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1135412" y="1632494"/>
            <a:ext cx="6924326" cy="421893"/>
          </a:xfrm>
          <a:solidFill>
            <a:schemeClr val="bg1"/>
          </a:solidFill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139824" y="2217738"/>
            <a:ext cx="6919913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139825" y="6155006"/>
            <a:ext cx="4961995" cy="2206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ver True Blue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1140563" y="603474"/>
            <a:ext cx="6926263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Four Title Impact Regular 30 Point</a:t>
            </a:r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1133475" y="1633360"/>
            <a:ext cx="6926263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1141942" y="2229020"/>
            <a:ext cx="6917796" cy="3009185"/>
          </a:xfrm>
        </p:spPr>
        <p:txBody>
          <a:bodyPr lIns="0" tIns="0" rIns="0" bIns="0" numCol="2" spcCol="274320" anchor="t" anchorCtr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1139826" y="6152835"/>
            <a:ext cx="5105030" cy="2267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ver True Blue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1133475" y="602584"/>
            <a:ext cx="6926263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Four Title Impact Regular 30 Point</a:t>
            </a:r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1134534" y="1657350"/>
            <a:ext cx="3056466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Place Picture Here</a:t>
            </a:r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4" y="1611846"/>
            <a:ext cx="3736950" cy="42251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Subhd</a:t>
            </a:r>
            <a:r>
              <a:rPr lang="en-US" dirty="0"/>
              <a:t> Impact </a:t>
            </a:r>
            <a:r>
              <a:rPr lang="en-US" dirty="0" err="1"/>
              <a:t>Reg</a:t>
            </a:r>
            <a:r>
              <a:rPr lang="en-US" dirty="0"/>
              <a:t> 24 </a:t>
            </a:r>
            <a:r>
              <a:rPr lang="en-US" dirty="0" err="1"/>
              <a:t>pt</a:t>
            </a:r>
            <a:r>
              <a:rPr lang="en-US" dirty="0"/>
              <a:t>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point. Keep it short with bite-size chunks of information.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1141093" y="6155286"/>
            <a:ext cx="5046662" cy="228335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ver True Blue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1137877" y="608616"/>
            <a:ext cx="6921861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Four Title Impact Regular 30 Point</a:t>
            </a:r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1148292" y="1668553"/>
            <a:ext cx="3076575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5" y="1611847"/>
            <a:ext cx="3736950" cy="415428"/>
          </a:xfrm>
          <a:solidFill>
            <a:schemeClr val="bg1"/>
          </a:solidFill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Subhd</a:t>
            </a:r>
            <a:r>
              <a:rPr lang="en-US" dirty="0"/>
              <a:t> Impact </a:t>
            </a:r>
            <a:r>
              <a:rPr lang="en-US" dirty="0" err="1"/>
              <a:t>Reg</a:t>
            </a:r>
            <a:r>
              <a:rPr lang="en-US" dirty="0"/>
              <a:t> 24 </a:t>
            </a:r>
            <a:r>
              <a:rPr lang="en-US" dirty="0" err="1"/>
              <a:t>pt</a:t>
            </a:r>
            <a:r>
              <a:rPr lang="en-US" dirty="0"/>
              <a:t>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point. Keep it short with bite-size chunks of information.</a:t>
            </a:r>
          </a:p>
        </p:txBody>
      </p:sp>
      <p:pic>
        <p:nvPicPr>
          <p:cNvPr id="6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3079"/>
            <a:ext cx="8001000" cy="876300"/>
          </a:xfrm>
          <a:prstGeom prst="rect">
            <a:avLst/>
          </a:prstGeom>
        </p:spPr>
      </p:pic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1139825" y="6155003"/>
            <a:ext cx="5023908" cy="24579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0"/>
            <a:ext cx="9144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outerShdw blurRad="40005" dist="22860" dir="5400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5"/>
            <a:ext cx="9144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701146" y="5496245"/>
            <a:ext cx="73553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0"/>
            <a:ext cx="9144000" cy="4676775"/>
          </a:xfrm>
          <a:ln>
            <a:noFill/>
          </a:ln>
        </p:spPr>
        <p:txBody>
          <a:bodyPr anchor="ctr" anchorCtr="1"/>
          <a:lstStyle>
            <a:lvl1pPr marL="0" indent="0" algn="ctr">
              <a:buFontTx/>
              <a:buNone/>
              <a:defRPr>
                <a:latin typeface="Arial"/>
              </a:defRPr>
            </a:lvl1pPr>
          </a:lstStyle>
          <a:p>
            <a:r>
              <a:rPr lang="en-US" dirty="0"/>
              <a:t>Place Picture Here</a:t>
            </a:r>
          </a:p>
        </p:txBody>
      </p:sp>
      <p:sp>
        <p:nvSpPr>
          <p:cNvPr id="4" name="Picture Caption"/>
          <p:cNvSpPr>
            <a:spLocks noGrp="1"/>
          </p:cNvSpPr>
          <p:nvPr>
            <p:ph type="body" sz="quarter" idx="11" hasCustomPrompt="1"/>
          </p:nvPr>
        </p:nvSpPr>
        <p:spPr>
          <a:xfrm>
            <a:off x="1033463" y="5646212"/>
            <a:ext cx="7280804" cy="949321"/>
          </a:xfr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5090"/>
            <a:ext cx="9144000" cy="52070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281113" y="1517953"/>
            <a:ext cx="102809" cy="2497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683099" y="2763107"/>
            <a:ext cx="6305496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/>
              <a:t>Title Impact Regular 60 point</a:t>
            </a:r>
          </a:p>
        </p:txBody>
      </p:sp>
      <p:sp>
        <p:nvSpPr>
          <p:cNvPr id="10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683099" y="4419601"/>
            <a:ext cx="6305496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/>
              <a:t>Section One Title Impact Regular 30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689630" y="6143098"/>
            <a:ext cx="4533961" cy="22934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</a:t>
            </a:r>
            <a:r>
              <a:rPr lang="en-US" dirty="0" err="1"/>
              <a:t>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990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1888"/>
            <a:ext cx="9144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5" dist="22860" dir="5400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 Bar 2"/>
          <p:cNvSpPr/>
          <p:nvPr userDrawn="1"/>
        </p:nvSpPr>
        <p:spPr>
          <a:xfrm>
            <a:off x="1148822" y="1693862"/>
            <a:ext cx="78845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1140355" y="600077"/>
            <a:ext cx="6947478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Four Title Impact Regular 30 Point</a:t>
            </a:r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1467267" y="1862668"/>
            <a:ext cx="5596995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/>
              <a:t>Proof Point</a:t>
            </a:r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1470025" y="3081338"/>
            <a:ext cx="5599642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dirty="0"/>
              <a:t>Or Statistic</a:t>
            </a:r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1470025" y="3810528"/>
            <a:ext cx="504666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/>
              <a:t>Goes Here</a:t>
            </a:r>
          </a:p>
        </p:txBody>
      </p:sp>
      <p:pic>
        <p:nvPicPr>
          <p:cNvPr id="9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5572"/>
            <a:ext cx="8001000" cy="876300"/>
          </a:xfrm>
          <a:prstGeom prst="rect">
            <a:avLst/>
          </a:prstGeom>
        </p:spPr>
      </p:pic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1148293" y="6154737"/>
            <a:ext cx="5125508" cy="27146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5931"/>
            <a:ext cx="9144000" cy="52070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286932" y="1517953"/>
            <a:ext cx="93135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1741489" y="2071158"/>
            <a:ext cx="5099578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1741486" y="3219451"/>
            <a:ext cx="5099580" cy="804862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 conclusion, thank-you message or contact information could go here. Arial Regular 18 point minimum.</a:t>
            </a:r>
          </a:p>
        </p:txBody>
      </p:sp>
      <p:sp>
        <p:nvSpPr>
          <p:cNvPr id="10" name="We Are Purdue. What We Make Moves the World Forward." descr="We Are Purdue. What We Make Moves the World Forward."/>
          <p:cNvSpPr/>
          <p:nvPr userDrawn="1"/>
        </p:nvSpPr>
        <p:spPr>
          <a:xfrm>
            <a:off x="1293463" y="6309428"/>
            <a:ext cx="4544012" cy="135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638" y="6561668"/>
            <a:ext cx="8636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816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0D2-3A19-4FA0-A69E-1D315AE80F8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EDA-4BF5-40D7-8A30-ED3EAB96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6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0D2-3A19-4FA0-A69E-1D315AE80F8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EDA-4BF5-40D7-8A30-ED3EAB96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949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0D2-3A19-4FA0-A69E-1D315AE80F8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EDA-4BF5-40D7-8A30-ED3EAB96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69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0D2-3A19-4FA0-A69E-1D315AE80F8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EDA-4BF5-40D7-8A30-ED3EAB96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3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0D2-3A19-4FA0-A69E-1D315AE80F8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EDA-4BF5-40D7-8A30-ED3EAB96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6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0D2-3A19-4FA0-A69E-1D315AE80F8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EDA-4BF5-40D7-8A30-ED3EAB96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098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0D2-3A19-4FA0-A69E-1D315AE80F8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EDA-4BF5-40D7-8A30-ED3EAB96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550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0D2-3A19-4FA0-A69E-1D315AE80F8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EDA-4BF5-40D7-8A30-ED3EAB96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mpus Gold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1139295" y="602985"/>
            <a:ext cx="6920443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One Title Impact Regular 30 Point</a:t>
            </a:r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1135412" y="1632494"/>
            <a:ext cx="6924326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139824" y="2217738"/>
            <a:ext cx="6919913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139825" y="6155006"/>
            <a:ext cx="4961995" cy="2206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0D2-3A19-4FA0-A69E-1D315AE80F8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EDA-4BF5-40D7-8A30-ED3EAB96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314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0D2-3A19-4FA0-A69E-1D315AE80F8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EDA-4BF5-40D7-8A30-ED3EAB96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795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0D2-3A19-4FA0-A69E-1D315AE80F8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4EDA-4BF5-40D7-8A30-ED3EAB96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368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2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Campus Gold Bar"/>
          <p:cNvSpPr/>
          <p:nvPr userDrawn="1"/>
        </p:nvSpPr>
        <p:spPr>
          <a:xfrm>
            <a:off x="701148" y="0"/>
            <a:ext cx="70378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1137878" y="608618"/>
            <a:ext cx="6921861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225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One Title Impact Regular 30 Point</a:t>
            </a:r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1148293" y="1668553"/>
            <a:ext cx="3076575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4" y="1611847"/>
            <a:ext cx="388620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Impac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Impact </a:t>
            </a:r>
            <a:r>
              <a:rPr lang="en-US" dirty="0" err="1"/>
              <a:t>Reg</a:t>
            </a:r>
            <a:r>
              <a:rPr lang="en-US" dirty="0"/>
              <a:t> 24 </a:t>
            </a:r>
            <a:r>
              <a:rPr lang="en-US" dirty="0" err="1"/>
              <a:t>pt</a:t>
            </a:r>
            <a:r>
              <a:rPr lang="en-US" dirty="0"/>
              <a:t>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05740" marR="0" indent="-20574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50" baseline="0">
                <a:latin typeface="Arial"/>
              </a:defRPr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marL="205740" marR="0" lvl="0" indent="-20574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205740" marR="0" lvl="0" indent="-20574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point. Keep it short with bite-size chunks of information.</a:t>
            </a:r>
          </a:p>
          <a:p>
            <a:pPr marL="205740" marR="0" lvl="0" indent="-20574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pic>
        <p:nvPicPr>
          <p:cNvPr id="6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3079"/>
            <a:ext cx="8001000" cy="876300"/>
          </a:xfrm>
          <a:prstGeom prst="rect">
            <a:avLst/>
          </a:prstGeom>
        </p:spPr>
      </p:pic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1139825" y="6155005"/>
            <a:ext cx="5023908" cy="24579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9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9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9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900" cap="all">
                <a:latin typeface="Arial"/>
              </a:defRPr>
            </a:lvl5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24574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mpus Gold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1140563" y="603474"/>
            <a:ext cx="6926263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One Title Impact Regular 30 Point</a:t>
            </a:r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1133475" y="1633360"/>
            <a:ext cx="6926263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1141942" y="2229020"/>
            <a:ext cx="6917796" cy="3009185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1139826" y="6152835"/>
            <a:ext cx="5105030" cy="2267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mpus Gold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1133475" y="602584"/>
            <a:ext cx="6926263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One Title Impact Regular 30 Point</a:t>
            </a:r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1134534" y="1657350"/>
            <a:ext cx="3056466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Place Picture Here</a:t>
            </a:r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4" y="1611845"/>
            <a:ext cx="388620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Impact </a:t>
            </a:r>
            <a:r>
              <a:rPr lang="en-US" dirty="0" err="1"/>
              <a:t>Reg</a:t>
            </a:r>
            <a:r>
              <a:rPr lang="en-US" dirty="0"/>
              <a:t> 24 </a:t>
            </a:r>
            <a:r>
              <a:rPr lang="en-US" dirty="0" err="1"/>
              <a:t>pt</a:t>
            </a:r>
            <a:r>
              <a:rPr lang="en-US" dirty="0"/>
              <a:t>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1700"/>
            <a:ext cx="8001000" cy="876300"/>
          </a:xfrm>
          <a:prstGeom prst="rect">
            <a:avLst/>
          </a:prstGeom>
        </p:spPr>
      </p:pic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1141093" y="6155286"/>
            <a:ext cx="5046662" cy="228335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mpus Gold Bar"/>
          <p:cNvSpPr/>
          <p:nvPr userDrawn="1"/>
        </p:nvSpPr>
        <p:spPr>
          <a:xfrm>
            <a:off x="701147" y="0"/>
            <a:ext cx="70378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1137877" y="608616"/>
            <a:ext cx="6921861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One Title Impact Regular 30 Point</a:t>
            </a:r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1148292" y="1668553"/>
            <a:ext cx="3076575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4" y="1611845"/>
            <a:ext cx="388620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Impact </a:t>
            </a:r>
            <a:r>
              <a:rPr lang="en-US" dirty="0" err="1"/>
              <a:t>Reg</a:t>
            </a:r>
            <a:r>
              <a:rPr lang="en-US" dirty="0"/>
              <a:t> 24 </a:t>
            </a:r>
            <a:r>
              <a:rPr lang="en-US" dirty="0" err="1"/>
              <a:t>pt</a:t>
            </a:r>
            <a:r>
              <a:rPr lang="en-US" dirty="0"/>
              <a:t>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pic>
        <p:nvPicPr>
          <p:cNvPr id="6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3079"/>
            <a:ext cx="8001000" cy="876300"/>
          </a:xfrm>
          <a:prstGeom prst="rect">
            <a:avLst/>
          </a:prstGeom>
        </p:spPr>
      </p:pic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1139825" y="6155003"/>
            <a:ext cx="5023908" cy="24579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gital Headline Gold Bar 1"/>
          <p:cNvSpPr/>
          <p:nvPr userDrawn="1"/>
        </p:nvSpPr>
        <p:spPr>
          <a:xfrm>
            <a:off x="0" y="0"/>
            <a:ext cx="9144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Digital Headline Gold Bar 2"/>
          <p:cNvSpPr/>
          <p:nvPr userDrawn="1"/>
        </p:nvSpPr>
        <p:spPr>
          <a:xfrm>
            <a:off x="0" y="5254625"/>
            <a:ext cx="9144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701146" y="5503333"/>
            <a:ext cx="73553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0"/>
            <a:ext cx="9144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>
                <a:latin typeface="Arial"/>
              </a:defRPr>
            </a:lvl1pPr>
          </a:lstStyle>
          <a:p>
            <a:r>
              <a:rPr lang="en-US" dirty="0"/>
              <a:t>Place Picture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33464" y="5652618"/>
            <a:ext cx="713234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41315"/>
            <a:ext cx="9144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 Bar 2"/>
          <p:cNvSpPr/>
          <p:nvPr userDrawn="1"/>
        </p:nvSpPr>
        <p:spPr>
          <a:xfrm>
            <a:off x="1148822" y="1693862"/>
            <a:ext cx="78845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1140355" y="600077"/>
            <a:ext cx="6947478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One Title Impact Regular 30 Point</a:t>
            </a:r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1467267" y="1862668"/>
            <a:ext cx="5596995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/>
              <a:t>Proof Point</a:t>
            </a:r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1470025" y="3081338"/>
            <a:ext cx="5599642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dirty="0"/>
              <a:t>Or Statistic</a:t>
            </a:r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1470025" y="3810528"/>
            <a:ext cx="504666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/>
              <a:t>Goes Here</a:t>
            </a:r>
          </a:p>
        </p:txBody>
      </p:sp>
      <p:pic>
        <p:nvPicPr>
          <p:cNvPr id="9" name="Purdue University Logo" descr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5985572"/>
            <a:ext cx="8001000" cy="876300"/>
          </a:xfrm>
          <a:prstGeom prst="rect">
            <a:avLst/>
          </a:prstGeom>
        </p:spPr>
      </p:pic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1148293" y="6154737"/>
            <a:ext cx="5125508" cy="27146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F30D2-3A19-4FA0-A69E-1D315AE80F8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4EDA-4BF5-40D7-8A30-ED3EAB96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683099" y="1607127"/>
            <a:ext cx="6305496" cy="2451171"/>
          </a:xfrm>
        </p:spPr>
        <p:txBody>
          <a:bodyPr/>
          <a:lstStyle/>
          <a:p>
            <a:r>
              <a:rPr lang="en-US" dirty="0"/>
              <a:t>Impact of Buzz Words in 10-k Filings</a:t>
            </a:r>
          </a:p>
        </p:txBody>
      </p:sp>
      <p:sp>
        <p:nvSpPr>
          <p:cNvPr id="3" name="Section One Title"/>
          <p:cNvSpPr>
            <a:spLocks noGrp="1"/>
          </p:cNvSpPr>
          <p:nvPr>
            <p:ph type="body" sz="quarter" idx="13"/>
          </p:nvPr>
        </p:nvSpPr>
        <p:spPr>
          <a:xfrm>
            <a:off x="1683099" y="3338004"/>
            <a:ext cx="6305496" cy="1616769"/>
          </a:xfrm>
        </p:spPr>
        <p:txBody>
          <a:bodyPr anchor="b">
            <a:normAutofit/>
          </a:bodyPr>
          <a:lstStyle/>
          <a:p>
            <a:pPr algn="r"/>
            <a:endParaRPr lang="en-US" sz="1600" dirty="0"/>
          </a:p>
          <a:p>
            <a:pPr algn="r"/>
            <a:r>
              <a:rPr lang="en-US" sz="1600" smtClean="0"/>
              <a:t>Gagandeep</a:t>
            </a:r>
            <a:r>
              <a:rPr lang="en-US" sz="1600" dirty="0" smtClean="0"/>
              <a:t> </a:t>
            </a:r>
            <a:r>
              <a:rPr lang="en-US" sz="1600" dirty="0"/>
              <a:t>Khanuja</a:t>
            </a:r>
          </a:p>
          <a:p>
            <a:pPr algn="r"/>
            <a:r>
              <a:rPr lang="en-US" sz="1600" dirty="0" smtClean="0"/>
              <a:t>Swapnil </a:t>
            </a:r>
            <a:r>
              <a:rPr lang="en-US" sz="1600" dirty="0"/>
              <a:t>Rai  </a:t>
            </a:r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660073" y="6054436"/>
            <a:ext cx="3563518" cy="31801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KRANNERT SCHOOL OF MANAGEMENT</a:t>
            </a:r>
          </a:p>
        </p:txBody>
      </p:sp>
    </p:spTree>
    <p:extLst>
      <p:ext uri="{BB962C8B-B14F-4D97-AF65-F5344CB8AC3E}">
        <p14:creationId xmlns:p14="http://schemas.microsoft.com/office/powerpoint/2010/main" val="3728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KRANNERT SCHOOL OF MANAGEMENT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DCEBC0C-7A96-4BC9-AF1C-DB58BA55B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7267" y="1741375"/>
            <a:ext cx="7240005" cy="2606721"/>
          </a:xfrm>
        </p:spPr>
        <p:txBody>
          <a:bodyPr/>
          <a:lstStyle/>
          <a:p>
            <a:pPr algn="ctr"/>
            <a:r>
              <a:rPr lang="en-US" sz="6000" dirty="0"/>
              <a:t>ANALYZING PREVELANCE OF KEYWORDS</a:t>
            </a:r>
          </a:p>
        </p:txBody>
      </p:sp>
    </p:spTree>
    <p:extLst>
      <p:ext uri="{BB962C8B-B14F-4D97-AF65-F5344CB8AC3E}">
        <p14:creationId xmlns:p14="http://schemas.microsoft.com/office/powerpoint/2010/main" val="294869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ction One Title"/>
          <p:cNvSpPr>
            <a:spLocks noGrp="1"/>
          </p:cNvSpPr>
          <p:nvPr>
            <p:ph type="title"/>
          </p:nvPr>
        </p:nvSpPr>
        <p:spPr>
          <a:xfrm>
            <a:off x="1313812" y="338015"/>
            <a:ext cx="6921861" cy="531947"/>
          </a:xfrm>
        </p:spPr>
        <p:txBody>
          <a:bodyPr/>
          <a:lstStyle/>
          <a:p>
            <a:pPr algn="ctr"/>
            <a:r>
              <a:rPr lang="en-US" dirty="0"/>
              <a:t>ANALYZING PREVELANCE OF DATA : WORD CLOUD</a:t>
            </a:r>
          </a:p>
        </p:txBody>
      </p:sp>
      <p:sp>
        <p:nvSpPr>
          <p:cNvPr id="6" name="Foot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KRANNERT SCHOOL OF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733D85F-2941-43B5-8B73-462422F9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06" y="1292815"/>
            <a:ext cx="7755875" cy="38070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13D39F7-55D6-4C35-8BA9-4AAD406726A6}"/>
              </a:ext>
            </a:extLst>
          </p:cNvPr>
          <p:cNvSpPr/>
          <p:nvPr/>
        </p:nvSpPr>
        <p:spPr>
          <a:xfrm>
            <a:off x="1278661" y="4943707"/>
            <a:ext cx="6062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 word cloud has been deployed to visually represent the frequency of the keywords found in the 10-k filings. The importance of each tag has been shown with font size and color. </a:t>
            </a:r>
          </a:p>
        </p:txBody>
      </p:sp>
    </p:spTree>
    <p:extLst>
      <p:ext uri="{BB962C8B-B14F-4D97-AF65-F5344CB8AC3E}">
        <p14:creationId xmlns:p14="http://schemas.microsoft.com/office/powerpoint/2010/main" val="156708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ction One Title"/>
          <p:cNvSpPr>
            <a:spLocks noGrp="1"/>
          </p:cNvSpPr>
          <p:nvPr>
            <p:ph type="title"/>
          </p:nvPr>
        </p:nvSpPr>
        <p:spPr>
          <a:xfrm>
            <a:off x="1313812" y="338015"/>
            <a:ext cx="6921861" cy="531947"/>
          </a:xfrm>
        </p:spPr>
        <p:txBody>
          <a:bodyPr/>
          <a:lstStyle/>
          <a:p>
            <a:pPr algn="ctr"/>
            <a:r>
              <a:rPr lang="en-US" dirty="0"/>
              <a:t>ANALYZING PREVELANCE OF DATA : TREE MAP</a:t>
            </a:r>
          </a:p>
        </p:txBody>
      </p:sp>
      <p:sp>
        <p:nvSpPr>
          <p:cNvPr id="6" name="Foot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KRANNERT SCHOOL OF MANAGEMENT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3D9F8A7-3F70-4DC4-BB15-BB91F593C561}"/>
              </a:ext>
            </a:extLst>
          </p:cNvPr>
          <p:cNvSpPr/>
          <p:nvPr/>
        </p:nvSpPr>
        <p:spPr>
          <a:xfrm>
            <a:off x="1014689" y="5288011"/>
            <a:ext cx="6900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 tree map has been used to display the type of industry; each firm is associated with and frequency of the keywords under that industry as a percentage.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84F637-DD28-4B4F-B619-3F1E4F29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679"/>
            <a:ext cx="9144000" cy="472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2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KRANNERT SCHOOL OF MANAGEMENT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DCEBC0C-7A96-4BC9-AF1C-DB58BA55B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7267" y="1684608"/>
            <a:ext cx="7240005" cy="3193575"/>
          </a:xfrm>
        </p:spPr>
        <p:txBody>
          <a:bodyPr/>
          <a:lstStyle/>
          <a:p>
            <a:pPr algn="ctr"/>
            <a:r>
              <a:rPr lang="en-US" sz="6000" dirty="0"/>
              <a:t>TESTING VARIATION OF WORD DISTRIBUTION ACROSS INDUSTRIES</a:t>
            </a:r>
          </a:p>
        </p:txBody>
      </p:sp>
    </p:spTree>
    <p:extLst>
      <p:ext uri="{BB962C8B-B14F-4D97-AF65-F5344CB8AC3E}">
        <p14:creationId xmlns:p14="http://schemas.microsoft.com/office/powerpoint/2010/main" val="113414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ction One Title"/>
          <p:cNvSpPr>
            <a:spLocks noGrp="1"/>
          </p:cNvSpPr>
          <p:nvPr>
            <p:ph type="title"/>
          </p:nvPr>
        </p:nvSpPr>
        <p:spPr>
          <a:xfrm>
            <a:off x="1313812" y="338015"/>
            <a:ext cx="6921861" cy="531947"/>
          </a:xfrm>
        </p:spPr>
        <p:txBody>
          <a:bodyPr/>
          <a:lstStyle/>
          <a:p>
            <a:pPr algn="ctr"/>
            <a:r>
              <a:rPr lang="en-US" dirty="0"/>
              <a:t>MEASUREMENT OF HOMOGENIETY : CHI TEST</a:t>
            </a:r>
          </a:p>
        </p:txBody>
      </p:sp>
      <p:sp>
        <p:nvSpPr>
          <p:cNvPr id="6" name="Foot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KRANNERT SCHOOL OF MANAGEMENT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A3007233-2071-4903-BF09-834FD1E32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79575"/>
              </p:ext>
            </p:extLst>
          </p:nvPr>
        </p:nvGraphicFramePr>
        <p:xfrm>
          <a:off x="156410" y="2889681"/>
          <a:ext cx="8831184" cy="305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796">
                  <a:extLst>
                    <a:ext uri="{9D8B030D-6E8A-4147-A177-3AD203B41FA5}">
                      <a16:colId xmlns:a16="http://schemas.microsoft.com/office/drawing/2014/main" xmlns="" val="855955909"/>
                    </a:ext>
                  </a:extLst>
                </a:gridCol>
                <a:gridCol w="2207796">
                  <a:extLst>
                    <a:ext uri="{9D8B030D-6E8A-4147-A177-3AD203B41FA5}">
                      <a16:colId xmlns:a16="http://schemas.microsoft.com/office/drawing/2014/main" xmlns="" val="2167867164"/>
                    </a:ext>
                  </a:extLst>
                </a:gridCol>
                <a:gridCol w="2207796">
                  <a:extLst>
                    <a:ext uri="{9D8B030D-6E8A-4147-A177-3AD203B41FA5}">
                      <a16:colId xmlns:a16="http://schemas.microsoft.com/office/drawing/2014/main" xmlns="" val="2690554867"/>
                    </a:ext>
                  </a:extLst>
                </a:gridCol>
                <a:gridCol w="2207796">
                  <a:extLst>
                    <a:ext uri="{9D8B030D-6E8A-4147-A177-3AD203B41FA5}">
                      <a16:colId xmlns:a16="http://schemas.microsoft.com/office/drawing/2014/main" xmlns="" val="2246183269"/>
                    </a:ext>
                  </a:extLst>
                </a:gridCol>
              </a:tblGrid>
              <a:tr h="557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Chi Square test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X-Squared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46528054"/>
                  </a:ext>
                </a:extLst>
              </a:tr>
              <a:tr h="3186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Big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151.73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2.20E-16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8524242"/>
                  </a:ext>
                </a:extLst>
              </a:tr>
              <a:tr h="3809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Artificial Intelligence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46.201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1.32E-06</a:t>
                      </a:r>
                      <a:endParaRPr lang="en-US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3222485"/>
                  </a:ext>
                </a:extLst>
              </a:tr>
              <a:tr h="3186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Internet of Things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255.53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2.20E-16</a:t>
                      </a:r>
                      <a:endParaRPr lang="en-US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4953776"/>
                  </a:ext>
                </a:extLst>
              </a:tr>
              <a:tr h="3809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Business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36.099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8.09E-05</a:t>
                      </a:r>
                      <a:endParaRPr lang="en-US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90356311"/>
                  </a:ext>
                </a:extLst>
              </a:tr>
              <a:tr h="3186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Virtual Reality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51.185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1.42E-07</a:t>
                      </a:r>
                      <a:endParaRPr lang="en-US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608192"/>
                  </a:ext>
                </a:extLst>
              </a:tr>
              <a:tr h="557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89.532</a:t>
                      </a:r>
                      <a:br>
                        <a:rPr lang="en-US">
                          <a:effectLst/>
                          <a:latin typeface="arial" panose="020B0604020202020204" pitchFamily="34" charset="0"/>
                        </a:rPr>
                      </a:br>
                      <a:endParaRPr lang="en-US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6.63E-15​</a:t>
                      </a:r>
                      <a:br>
                        <a:rPr lang="en-US" dirty="0">
                          <a:effectLst/>
                          <a:latin typeface="arial" panose="020B0604020202020204" pitchFamily="34" charset="0"/>
                        </a:rPr>
                      </a:br>
                      <a:endParaRPr lang="en-US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9260649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3579FF4-B054-4B6E-BC15-5A808D84EE16}"/>
              </a:ext>
            </a:extLst>
          </p:cNvPr>
          <p:cNvSpPr/>
          <p:nvPr/>
        </p:nvSpPr>
        <p:spPr>
          <a:xfrm>
            <a:off x="132522" y="1135356"/>
            <a:ext cx="88550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following Hypothesis could be thought about in context with Homogeneity used for our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1100" dirty="0"/>
              <a:t>0 :</a:t>
            </a:r>
            <a:r>
              <a:rPr lang="en-US" dirty="0"/>
              <a:t>The proportion of companies having the words in the 10-K is independent of the industry.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l-GR" sz="1200" dirty="0">
                <a:solidFill>
                  <a:srgbClr val="000000"/>
                </a:solidFill>
              </a:rPr>
              <a:t>α</a:t>
            </a:r>
            <a:r>
              <a:rPr lang="en-US" sz="1200" dirty="0">
                <a:solidFill>
                  <a:srgbClr val="000000"/>
                </a:solidFill>
              </a:rPr>
              <a:t> :</a:t>
            </a:r>
            <a:r>
              <a:rPr lang="en-US" dirty="0"/>
              <a:t> The proportion of companies having the words in the 10-K is dependent on the industry.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EF0F40-E402-4CE2-862C-96C340BAC431}"/>
              </a:ext>
            </a:extLst>
          </p:cNvPr>
          <p:cNvSpPr txBox="1"/>
          <p:nvPr/>
        </p:nvSpPr>
        <p:spPr>
          <a:xfrm>
            <a:off x="306577" y="5927652"/>
            <a:ext cx="7697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Level of Significance = 20%</a:t>
            </a:r>
          </a:p>
        </p:txBody>
      </p:sp>
    </p:spTree>
    <p:extLst>
      <p:ext uri="{BB962C8B-B14F-4D97-AF65-F5344CB8AC3E}">
        <p14:creationId xmlns:p14="http://schemas.microsoft.com/office/powerpoint/2010/main" val="388538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KRANNERT SCHOOL OF MANAGEMENT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DCEBC0C-7A96-4BC9-AF1C-DB58BA55B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7267" y="1883391"/>
            <a:ext cx="7240005" cy="3193575"/>
          </a:xfrm>
        </p:spPr>
        <p:txBody>
          <a:bodyPr/>
          <a:lstStyle/>
          <a:p>
            <a:pPr algn="ctr"/>
            <a:r>
              <a:rPr lang="en-US" sz="6000" dirty="0"/>
              <a:t>EFFECT ON MUTUAL FUND HOLDINGS</a:t>
            </a:r>
          </a:p>
        </p:txBody>
      </p:sp>
    </p:spTree>
    <p:extLst>
      <p:ext uri="{BB962C8B-B14F-4D97-AF65-F5344CB8AC3E}">
        <p14:creationId xmlns:p14="http://schemas.microsoft.com/office/powerpoint/2010/main" val="154619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KRANNERT SCHOOL OF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8BFE8B-9721-4316-9D44-B874D50AB658}"/>
              </a:ext>
            </a:extLst>
          </p:cNvPr>
          <p:cNvSpPr txBox="1"/>
          <p:nvPr/>
        </p:nvSpPr>
        <p:spPr>
          <a:xfrm>
            <a:off x="368491" y="1678675"/>
            <a:ext cx="84752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Building onto our earlier analysis, we now evaluate the impact of these buzzwords on holding’s changes for these companies in mutual funds(% change in mutual fund shares).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conduct a similar multiple regression with ‘%Mutual Fund Share change’ as the dependent variable.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 performing Regression, we are able to evaluate significance of individual industries, words and their combined affects to analyze mutual fund manager’s decision.</a:t>
            </a:r>
          </a:p>
        </p:txBody>
      </p:sp>
      <p:sp>
        <p:nvSpPr>
          <p:cNvPr id="4" name="Section One Title">
            <a:extLst>
              <a:ext uri="{FF2B5EF4-FFF2-40B4-BE49-F238E27FC236}">
                <a16:creationId xmlns:a16="http://schemas.microsoft.com/office/drawing/2014/main" xmlns="" id="{57F512B8-8DC3-450C-A576-C875C219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812" y="338015"/>
            <a:ext cx="6921861" cy="531947"/>
          </a:xfrm>
        </p:spPr>
        <p:txBody>
          <a:bodyPr/>
          <a:lstStyle/>
          <a:p>
            <a:pPr algn="ctr"/>
            <a:r>
              <a:rPr lang="en-US" dirty="0"/>
              <a:t>MUTUAL FUND HOLDINGS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8AB51F-E83D-44E6-B7C7-E7C63E1E9CAC}"/>
              </a:ext>
            </a:extLst>
          </p:cNvPr>
          <p:cNvSpPr txBox="1"/>
          <p:nvPr/>
        </p:nvSpPr>
        <p:spPr>
          <a:xfrm>
            <a:off x="368491" y="5681709"/>
            <a:ext cx="7697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Level of Significance = 20%</a:t>
            </a:r>
          </a:p>
        </p:txBody>
      </p:sp>
    </p:spTree>
    <p:extLst>
      <p:ext uri="{BB962C8B-B14F-4D97-AF65-F5344CB8AC3E}">
        <p14:creationId xmlns:p14="http://schemas.microsoft.com/office/powerpoint/2010/main" val="305703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KRANNERT SCHOOL OF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8BFE8B-9721-4316-9D44-B874D50AB658}"/>
              </a:ext>
            </a:extLst>
          </p:cNvPr>
          <p:cNvSpPr txBox="1"/>
          <p:nvPr/>
        </p:nvSpPr>
        <p:spPr>
          <a:xfrm>
            <a:off x="368491" y="1678675"/>
            <a:ext cx="8475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4" name="Section One Title">
            <a:extLst>
              <a:ext uri="{FF2B5EF4-FFF2-40B4-BE49-F238E27FC236}">
                <a16:creationId xmlns:a16="http://schemas.microsoft.com/office/drawing/2014/main" xmlns="" id="{57F512B8-8DC3-450C-A576-C875C219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812" y="338015"/>
            <a:ext cx="6921861" cy="531947"/>
          </a:xfrm>
        </p:spPr>
        <p:txBody>
          <a:bodyPr/>
          <a:lstStyle/>
          <a:p>
            <a:pPr algn="ctr"/>
            <a:r>
              <a:rPr lang="en-US" dirty="0"/>
              <a:t>REGRESSION OUTPUT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BD3D1AA0-92B1-4AD5-97B2-D08CF804A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49155"/>
              </p:ext>
            </p:extLst>
          </p:nvPr>
        </p:nvGraphicFramePr>
        <p:xfrm>
          <a:off x="1313811" y="1961965"/>
          <a:ext cx="5548627" cy="2984498"/>
        </p:xfrm>
        <a:graphic>
          <a:graphicData uri="http://schemas.openxmlformats.org/drawingml/2006/table">
            <a:tbl>
              <a:tblPr/>
              <a:tblGrid>
                <a:gridCol w="938492">
                  <a:extLst>
                    <a:ext uri="{9D8B030D-6E8A-4147-A177-3AD203B41FA5}">
                      <a16:colId xmlns:a16="http://schemas.microsoft.com/office/drawing/2014/main" xmlns="" val="1720043354"/>
                    </a:ext>
                  </a:extLst>
                </a:gridCol>
                <a:gridCol w="2930728">
                  <a:extLst>
                    <a:ext uri="{9D8B030D-6E8A-4147-A177-3AD203B41FA5}">
                      <a16:colId xmlns:a16="http://schemas.microsoft.com/office/drawing/2014/main" xmlns="" val="3985507266"/>
                    </a:ext>
                  </a:extLst>
                </a:gridCol>
                <a:gridCol w="889098">
                  <a:extLst>
                    <a:ext uri="{9D8B030D-6E8A-4147-A177-3AD203B41FA5}">
                      <a16:colId xmlns:a16="http://schemas.microsoft.com/office/drawing/2014/main" xmlns="" val="4030182228"/>
                    </a:ext>
                  </a:extLst>
                </a:gridCol>
                <a:gridCol w="790309">
                  <a:extLst>
                    <a:ext uri="{9D8B030D-6E8A-4147-A177-3AD203B41FA5}">
                      <a16:colId xmlns:a16="http://schemas.microsoft.com/office/drawing/2014/main" xmlns="" val="2872648667"/>
                    </a:ext>
                  </a:extLst>
                </a:gridCol>
              </a:tblGrid>
              <a:tr h="3503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8E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Estimate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8E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Pr(&gt;|t|)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8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8312042"/>
                  </a:ext>
                </a:extLst>
              </a:tr>
              <a:tr h="3244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6138796"/>
                  </a:ext>
                </a:extLst>
              </a:tr>
              <a:tr h="340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9296628"/>
                  </a:ext>
                </a:extLst>
              </a:tr>
              <a:tr h="340622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Predictive Model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3776765"/>
                  </a:ext>
                </a:extLst>
              </a:tr>
              <a:tr h="340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as a Service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6367530"/>
                  </a:ext>
                </a:extLst>
              </a:tr>
              <a:tr h="340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 Computing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096430"/>
                  </a:ext>
                </a:extLst>
              </a:tr>
              <a:tr h="3114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Center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1225283"/>
                  </a:ext>
                </a:extLst>
              </a:tr>
              <a:tr h="3244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7873262"/>
                  </a:ext>
                </a:extLst>
              </a:tr>
              <a:tr h="3114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Intelligent System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27760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D92F291-806C-4289-9DCA-E6D8C9D58FD0}"/>
              </a:ext>
            </a:extLst>
          </p:cNvPr>
          <p:cNvSpPr txBox="1"/>
          <p:nvPr/>
        </p:nvSpPr>
        <p:spPr>
          <a:xfrm>
            <a:off x="1060846" y="1442069"/>
            <a:ext cx="738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%</a:t>
            </a:r>
            <a:r>
              <a:rPr lang="en-US" b="1" dirty="0" err="1">
                <a:solidFill>
                  <a:prstClr val="black"/>
                </a:solidFill>
                <a:latin typeface="Calibri" panose="020F0502020204030204"/>
              </a:rPr>
              <a:t>Holdings_Change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=B</a:t>
            </a:r>
            <a:r>
              <a:rPr lang="en-US" b="1" baseline="-250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 +B</a:t>
            </a:r>
            <a:r>
              <a:rPr lang="en-US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*(Industry</a:t>
            </a:r>
            <a:r>
              <a:rPr lang="en-US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)+B</a:t>
            </a:r>
            <a:r>
              <a:rPr lang="en-US" b="1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*(Word</a:t>
            </a:r>
            <a:r>
              <a:rPr lang="en-US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) +B</a:t>
            </a:r>
            <a:r>
              <a:rPr lang="en-US" b="1" baseline="-25000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*(Industry</a:t>
            </a:r>
            <a:r>
              <a:rPr lang="en-US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*Word</a:t>
            </a:r>
            <a:r>
              <a:rPr lang="en-US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1F6E00B-A369-4BC9-B5BB-FE43EB635F96}"/>
              </a:ext>
            </a:extLst>
          </p:cNvPr>
          <p:cNvSpPr txBox="1"/>
          <p:nvPr/>
        </p:nvSpPr>
        <p:spPr>
          <a:xfrm>
            <a:off x="368491" y="5681709"/>
            <a:ext cx="7697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Level of Significance = 20%</a:t>
            </a:r>
          </a:p>
        </p:txBody>
      </p:sp>
    </p:spTree>
    <p:extLst>
      <p:ext uri="{BB962C8B-B14F-4D97-AF65-F5344CB8AC3E}">
        <p14:creationId xmlns:p14="http://schemas.microsoft.com/office/powerpoint/2010/main" val="374694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007" y="1526959"/>
            <a:ext cx="8105348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Even within Information Technology, we see no impact of occurrence of buzzwords on mutual fund manager’s decision to buy holdings.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B27A1FB-23DC-43F0-BE1C-6CB6DB37B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18476"/>
              </p:ext>
            </p:extLst>
          </p:nvPr>
        </p:nvGraphicFramePr>
        <p:xfrm>
          <a:off x="1313895" y="2974628"/>
          <a:ext cx="6462944" cy="2365539"/>
        </p:xfrm>
        <a:graphic>
          <a:graphicData uri="http://schemas.openxmlformats.org/drawingml/2006/table">
            <a:tbl>
              <a:tblPr/>
              <a:tblGrid>
                <a:gridCol w="4343104">
                  <a:extLst>
                    <a:ext uri="{9D8B030D-6E8A-4147-A177-3AD203B41FA5}">
                      <a16:colId xmlns:a16="http://schemas.microsoft.com/office/drawing/2014/main" xmlns="" val="2541167922"/>
                    </a:ext>
                  </a:extLst>
                </a:gridCol>
                <a:gridCol w="944363">
                  <a:extLst>
                    <a:ext uri="{9D8B030D-6E8A-4147-A177-3AD203B41FA5}">
                      <a16:colId xmlns:a16="http://schemas.microsoft.com/office/drawing/2014/main" xmlns="" val="55480579"/>
                    </a:ext>
                  </a:extLst>
                </a:gridCol>
                <a:gridCol w="1175477">
                  <a:extLst>
                    <a:ext uri="{9D8B030D-6E8A-4147-A177-3AD203B41FA5}">
                      <a16:colId xmlns:a16="http://schemas.microsoft.com/office/drawing/2014/main" xmlns="" val="3334512417"/>
                    </a:ext>
                  </a:extLst>
                </a:gridCol>
              </a:tblGrid>
              <a:tr h="4032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8E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Estimate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8E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Pr(&gt;|t|)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8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215122"/>
                  </a:ext>
                </a:extLst>
              </a:tr>
              <a:tr h="4032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4072802"/>
                  </a:ext>
                </a:extLst>
              </a:tr>
              <a:tr h="4032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Technology*Virtualization Technology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2617113"/>
                  </a:ext>
                </a:extLst>
              </a:tr>
              <a:tr h="4032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Technology*Business Analytics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8820426"/>
                  </a:ext>
                </a:extLst>
              </a:tr>
              <a:tr h="3686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Technology*Business Intelligence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0440401"/>
                  </a:ext>
                </a:extLst>
              </a:tr>
              <a:tr h="384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Technology*Cloud Computing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14852"/>
                  </a:ext>
                </a:extLst>
              </a:tr>
            </a:tbl>
          </a:graphicData>
        </a:graphic>
      </p:graphicFrame>
      <p:sp>
        <p:nvSpPr>
          <p:cNvPr id="8" name="Footer">
            <a:extLst>
              <a:ext uri="{FF2B5EF4-FFF2-40B4-BE49-F238E27FC236}">
                <a16:creationId xmlns:a16="http://schemas.microsoft.com/office/drawing/2014/main" xmlns="" id="{24871954-BA5D-4575-821D-80DD2D26FFCA}"/>
              </a:ext>
            </a:extLst>
          </p:cNvPr>
          <p:cNvSpPr txBox="1">
            <a:spLocks/>
          </p:cNvSpPr>
          <p:nvPr/>
        </p:nvSpPr>
        <p:spPr>
          <a:xfrm>
            <a:off x="1139825" y="6155005"/>
            <a:ext cx="5023908" cy="245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900" kern="1200" cap="all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900" kern="1200" cap="all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900" kern="1200" cap="all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900" kern="1200" cap="all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900" kern="1200" cap="all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KRANNERT SCHOOL OF MANAGEMENT</a:t>
            </a:r>
          </a:p>
        </p:txBody>
      </p:sp>
      <p:sp>
        <p:nvSpPr>
          <p:cNvPr id="10" name="Section One Title">
            <a:extLst>
              <a:ext uri="{FF2B5EF4-FFF2-40B4-BE49-F238E27FC236}">
                <a16:creationId xmlns:a16="http://schemas.microsoft.com/office/drawing/2014/main" xmlns="" id="{538B5A4E-3363-44DF-8116-0420A837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812" y="338015"/>
            <a:ext cx="6921861" cy="531947"/>
          </a:xfrm>
        </p:spPr>
        <p:txBody>
          <a:bodyPr/>
          <a:lstStyle/>
          <a:p>
            <a:pPr algn="ctr"/>
            <a:r>
              <a:rPr lang="en-US" dirty="0"/>
              <a:t>INTERPRETING THE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93FF4D-8622-48E3-B1C8-977BFE141984}"/>
              </a:ext>
            </a:extLst>
          </p:cNvPr>
          <p:cNvSpPr txBox="1"/>
          <p:nvPr/>
        </p:nvSpPr>
        <p:spPr>
          <a:xfrm>
            <a:off x="368491" y="5681709"/>
            <a:ext cx="7697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Level of Significance = 20%</a:t>
            </a:r>
          </a:p>
        </p:txBody>
      </p:sp>
    </p:spTree>
    <p:extLst>
      <p:ext uri="{BB962C8B-B14F-4D97-AF65-F5344CB8AC3E}">
        <p14:creationId xmlns:p14="http://schemas.microsoft.com/office/powerpoint/2010/main" val="2105287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KRANNERT SCHOOL OF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8BFE8B-9721-4316-9D44-B874D50AB658}"/>
              </a:ext>
            </a:extLst>
          </p:cNvPr>
          <p:cNvSpPr txBox="1"/>
          <p:nvPr/>
        </p:nvSpPr>
        <p:spPr>
          <a:xfrm>
            <a:off x="368491" y="1678675"/>
            <a:ext cx="84752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Words like cloud computing, optimization and data center are highly prevalent mentions in 10-Ks of S&amp;P 500 companies. We observe a difference in prevalence of these words across industries.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Financial performance (in terms of Stock Prices) is positively affected by the occurrence of words like “</a:t>
            </a:r>
            <a:r>
              <a:rPr lang="en-US" sz="2000" b="1" dirty="0"/>
              <a:t>Intelligent Systems</a:t>
            </a:r>
            <a:r>
              <a:rPr lang="en-US" sz="2000" dirty="0"/>
              <a:t>” &amp; “</a:t>
            </a:r>
            <a:r>
              <a:rPr lang="en-US" sz="2000" b="1" dirty="0"/>
              <a:t>Cloud Computing</a:t>
            </a:r>
            <a:r>
              <a:rPr lang="en-US" sz="2000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effect is further </a:t>
            </a:r>
            <a:r>
              <a:rPr lang="en-US" sz="2000" b="1" dirty="0"/>
              <a:t>magnified</a:t>
            </a:r>
            <a:r>
              <a:rPr lang="en-US" sz="2000" dirty="0"/>
              <a:t> in the sector of </a:t>
            </a:r>
            <a:r>
              <a:rPr lang="en-US" sz="2000" b="1" dirty="0"/>
              <a:t>Information Technology.</a:t>
            </a:r>
          </a:p>
          <a:p>
            <a:pPr lvl="1"/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However, Mutual Fund managers are not currently </a:t>
            </a:r>
            <a:r>
              <a:rPr lang="en-US" sz="2000"/>
              <a:t>being affected </a:t>
            </a:r>
            <a:r>
              <a:rPr lang="en-US" sz="2000" dirty="0"/>
              <a:t>by these words in their decisions to drop or buy the stocks of these S&amp;P 500 companies.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Potential opportunity for the managers with access to our web scraping service to pick the stocks that are actually going to perform well in future.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" name="Section One Title">
            <a:extLst>
              <a:ext uri="{FF2B5EF4-FFF2-40B4-BE49-F238E27FC236}">
                <a16:creationId xmlns:a16="http://schemas.microsoft.com/office/drawing/2014/main" xmlns="" id="{57F512B8-8DC3-450C-A576-C875C219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812" y="338015"/>
            <a:ext cx="6921861" cy="531947"/>
          </a:xfrm>
        </p:spPr>
        <p:txBody>
          <a:bodyPr/>
          <a:lstStyle/>
          <a:p>
            <a:pPr algn="ctr"/>
            <a:r>
              <a:rPr lang="en-US" dirty="0"/>
              <a:t>CONCLUSION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52094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>
          <a:xfrm>
            <a:off x="1139826" y="341194"/>
            <a:ext cx="6926263" cy="405816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Footer"/>
          <p:cNvSpPr>
            <a:spLocks noGrp="1"/>
          </p:cNvSpPr>
          <p:nvPr>
            <p:ph type="body" sz="quarter" idx="12"/>
          </p:nvPr>
        </p:nvSpPr>
        <p:spPr>
          <a:xfrm>
            <a:off x="1139826" y="6139187"/>
            <a:ext cx="5105030" cy="226700"/>
          </a:xfrm>
        </p:spPr>
        <p:txBody>
          <a:bodyPr/>
          <a:lstStyle/>
          <a:p>
            <a:r>
              <a:rPr lang="en-US" dirty="0"/>
              <a:t>KRANNERT SCHOOL OF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4DC7CB-86CD-474C-A68D-B0F64B11ADC3}"/>
              </a:ext>
            </a:extLst>
          </p:cNvPr>
          <p:cNvSpPr txBox="1"/>
          <p:nvPr/>
        </p:nvSpPr>
        <p:spPr>
          <a:xfrm>
            <a:off x="434751" y="1477575"/>
            <a:ext cx="84752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mutual fund manager is interested to analyze the impact of buzz words ( e.g. Machine Learning, predictive modeling ) in 10-K filings on industry. Help him analyze and answer the following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does the mention of cutting edge technology ( e.g. Big Data, Cloud Computing, AI ) in 10-K filings associate with the way a firm performs in the future?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prevalent are these types of mentions?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 there a variation across industries?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Are mutual fund managers decisions affected by such 10-K filings?</a:t>
            </a:r>
          </a:p>
        </p:txBody>
      </p:sp>
    </p:spTree>
    <p:extLst>
      <p:ext uri="{BB962C8B-B14F-4D97-AF65-F5344CB8AC3E}">
        <p14:creationId xmlns:p14="http://schemas.microsoft.com/office/powerpoint/2010/main" val="1413257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371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>
          <a:xfrm>
            <a:off x="1139826" y="341194"/>
            <a:ext cx="6926263" cy="405816"/>
          </a:xfrm>
        </p:spPr>
        <p:txBody>
          <a:bodyPr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5" name="Footer"/>
          <p:cNvSpPr>
            <a:spLocks noGrp="1"/>
          </p:cNvSpPr>
          <p:nvPr>
            <p:ph type="body" sz="quarter" idx="12"/>
          </p:nvPr>
        </p:nvSpPr>
        <p:spPr>
          <a:xfrm>
            <a:off x="1139826" y="6139187"/>
            <a:ext cx="5105030" cy="226700"/>
          </a:xfrm>
        </p:spPr>
        <p:txBody>
          <a:bodyPr/>
          <a:lstStyle/>
          <a:p>
            <a:r>
              <a:rPr lang="en-US" dirty="0"/>
              <a:t>KRANNERT SCHOOL OF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4DC7CB-86CD-474C-A68D-B0F64B11ADC3}"/>
              </a:ext>
            </a:extLst>
          </p:cNvPr>
          <p:cNvSpPr txBox="1"/>
          <p:nvPr/>
        </p:nvSpPr>
        <p:spPr>
          <a:xfrm>
            <a:off x="368490" y="1883391"/>
            <a:ext cx="84752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has been scraped from the web in the following order: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 of S&amp;P 500 companies – Wikipedia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Extraction of 10-K filings for S&amp;P 500 companies – Edgar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Financial information for S&amp;P 500 companies (Profit, Stock Price and Return on Equity for last 3 years) – Bloomberg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Extraction of one thousand randomly chosen 13F-HR (Mutual Funds) - Edgar</a:t>
            </a:r>
          </a:p>
        </p:txBody>
      </p:sp>
    </p:spTree>
    <p:extLst>
      <p:ext uri="{BB962C8B-B14F-4D97-AF65-F5344CB8AC3E}">
        <p14:creationId xmlns:p14="http://schemas.microsoft.com/office/powerpoint/2010/main" val="119430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BF70905-F22E-4C15-A909-5EBCCB27FC92}"/>
              </a:ext>
            </a:extLst>
          </p:cNvPr>
          <p:cNvSpPr/>
          <p:nvPr/>
        </p:nvSpPr>
        <p:spPr>
          <a:xfrm>
            <a:off x="3213834" y="1233057"/>
            <a:ext cx="2507672" cy="6788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SCRAPING 10-K FORMS 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(3 years)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F91DB232-CC3C-437A-B6CC-E1773F7AF4D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467670" y="1911929"/>
            <a:ext cx="0" cy="913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C8396E9-2BD1-4856-8B25-5CDC47850605}"/>
              </a:ext>
            </a:extLst>
          </p:cNvPr>
          <p:cNvSpPr/>
          <p:nvPr/>
        </p:nvSpPr>
        <p:spPr>
          <a:xfrm>
            <a:off x="429912" y="1941293"/>
            <a:ext cx="1465302" cy="7027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LOOK UP DICTIONARY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C25BE74-170E-407E-B67C-A20356639F5E}"/>
              </a:ext>
            </a:extLst>
          </p:cNvPr>
          <p:cNvSpPr/>
          <p:nvPr/>
        </p:nvSpPr>
        <p:spPr>
          <a:xfrm>
            <a:off x="3213834" y="2824932"/>
            <a:ext cx="2507672" cy="6752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STATISTICAL ANALYSIS *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B652CEF-3DDE-4C8D-AD7F-D2A7249B574A}"/>
              </a:ext>
            </a:extLst>
          </p:cNvPr>
          <p:cNvSpPr/>
          <p:nvPr/>
        </p:nvSpPr>
        <p:spPr>
          <a:xfrm>
            <a:off x="6489278" y="4457198"/>
            <a:ext cx="2142309" cy="6645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DECISION MAKING BY THE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C3B04B5-E52A-41BF-BA17-7F0DF6CAA522}"/>
              </a:ext>
            </a:extLst>
          </p:cNvPr>
          <p:cNvSpPr/>
          <p:nvPr/>
        </p:nvSpPr>
        <p:spPr>
          <a:xfrm>
            <a:off x="151652" y="2824932"/>
            <a:ext cx="2079462" cy="675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SCRAPING FINANCIAL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B65C90CA-012B-468A-A4B9-545881DC45DA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2231114" y="3162536"/>
            <a:ext cx="9827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F039C21-9334-43E9-8CC1-BE6CE8FCD99D}"/>
              </a:ext>
            </a:extLst>
          </p:cNvPr>
          <p:cNvSpPr/>
          <p:nvPr/>
        </p:nvSpPr>
        <p:spPr>
          <a:xfrm>
            <a:off x="6661681" y="2823100"/>
            <a:ext cx="2142312" cy="6788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SCRAPING 13-F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73FB5F3-6415-4A21-9395-EA839385C768}"/>
              </a:ext>
            </a:extLst>
          </p:cNvPr>
          <p:cNvSpPr txBox="1"/>
          <p:nvPr/>
        </p:nvSpPr>
        <p:spPr>
          <a:xfrm>
            <a:off x="2273659" y="2714219"/>
            <a:ext cx="107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PRICE, PROFIT, ROE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E82667C-C770-45B9-A438-1DDB5365E726}"/>
              </a:ext>
            </a:extLst>
          </p:cNvPr>
          <p:cNvSpPr/>
          <p:nvPr/>
        </p:nvSpPr>
        <p:spPr>
          <a:xfrm>
            <a:off x="3195960" y="4448635"/>
            <a:ext cx="2507662" cy="673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MEASURING VARIATION</a:t>
            </a:r>
          </a:p>
          <a:p>
            <a:pPr algn="ctr"/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E65354C3-475C-49A8-9D64-D87F63D0BF72}"/>
              </a:ext>
            </a:extLst>
          </p:cNvPr>
          <p:cNvCxnSpPr>
            <a:cxnSpLocks/>
          </p:cNvCxnSpPr>
          <p:nvPr/>
        </p:nvCxnSpPr>
        <p:spPr>
          <a:xfrm flipV="1">
            <a:off x="4458727" y="3500141"/>
            <a:ext cx="0" cy="280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5577D2EC-8903-4B37-AAFE-BB6576865C4A}"/>
              </a:ext>
            </a:extLst>
          </p:cNvPr>
          <p:cNvCxnSpPr>
            <a:cxnSpLocks/>
          </p:cNvCxnSpPr>
          <p:nvPr/>
        </p:nvCxnSpPr>
        <p:spPr>
          <a:xfrm>
            <a:off x="1162563" y="3800444"/>
            <a:ext cx="6397870" cy="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BE845FCE-E1FF-4535-A6DD-EAD8817940B3}"/>
              </a:ext>
            </a:extLst>
          </p:cNvPr>
          <p:cNvCxnSpPr>
            <a:cxnSpLocks/>
          </p:cNvCxnSpPr>
          <p:nvPr/>
        </p:nvCxnSpPr>
        <p:spPr>
          <a:xfrm>
            <a:off x="1175927" y="3796618"/>
            <a:ext cx="0" cy="634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80D9047C-6DDC-4C01-87AF-6E03ED9E1B6A}"/>
              </a:ext>
            </a:extLst>
          </p:cNvPr>
          <p:cNvCxnSpPr>
            <a:cxnSpLocks/>
          </p:cNvCxnSpPr>
          <p:nvPr/>
        </p:nvCxnSpPr>
        <p:spPr>
          <a:xfrm>
            <a:off x="4458727" y="3780895"/>
            <a:ext cx="0" cy="664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B253AD3C-750E-4DD3-BDB4-1B583DB4D567}"/>
              </a:ext>
            </a:extLst>
          </p:cNvPr>
          <p:cNvCxnSpPr>
            <a:cxnSpLocks/>
          </p:cNvCxnSpPr>
          <p:nvPr/>
        </p:nvCxnSpPr>
        <p:spPr>
          <a:xfrm flipH="1">
            <a:off x="7560433" y="3796618"/>
            <a:ext cx="1" cy="648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EB9C73CE-D5BB-4F31-B11F-8C9DD3FE37CC}"/>
              </a:ext>
            </a:extLst>
          </p:cNvPr>
          <p:cNvCxnSpPr>
            <a:cxnSpLocks/>
            <a:stCxn id="21" idx="1"/>
            <a:endCxn id="14" idx="3"/>
          </p:cNvCxnSpPr>
          <p:nvPr/>
        </p:nvCxnSpPr>
        <p:spPr>
          <a:xfrm flipH="1">
            <a:off x="5721506" y="3162536"/>
            <a:ext cx="9401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5F02A157-7B9D-4EB4-BD00-6CFA7F7D9EE6}"/>
              </a:ext>
            </a:extLst>
          </p:cNvPr>
          <p:cNvSpPr txBox="1"/>
          <p:nvPr/>
        </p:nvSpPr>
        <p:spPr>
          <a:xfrm>
            <a:off x="5897888" y="2823101"/>
            <a:ext cx="686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16AD2551-2BE7-40F9-87DE-C44D9DD061A2}"/>
              </a:ext>
            </a:extLst>
          </p:cNvPr>
          <p:cNvSpPr/>
          <p:nvPr/>
        </p:nvSpPr>
        <p:spPr>
          <a:xfrm>
            <a:off x="97422" y="4448635"/>
            <a:ext cx="2507662" cy="673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MEASURING PREVALENCY</a:t>
            </a:r>
          </a:p>
          <a:p>
            <a:pPr algn="ctr"/>
            <a:endParaRPr lang="en-US" dirty="0"/>
          </a:p>
        </p:txBody>
      </p:sp>
      <p:sp>
        <p:nvSpPr>
          <p:cNvPr id="107" name="Cloud 106">
            <a:extLst>
              <a:ext uri="{FF2B5EF4-FFF2-40B4-BE49-F238E27FC236}">
                <a16:creationId xmlns:a16="http://schemas.microsoft.com/office/drawing/2014/main" xmlns="" id="{79028F00-3DF0-49B7-8F69-C162E854D95E}"/>
              </a:ext>
            </a:extLst>
          </p:cNvPr>
          <p:cNvSpPr/>
          <p:nvPr/>
        </p:nvSpPr>
        <p:spPr>
          <a:xfrm>
            <a:off x="6694288" y="1233057"/>
            <a:ext cx="2346681" cy="125427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*WORD CLOUD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TREE MAP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HOMOGENITY TEST,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LINEAR REGRESSION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4EC9E787-FD09-47E9-AC5D-DDA8D027BD7A}"/>
              </a:ext>
            </a:extLst>
          </p:cNvPr>
          <p:cNvCxnSpPr>
            <a:stCxn id="11" idx="3"/>
          </p:cNvCxnSpPr>
          <p:nvPr/>
        </p:nvCxnSpPr>
        <p:spPr>
          <a:xfrm>
            <a:off x="1895214" y="2292648"/>
            <a:ext cx="25635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xmlns="" id="{053D4275-3227-4BBC-9590-A8292048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0" y="6070280"/>
            <a:ext cx="5200339" cy="329213"/>
          </a:xfrm>
          <a:prstGeom prst="rect">
            <a:avLst/>
          </a:prstGeom>
        </p:spPr>
      </p:pic>
      <p:sp>
        <p:nvSpPr>
          <p:cNvPr id="25" name="Section One Title">
            <a:extLst>
              <a:ext uri="{FF2B5EF4-FFF2-40B4-BE49-F238E27FC236}">
                <a16:creationId xmlns:a16="http://schemas.microsoft.com/office/drawing/2014/main" xmlns="" id="{40885649-ADF1-4A34-BB1C-2B314F58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6" y="341194"/>
            <a:ext cx="6926263" cy="405816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9599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5BB8A34-43B9-4B36-9DFD-12CC02D3EF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KRANNERT SCHOOL OF MANAGEMENT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76BFFC3-CA37-4E8F-BFBC-052961256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73904"/>
              </p:ext>
            </p:extLst>
          </p:nvPr>
        </p:nvGraphicFramePr>
        <p:xfrm>
          <a:off x="265041" y="1396999"/>
          <a:ext cx="8560908" cy="4511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227">
                  <a:extLst>
                    <a:ext uri="{9D8B030D-6E8A-4147-A177-3AD203B41FA5}">
                      <a16:colId xmlns:a16="http://schemas.microsoft.com/office/drawing/2014/main" xmlns="" val="1925120260"/>
                    </a:ext>
                  </a:extLst>
                </a:gridCol>
                <a:gridCol w="2140227">
                  <a:extLst>
                    <a:ext uri="{9D8B030D-6E8A-4147-A177-3AD203B41FA5}">
                      <a16:colId xmlns:a16="http://schemas.microsoft.com/office/drawing/2014/main" xmlns="" val="69065944"/>
                    </a:ext>
                  </a:extLst>
                </a:gridCol>
                <a:gridCol w="2140227">
                  <a:extLst>
                    <a:ext uri="{9D8B030D-6E8A-4147-A177-3AD203B41FA5}">
                      <a16:colId xmlns:a16="http://schemas.microsoft.com/office/drawing/2014/main" xmlns="" val="3569645255"/>
                    </a:ext>
                  </a:extLst>
                </a:gridCol>
                <a:gridCol w="2140227">
                  <a:extLst>
                    <a:ext uri="{9D8B030D-6E8A-4147-A177-3AD203B41FA5}">
                      <a16:colId xmlns:a16="http://schemas.microsoft.com/office/drawing/2014/main" xmlns="" val="2197236311"/>
                    </a:ext>
                  </a:extLst>
                </a:gridCol>
              </a:tblGrid>
              <a:tr h="581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Terms related to :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Terms related to :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Terms related to :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Terms related to : 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2187494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Predictive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Hadoop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2359376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2717401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Hybrid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Intelligent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846183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Warehousing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Augmented Reality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6471432"/>
                  </a:ext>
                </a:extLst>
              </a:tr>
              <a:tr h="58137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Industrial 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Artificial Intelligence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8088934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Virtual Reality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4978622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8157546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5392956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629619"/>
                  </a:ext>
                </a:extLst>
              </a:tr>
            </a:tbl>
          </a:graphicData>
        </a:graphic>
      </p:graphicFrame>
      <p:sp>
        <p:nvSpPr>
          <p:cNvPr id="6" name="Section One Title">
            <a:extLst>
              <a:ext uri="{FF2B5EF4-FFF2-40B4-BE49-F238E27FC236}">
                <a16:creationId xmlns:a16="http://schemas.microsoft.com/office/drawing/2014/main" xmlns="" id="{E2CD155E-29B0-4316-B7D3-99F1EE76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6" y="341194"/>
            <a:ext cx="6926263" cy="405816"/>
          </a:xfrm>
        </p:spPr>
        <p:txBody>
          <a:bodyPr/>
          <a:lstStyle/>
          <a:p>
            <a:pPr algn="ctr"/>
            <a:r>
              <a:rPr lang="en-US" dirty="0"/>
              <a:t>DICTIONARY OF WORDS</a:t>
            </a:r>
          </a:p>
        </p:txBody>
      </p:sp>
    </p:spTree>
    <p:extLst>
      <p:ext uri="{BB962C8B-B14F-4D97-AF65-F5344CB8AC3E}">
        <p14:creationId xmlns:p14="http://schemas.microsoft.com/office/powerpoint/2010/main" val="211227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KRANNERT SCHOOL OF MANAGEMENT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DCEBC0C-7A96-4BC9-AF1C-DB58BA55B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0762" y="1741375"/>
            <a:ext cx="7240005" cy="2606721"/>
          </a:xfrm>
        </p:spPr>
        <p:txBody>
          <a:bodyPr/>
          <a:lstStyle/>
          <a:p>
            <a:pPr algn="ctr"/>
            <a:r>
              <a:rPr lang="en-US" sz="6000" dirty="0"/>
              <a:t>IMPACT oF BUZZWORDS on FUTURE Financial Performace</a:t>
            </a:r>
          </a:p>
        </p:txBody>
      </p:sp>
    </p:spTree>
    <p:extLst>
      <p:ext uri="{BB962C8B-B14F-4D97-AF65-F5344CB8AC3E}">
        <p14:creationId xmlns:p14="http://schemas.microsoft.com/office/powerpoint/2010/main" val="187478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KRANNERT SCHOOL OF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8BFE8B-9721-4316-9D44-B874D50AB658}"/>
              </a:ext>
            </a:extLst>
          </p:cNvPr>
          <p:cNvSpPr txBox="1"/>
          <p:nvPr/>
        </p:nvSpPr>
        <p:spPr>
          <a:xfrm>
            <a:off x="368491" y="1678675"/>
            <a:ext cx="84752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look up table of 35 keywords has been prepared and frequency/occurrence of these keywords is looked up in the 10-K files and stored separately.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Three regression models have been made with dependent variables (%Price change, %Profit change and %ROE change).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have prepared an interaction term of industry and words to evaluate the significance of these words across industries.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 performing Regression test we are able to evaluate significance of individual industries, words and their combined affects to evaluate future financial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Section One Title">
            <a:extLst>
              <a:ext uri="{FF2B5EF4-FFF2-40B4-BE49-F238E27FC236}">
                <a16:creationId xmlns:a16="http://schemas.microsoft.com/office/drawing/2014/main" xmlns="" id="{53FF92C1-A31A-4CFE-BD2E-C1DA5B2E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6" y="341194"/>
            <a:ext cx="6926263" cy="405816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2124A8-FA99-4FE0-B485-9B6093F1021C}"/>
              </a:ext>
            </a:extLst>
          </p:cNvPr>
          <p:cNvSpPr txBox="1"/>
          <p:nvPr/>
        </p:nvSpPr>
        <p:spPr>
          <a:xfrm>
            <a:off x="368491" y="5681709"/>
            <a:ext cx="7697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Level of Significance = 20%</a:t>
            </a:r>
          </a:p>
        </p:txBody>
      </p:sp>
    </p:spTree>
    <p:extLst>
      <p:ext uri="{BB962C8B-B14F-4D97-AF65-F5344CB8AC3E}">
        <p14:creationId xmlns:p14="http://schemas.microsoft.com/office/powerpoint/2010/main" val="70624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KRANNERT SCHOOL OF MANAGEMENT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521871"/>
              </p:ext>
            </p:extLst>
          </p:nvPr>
        </p:nvGraphicFramePr>
        <p:xfrm>
          <a:off x="790112" y="1890944"/>
          <a:ext cx="6942337" cy="3505349"/>
        </p:xfrm>
        <a:graphic>
          <a:graphicData uri="http://schemas.openxmlformats.org/drawingml/2006/table">
            <a:tbl>
              <a:tblPr/>
              <a:tblGrid>
                <a:gridCol w="7388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15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45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72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58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8E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Estimate 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8E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Pr(&gt;|t|)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8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395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Industries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 Estate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Utilities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5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5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5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4395"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Analytics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-1.73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4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 Reality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4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Science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-0.40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4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Hadoop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-5.81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4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Platform as a Service</a:t>
                      </a:r>
                    </a:p>
                  </a:txBody>
                  <a:tcPr marL="7144" marR="7144" marT="7144" marB="0" anchor="ctr"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1.77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4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Infrastructure as a Service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4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Center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4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Language Processing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-0.66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4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Intelligent System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5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0846" y="1442069"/>
            <a:ext cx="717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%Price_Change</a:t>
            </a:r>
            <a:r>
              <a:rPr lang="en-US" b="1" dirty="0">
                <a:solidFill>
                  <a:prstClr val="black"/>
                </a:solidFill>
              </a:rPr>
              <a:t>= B</a:t>
            </a:r>
            <a:r>
              <a:rPr lang="en-US" b="1" baseline="-25000" dirty="0">
                <a:solidFill>
                  <a:prstClr val="black"/>
                </a:solidFill>
              </a:rPr>
              <a:t>0</a:t>
            </a:r>
            <a:r>
              <a:rPr lang="en-US" b="1" dirty="0">
                <a:solidFill>
                  <a:prstClr val="black"/>
                </a:solidFill>
              </a:rPr>
              <a:t> +B</a:t>
            </a:r>
            <a:r>
              <a:rPr lang="en-US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*(Industry</a:t>
            </a:r>
            <a:r>
              <a:rPr lang="en-US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)+B</a:t>
            </a:r>
            <a:r>
              <a:rPr lang="en-US" b="1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*(Word</a:t>
            </a:r>
            <a:r>
              <a:rPr lang="en-US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) +B</a:t>
            </a:r>
            <a:r>
              <a:rPr lang="en-US" b="1" baseline="-25000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*(Industry</a:t>
            </a:r>
            <a:r>
              <a:rPr lang="en-US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*Word</a:t>
            </a:r>
            <a:r>
              <a:rPr lang="en-US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) </a:t>
            </a:r>
          </a:p>
        </p:txBody>
      </p:sp>
      <p:sp>
        <p:nvSpPr>
          <p:cNvPr id="13" name="Section One Title">
            <a:extLst>
              <a:ext uri="{FF2B5EF4-FFF2-40B4-BE49-F238E27FC236}">
                <a16:creationId xmlns:a16="http://schemas.microsoft.com/office/drawing/2014/main" xmlns="" id="{2305157E-AD05-45A5-948F-8087456B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6" y="341194"/>
            <a:ext cx="6926263" cy="405816"/>
          </a:xfrm>
        </p:spPr>
        <p:txBody>
          <a:bodyPr/>
          <a:lstStyle/>
          <a:p>
            <a:pPr algn="ctr"/>
            <a:r>
              <a:rPr lang="en-US" sz="3000" dirty="0"/>
              <a:t>REGRESSION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16A16A-722A-4F51-80BC-5A5869E04777}"/>
              </a:ext>
            </a:extLst>
          </p:cNvPr>
          <p:cNvSpPr txBox="1"/>
          <p:nvPr/>
        </p:nvSpPr>
        <p:spPr>
          <a:xfrm>
            <a:off x="368491" y="5681709"/>
            <a:ext cx="7697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Level of Significance = 20%</a:t>
            </a:r>
          </a:p>
        </p:txBody>
      </p:sp>
    </p:spTree>
    <p:extLst>
      <p:ext uri="{BB962C8B-B14F-4D97-AF65-F5344CB8AC3E}">
        <p14:creationId xmlns:p14="http://schemas.microsoft.com/office/powerpoint/2010/main" val="289522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007" y="1526959"/>
            <a:ext cx="810534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Impact of ‘Cloud Computing’  on Price Variation across industries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Information Technology has highest impact on Pricing across Industries. This is corroborated by positive interaction impact  observed across significant words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09112"/>
              </p:ext>
            </p:extLst>
          </p:nvPr>
        </p:nvGraphicFramePr>
        <p:xfrm>
          <a:off x="1313895" y="1895994"/>
          <a:ext cx="5162943" cy="1533007"/>
        </p:xfrm>
        <a:graphic>
          <a:graphicData uri="http://schemas.openxmlformats.org/drawingml/2006/table">
            <a:tbl>
              <a:tblPr/>
              <a:tblGrid>
                <a:gridCol w="33972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2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69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8E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Estimate 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8E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Pr(&gt;|t|)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8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Materials*Cloud Computing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8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Utilities*Cloud Computing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8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Financial*Cloud Computing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 Staples*Cloud Computing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7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Industrials*Cloud Computing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8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Technology*Cloud Computing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8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Care*Cloud Computing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B27A1FB-23DC-43F0-BE1C-6CB6DB37B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02026"/>
              </p:ext>
            </p:extLst>
          </p:nvPr>
        </p:nvGraphicFramePr>
        <p:xfrm>
          <a:off x="1313895" y="4446351"/>
          <a:ext cx="5171913" cy="1533007"/>
        </p:xfrm>
        <a:graphic>
          <a:graphicData uri="http://schemas.openxmlformats.org/drawingml/2006/table">
            <a:tbl>
              <a:tblPr/>
              <a:tblGrid>
                <a:gridCol w="3475530">
                  <a:extLst>
                    <a:ext uri="{9D8B030D-6E8A-4147-A177-3AD203B41FA5}">
                      <a16:colId xmlns:a16="http://schemas.microsoft.com/office/drawing/2014/main" xmlns="" val="2541167922"/>
                    </a:ext>
                  </a:extLst>
                </a:gridCol>
                <a:gridCol w="755718">
                  <a:extLst>
                    <a:ext uri="{9D8B030D-6E8A-4147-A177-3AD203B41FA5}">
                      <a16:colId xmlns:a16="http://schemas.microsoft.com/office/drawing/2014/main" xmlns="" val="55480579"/>
                    </a:ext>
                  </a:extLst>
                </a:gridCol>
                <a:gridCol w="940665">
                  <a:extLst>
                    <a:ext uri="{9D8B030D-6E8A-4147-A177-3AD203B41FA5}">
                      <a16:colId xmlns:a16="http://schemas.microsoft.com/office/drawing/2014/main" xmlns="" val="3334512417"/>
                    </a:ext>
                  </a:extLst>
                </a:gridCol>
              </a:tblGrid>
              <a:tr h="2613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8E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Estimate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8E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Pr(&gt;|t|)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8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215122"/>
                  </a:ext>
                </a:extLst>
              </a:tr>
              <a:tr h="2613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4072802"/>
                  </a:ext>
                </a:extLst>
              </a:tr>
              <a:tr h="2613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Technology*Virtualization Technology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2617113"/>
                  </a:ext>
                </a:extLst>
              </a:tr>
              <a:tr h="2613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Technology*Business Analytics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8820426"/>
                  </a:ext>
                </a:extLst>
              </a:tr>
              <a:tr h="238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Technology*Business Intelligence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0440401"/>
                  </a:ext>
                </a:extLst>
              </a:tr>
              <a:tr h="248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Technology*Cloud Computing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B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14852"/>
                  </a:ext>
                </a:extLst>
              </a:tr>
            </a:tbl>
          </a:graphicData>
        </a:graphic>
      </p:graphicFrame>
      <p:sp>
        <p:nvSpPr>
          <p:cNvPr id="8" name="Footer">
            <a:extLst>
              <a:ext uri="{FF2B5EF4-FFF2-40B4-BE49-F238E27FC236}">
                <a16:creationId xmlns:a16="http://schemas.microsoft.com/office/drawing/2014/main" xmlns="" id="{24871954-BA5D-4575-821D-80DD2D26FFCA}"/>
              </a:ext>
            </a:extLst>
          </p:cNvPr>
          <p:cNvSpPr txBox="1">
            <a:spLocks/>
          </p:cNvSpPr>
          <p:nvPr/>
        </p:nvSpPr>
        <p:spPr>
          <a:xfrm>
            <a:off x="1139825" y="6155005"/>
            <a:ext cx="5023908" cy="245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900" kern="1200" cap="all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900" kern="1200" cap="all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900" kern="1200" cap="all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900" kern="1200" cap="all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900" kern="1200" cap="all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KRANNERT SCHOOL OF MANAGEMENT</a:t>
            </a:r>
          </a:p>
        </p:txBody>
      </p:sp>
      <p:sp>
        <p:nvSpPr>
          <p:cNvPr id="9" name="Section One Title">
            <a:extLst>
              <a:ext uri="{FF2B5EF4-FFF2-40B4-BE49-F238E27FC236}">
                <a16:creationId xmlns:a16="http://schemas.microsoft.com/office/drawing/2014/main" xmlns="" id="{3094916E-0809-45EB-AE37-9BABE67D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6" y="341194"/>
            <a:ext cx="6926263" cy="405816"/>
          </a:xfrm>
        </p:spPr>
        <p:txBody>
          <a:bodyPr/>
          <a:lstStyle/>
          <a:p>
            <a:pPr algn="ctr"/>
            <a:r>
              <a:rPr lang="en-US" sz="3000" dirty="0"/>
              <a:t>INTERPRETING THE RESULTS</a:t>
            </a:r>
          </a:p>
        </p:txBody>
      </p:sp>
    </p:spTree>
    <p:extLst>
      <p:ext uri="{BB962C8B-B14F-4D97-AF65-F5344CB8AC3E}">
        <p14:creationId xmlns:p14="http://schemas.microsoft.com/office/powerpoint/2010/main" val="373465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5-MultiSection_StandardScreen" id="{99683D9F-D617-9A47-BEB4-3DA5A83B8021}" vid="{4B80A3D7-F1FC-6E4C-B8D0-5423F230ECB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Analyzing performance of a firm</Template>
  <TotalTime>0</TotalTime>
  <Words>1224</Words>
  <Application>Microsoft Office PowerPoint</Application>
  <PresentationFormat>On-screen Show (4:3)</PresentationFormat>
  <Paragraphs>315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Impact</vt:lpstr>
      <vt:lpstr>Wingdings</vt:lpstr>
      <vt:lpstr>Office Theme</vt:lpstr>
      <vt:lpstr>1_Office Theme</vt:lpstr>
      <vt:lpstr>Impact of Buzz Words in 10-k Filings</vt:lpstr>
      <vt:lpstr>PROBLEM STATEMENT</vt:lpstr>
      <vt:lpstr>DATA SOURCES</vt:lpstr>
      <vt:lpstr>METHODOLOGY</vt:lpstr>
      <vt:lpstr>DICTIONARY OF WORDS</vt:lpstr>
      <vt:lpstr>PowerPoint Presentation</vt:lpstr>
      <vt:lpstr>METHODOLOGY</vt:lpstr>
      <vt:lpstr>REGRESSION OUTPUT</vt:lpstr>
      <vt:lpstr>INTERPRETING THE RESULTS</vt:lpstr>
      <vt:lpstr>PowerPoint Presentation</vt:lpstr>
      <vt:lpstr>ANALYZING PREVELANCE OF DATA : WORD CLOUD</vt:lpstr>
      <vt:lpstr>ANALYZING PREVELANCE OF DATA : TREE MAP</vt:lpstr>
      <vt:lpstr>PowerPoint Presentation</vt:lpstr>
      <vt:lpstr>MEASUREMENT OF HOMOGENIETY : CHI TEST</vt:lpstr>
      <vt:lpstr>PowerPoint Presentation</vt:lpstr>
      <vt:lpstr>MUTUAL FUND HOLDINGS ANALYSIS</vt:lpstr>
      <vt:lpstr>REGRESSION OUTPUT</vt:lpstr>
      <vt:lpstr>INTERPRETING THE OUTPUT</vt:lpstr>
      <vt:lpstr>CONCLUSION AND RECOMMENDATION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2017-12-06T19:30:21Z</dcterms:created>
  <dcterms:modified xsi:type="dcterms:W3CDTF">2018-02-04T21:49:20Z</dcterms:modified>
  <cp:category/>
</cp:coreProperties>
</file>