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99"/>
    <a:srgbClr val="FCE6CD"/>
    <a:srgbClr val="D0E2F3"/>
    <a:srgbClr val="E69138"/>
    <a:srgbClr val="03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5BC25F-ECAA-4E96-B438-B899757109E5}">
  <a:tblStyle styleId="{605BC25F-ECAA-4E96-B438-B899757109E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EE"/>
          </a:solidFill>
        </a:fill>
      </a:tcStyle>
    </a:wholeTbl>
    <a:band1H>
      <a:tcTxStyle/>
      <a:tcStyle>
        <a:tcBdr/>
        <a:fill>
          <a:solidFill>
            <a:srgbClr val="CAD4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9729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9729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9729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9729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87281"/>
  </p:normalViewPr>
  <p:slideViewPr>
    <p:cSldViewPr snapToGrid="0" snapToObjects="1" showGuides="1">
      <p:cViewPr>
        <p:scale>
          <a:sx n="106" d="100"/>
          <a:sy n="106" d="100"/>
        </p:scale>
        <p:origin x="144" y="-352"/>
      </p:cViewPr>
      <p:guideLst>
        <p:guide orient="horz" pos="2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3088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7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61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42851" y="-21217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SzPts val="3600"/>
              <a:buFont typeface="Titillium Web"/>
              <a:buNone/>
              <a:defRPr sz="36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42851" y="1092200"/>
            <a:ext cx="10906298" cy="5030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79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ou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42851" y="1815353"/>
            <a:ext cx="5364480" cy="2081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6184669" y="1815353"/>
            <a:ext cx="5364480" cy="2081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642851" y="4034118"/>
            <a:ext cx="5364480" cy="2081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"/>
          </p:nvPr>
        </p:nvSpPr>
        <p:spPr>
          <a:xfrm>
            <a:off x="6184669" y="4034118"/>
            <a:ext cx="5364480" cy="2081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Shape 129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R: On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5360785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971"/>
              <a:buFont typeface="Calibri"/>
              <a:buNone/>
              <a:defRPr sz="971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188362" y="944096"/>
            <a:ext cx="5364480" cy="742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971"/>
              <a:buFont typeface="Noto Sans Symbols"/>
              <a:buNone/>
              <a:defRPr sz="971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42851" y="1815353"/>
            <a:ext cx="10906298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R: Tw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5360785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971"/>
              <a:buFont typeface="Calibri"/>
              <a:buNone/>
              <a:defRPr sz="971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188362" y="944096"/>
            <a:ext cx="5364480" cy="742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971"/>
              <a:buFont typeface="Noto Sans Symbols"/>
              <a:buNone/>
              <a:defRPr sz="971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42852" y="1815353"/>
            <a:ext cx="5359977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189327" y="1815353"/>
            <a:ext cx="5364480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R: 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5360785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971"/>
              <a:buFont typeface="Calibri"/>
              <a:buNone/>
              <a:defRPr sz="971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188362" y="944096"/>
            <a:ext cx="5364480" cy="742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971"/>
              <a:buFont typeface="Noto Sans Symbols"/>
              <a:buNone/>
              <a:defRPr sz="971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" name="Shape 60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42851" y="1815353"/>
            <a:ext cx="10906298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42851" y="1815353"/>
            <a:ext cx="5364480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184669" y="1815353"/>
            <a:ext cx="5364480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Large lef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42851" y="1815353"/>
            <a:ext cx="7219758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8035637" y="1815353"/>
            <a:ext cx="3506124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7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 Lef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42850" y="1815353"/>
            <a:ext cx="5360787" cy="2084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42850" y="4034118"/>
            <a:ext cx="5360787" cy="2081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6188364" y="1815353"/>
            <a:ext cx="5364480" cy="4308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650182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hree Large Bottom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588"/>
              <a:buFont typeface="Calibri"/>
              <a:buNone/>
              <a:defRPr sz="1588" b="1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42851" y="1815353"/>
            <a:ext cx="5364480" cy="1347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84669" y="1815353"/>
            <a:ext cx="5364480" cy="1347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642851" y="3294530"/>
            <a:ext cx="10906298" cy="28238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083"/>
              </a:lnSpc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641455" y="1748118"/>
            <a:ext cx="10904727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42850" y="621254"/>
            <a:ext cx="3678035" cy="12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0675" tIns="40325" rIns="8067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divider control box below to make the slide title appear in your primary TOC and section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these steps: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‘Divider’ in the control box provided below.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Divider command on the Smart ribbon.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text that you’d like to appear in the TOCs and select a divider level.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Update. The slide title should now appear on all TOCs.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7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9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the slide title from your TOCs, delete the ‘Divider’ text from the divider control box and hit Update.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42851" y="1092200"/>
            <a:ext cx="10906298" cy="5030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207320" marR="0" lvl="1" indent="-5492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412963" marR="0" lvl="2" indent="-82763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613092" marR="0" lvl="3" indent="-92391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◦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806867" marR="0" lvl="4" indent="-95666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rgbClr val="000000"/>
              </a:buClr>
              <a:buSzPts val="1800"/>
              <a:buFont typeface="Georgia"/>
              <a:buChar char="›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06482" marR="0" lvl="5" indent="-144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rabi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12963" marR="0" lvl="6" indent="-1481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alpha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613092" marR="0" lvl="7" indent="-145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1"/>
              <a:buFont typeface="Calibri"/>
              <a:buAutoNum type="romanLcPeriod"/>
              <a:defRPr sz="971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971"/>
              <a:buFont typeface="Arial"/>
              <a:buNone/>
              <a:defRPr sz="971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79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6498000"/>
            <a:ext cx="12196800" cy="365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3">
              <a:alpha val="9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457200" y="64770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DFKI – DLCC - PwC 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7592973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720725"/>
            <a:ext cx="8640000" cy="107950"/>
          </a:xfrm>
          <a:prstGeom prst="rect">
            <a:avLst/>
          </a:prstGeom>
          <a:solidFill>
            <a:srgbClr val="B2B2B2">
              <a:alpha val="98823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720725"/>
            <a:ext cx="6480000" cy="107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2851" y="-21217"/>
            <a:ext cx="10906298" cy="74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SzPts val="4000"/>
              <a:buFont typeface="Titillium Web"/>
              <a:buNone/>
              <a:defRPr sz="4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37088" y="6570423"/>
            <a:ext cx="1107543" cy="23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642851" y="119903"/>
            <a:ext cx="10906200" cy="74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203200" algn="r" rtl="0">
              <a:spcBef>
                <a:spcPts val="0"/>
              </a:spcBef>
              <a:buClr>
                <a:srgbClr val="F8F8F8"/>
              </a:buClr>
              <a:buSzPts val="3200"/>
              <a:buFont typeface="Titillium Web"/>
              <a:buNone/>
            </a:pPr>
            <a:r>
              <a:rPr lang="en-US" sz="3200" dirty="0" smtClean="0">
                <a:solidFill>
                  <a:srgbClr val="F8F8F8"/>
                </a:solidFill>
                <a:latin typeface="Calibri" charset="0"/>
                <a:ea typeface="Calibri" charset="0"/>
                <a:cs typeface="Calibri" charset="0"/>
              </a:rPr>
              <a:t>Statistical Approaches</a:t>
            </a:r>
            <a:endParaRPr lang="en-US" sz="3200" dirty="0">
              <a:solidFill>
                <a:srgbClr val="F8F8F8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8562" y="2102078"/>
            <a:ext cx="3183751" cy="2995852"/>
            <a:chOff x="828691" y="736979"/>
            <a:chExt cx="3183751" cy="2995852"/>
          </a:xfrm>
        </p:grpSpPr>
        <p:grpSp>
          <p:nvGrpSpPr>
            <p:cNvPr id="396" name="Shape 396"/>
            <p:cNvGrpSpPr/>
            <p:nvPr/>
          </p:nvGrpSpPr>
          <p:grpSpPr>
            <a:xfrm>
              <a:off x="1196073" y="925772"/>
              <a:ext cx="2446990" cy="2437975"/>
              <a:chOff x="4573004" y="1289392"/>
              <a:chExt cx="2171050" cy="2149321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4583754" y="1298813"/>
                <a:ext cx="2160300" cy="2139900"/>
              </a:xfrm>
              <a:prstGeom prst="rect">
                <a:avLst/>
              </a:prstGeom>
              <a:noFill/>
              <a:ln w="9525" cap="flat" cmpd="sng">
                <a:solidFill>
                  <a:srgbClr val="666666"/>
                </a:solidFill>
                <a:prstDash val="dot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8" name="Shape 398"/>
              <p:cNvCxnSpPr/>
              <p:nvPr/>
            </p:nvCxnSpPr>
            <p:spPr>
              <a:xfrm rot="10800000">
                <a:off x="4573004" y="1289392"/>
                <a:ext cx="0" cy="2132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399" name="Shape 399"/>
              <p:cNvCxnSpPr/>
              <p:nvPr/>
            </p:nvCxnSpPr>
            <p:spPr>
              <a:xfrm>
                <a:off x="4573004" y="3435781"/>
                <a:ext cx="2159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400" name="Shape 400"/>
            <p:cNvSpPr/>
            <p:nvPr/>
          </p:nvSpPr>
          <p:spPr>
            <a:xfrm rot="5400000">
              <a:off x="2637113" y="1493994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 rot="5400000">
              <a:off x="2638552" y="1696912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 rot="5400000">
              <a:off x="2841466" y="1696912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5400000">
              <a:off x="2384909" y="1997065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5400000">
              <a:off x="3042942" y="1849096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rot="5400000">
              <a:off x="2434198" y="1789928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5400000">
              <a:off x="2789299" y="1895607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 rot="5400000">
              <a:off x="2290151" y="1743419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 rot="5400000">
              <a:off x="2941484" y="1540504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 rot="5400000">
              <a:off x="2942923" y="2043573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 rot="5400000">
              <a:off x="3044381" y="169269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 rot="5400000">
              <a:off x="2546450" y="1840657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 rot="5400000">
              <a:off x="2210926" y="1848398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620075" y="2497638"/>
              <a:ext cx="78300" cy="78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013749" y="2807358"/>
              <a:ext cx="78300" cy="78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671862" y="1488404"/>
              <a:ext cx="78300" cy="78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831143" y="2570412"/>
              <a:ext cx="78300" cy="78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 rot="5400000">
              <a:off x="2484927" y="1587013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 txBox="1"/>
            <p:nvPr/>
          </p:nvSpPr>
          <p:spPr>
            <a:xfrm rot="-5400000">
              <a:off x="-329558" y="1895228"/>
              <a:ext cx="2689104" cy="3726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(e.g. Posting Positions)</a:t>
              </a:r>
              <a:endParaRPr lang="en-US"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215416" y="3365447"/>
              <a:ext cx="2797026" cy="367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(e.g. Posting Amount)</a:t>
              </a:r>
              <a:endParaRPr lang="en-US"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 rot="5400000">
              <a:off x="2687986" y="204362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 rot="5400000">
              <a:off x="2689426" y="178997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5400000">
              <a:off x="2586527" y="199289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rot="5400000">
              <a:off x="2841615" y="2195809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5400000">
              <a:off x="2638696" y="2195809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rot="5400000">
              <a:off x="2435777" y="220003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rot="5400000">
              <a:off x="2283588" y="209857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5400000">
              <a:off x="2283588" y="2270356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rot="5400000">
              <a:off x="2810482" y="143486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5400000">
              <a:off x="3095263" y="148559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rot="5400000">
              <a:off x="2182129" y="199711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 rot="5400000">
              <a:off x="2537237" y="204362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 rot="5400000">
              <a:off x="2537237" y="2297269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 rot="5400000">
              <a:off x="2993804" y="138413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rot="5400000">
              <a:off x="2892345" y="184070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 rot="5400000">
              <a:off x="2182129" y="2145079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 rot="5400000">
              <a:off x="2840176" y="199711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rot="5400000">
              <a:off x="2841615" y="128267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 rot="5400000">
              <a:off x="2687986" y="1333401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 rot="5400000">
              <a:off x="2789446" y="1587050"/>
              <a:ext cx="97200" cy="1029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693" y="2092595"/>
            <a:ext cx="3231771" cy="2990046"/>
            <a:chOff x="6371973" y="745057"/>
            <a:chExt cx="3231771" cy="2990046"/>
          </a:xfrm>
        </p:grpSpPr>
        <p:sp>
          <p:nvSpPr>
            <p:cNvPr id="445" name="Shape 445"/>
            <p:cNvSpPr/>
            <p:nvPr/>
          </p:nvSpPr>
          <p:spPr>
            <a:xfrm rot="5400000">
              <a:off x="8138010" y="1547031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 rot="5400000">
              <a:off x="8139416" y="1745253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 rot="5400000">
              <a:off x="8337632" y="1745253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 rot="5400000">
              <a:off x="7891644" y="2038460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 rot="5400000">
              <a:off x="8534444" y="1893916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 rot="5400000">
              <a:off x="7939792" y="1836117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rot="5400000">
              <a:off x="8286672" y="1939350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rot="5400000">
              <a:off x="7799080" y="1790685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 rot="5400000">
              <a:off x="8435335" y="1592465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 rot="5400000">
              <a:off x="8436741" y="2083892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 rot="5400000">
              <a:off x="8535850" y="1741130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 rot="5400000">
              <a:off x="8049445" y="1885672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 rot="5400000">
              <a:off x="7721689" y="1893234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7641158" y="1690152"/>
              <a:ext cx="76800" cy="765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8087147" y="2505587"/>
              <a:ext cx="76800" cy="765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7614015" y="1789262"/>
              <a:ext cx="76800" cy="765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8208667" y="2532586"/>
              <a:ext cx="76800" cy="765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 rot="5400000">
              <a:off x="7989346" y="1637898"/>
              <a:ext cx="95100" cy="1005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 rot="5400000">
              <a:off x="8187530" y="2083953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 rot="5400000">
              <a:off x="8188936" y="1836187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 rot="5400000">
              <a:off x="8088424" y="2034400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 rot="5400000">
              <a:off x="8337595" y="2232612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 rot="5400000">
              <a:off x="8139383" y="2232612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rot="5400000">
              <a:off x="7941172" y="2236735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rot="5400000">
              <a:off x="7792513" y="2137628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 rot="5400000">
              <a:off x="7792513" y="2305430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 rot="5400000">
              <a:off x="8307184" y="1489314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 rot="5400000">
              <a:off x="8585359" y="1538868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 rot="5400000">
              <a:off x="7693407" y="2038522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 rot="5400000">
              <a:off x="8040278" y="2083953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 rot="5400000">
              <a:off x="8040278" y="2331719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 rot="5400000">
              <a:off x="8486254" y="1439761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 rot="5400000">
              <a:off x="8387148" y="1885740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 rot="5400000">
              <a:off x="7693407" y="2183059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 rot="5400000">
              <a:off x="8336189" y="2038522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 rot="5400000">
              <a:off x="8337595" y="1340655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 rot="5400000">
              <a:off x="8187530" y="1390208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 rot="5400000">
              <a:off x="8286636" y="1637974"/>
              <a:ext cx="95100" cy="100200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8136522" y="2631587"/>
              <a:ext cx="76800" cy="768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8186075" y="1194545"/>
              <a:ext cx="76800" cy="768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Shape 487"/>
            <p:cNvGrpSpPr/>
            <p:nvPr/>
          </p:nvGrpSpPr>
          <p:grpSpPr>
            <a:xfrm>
              <a:off x="6751709" y="931113"/>
              <a:ext cx="2446990" cy="2437975"/>
              <a:chOff x="4573004" y="1289392"/>
              <a:chExt cx="2171050" cy="2149321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4583754" y="1298813"/>
                <a:ext cx="2160300" cy="2139900"/>
              </a:xfrm>
              <a:prstGeom prst="rect">
                <a:avLst/>
              </a:prstGeom>
              <a:noFill/>
              <a:ln w="9525" cap="flat" cmpd="sng">
                <a:solidFill>
                  <a:srgbClr val="666666"/>
                </a:solidFill>
                <a:prstDash val="dot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9" name="Shape 489"/>
              <p:cNvCxnSpPr/>
              <p:nvPr/>
            </p:nvCxnSpPr>
            <p:spPr>
              <a:xfrm rot="10800000">
                <a:off x="4573004" y="1289392"/>
                <a:ext cx="0" cy="2132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490" name="Shape 490"/>
              <p:cNvCxnSpPr/>
              <p:nvPr/>
            </p:nvCxnSpPr>
            <p:spPr>
              <a:xfrm>
                <a:off x="4573004" y="3435781"/>
                <a:ext cx="2159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99" name="Shape 423"/>
            <p:cNvSpPr txBox="1"/>
            <p:nvPr/>
          </p:nvSpPr>
          <p:spPr>
            <a:xfrm rot="-5400000">
              <a:off x="5213724" y="1903306"/>
              <a:ext cx="2689104" cy="3726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(e.g. Posting Positions)</a:t>
              </a:r>
              <a:endParaRPr lang="en-US"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424"/>
            <p:cNvSpPr txBox="1"/>
            <p:nvPr/>
          </p:nvSpPr>
          <p:spPr>
            <a:xfrm>
              <a:off x="6806718" y="3367719"/>
              <a:ext cx="2797026" cy="367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(e.g. Posting Amount)</a:t>
              </a:r>
              <a:endParaRPr lang="en-US"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072" y="6255192"/>
            <a:ext cx="9721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latin typeface="Calibri" charset="0"/>
                <a:ea typeface="Calibri" charset="0"/>
                <a:cs typeface="Calibri" charset="0"/>
              </a:rPr>
              <a:t>Source: 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„LOF: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Identifying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Density-Based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Local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 smtClean="0">
                <a:latin typeface="Calibri" charset="0"/>
                <a:ea typeface="Calibri" charset="0"/>
                <a:cs typeface="Calibri" charset="0"/>
              </a:rPr>
              <a:t>Outliers</a:t>
            </a:r>
            <a:r>
              <a:rPr lang="de-DE" sz="1000" dirty="0" smtClean="0">
                <a:latin typeface="Calibri" charset="0"/>
                <a:ea typeface="Calibri" charset="0"/>
                <a:cs typeface="Calibri" charset="0"/>
              </a:rPr>
              <a:t>“, Kriegel et 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al.,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Proc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. ACM SIGMOD 2000 Int.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Conf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. On Management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Data, 2000, USA </a:t>
            </a:r>
          </a:p>
          <a:p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05" name="Shape 420"/>
          <p:cNvSpPr/>
          <p:nvPr/>
        </p:nvSpPr>
        <p:spPr>
          <a:xfrm>
            <a:off x="3170771" y="1976734"/>
            <a:ext cx="2452163" cy="25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</a:pPr>
            <a:r>
              <a:rPr lang="en-GB" sz="1800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„Global“ Anomalies</a:t>
            </a:r>
            <a:endParaRPr lang="en-GB"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420"/>
          <p:cNvSpPr/>
          <p:nvPr/>
        </p:nvSpPr>
        <p:spPr>
          <a:xfrm>
            <a:off x="6495787" y="1971576"/>
            <a:ext cx="2452163" cy="25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</a:pPr>
            <a:r>
              <a:rPr lang="en-GB" sz="1800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„</a:t>
            </a:r>
            <a:r>
              <a:rPr lang="en-GB" sz="1800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GB" sz="1800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“ Anomalies</a:t>
            </a:r>
            <a:endParaRPr lang="en-GB"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642851" y="119903"/>
            <a:ext cx="10906200" cy="74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203200" algn="r" rtl="0">
              <a:spcBef>
                <a:spcPts val="0"/>
              </a:spcBef>
              <a:buClr>
                <a:srgbClr val="F8F8F8"/>
              </a:buClr>
              <a:buSzPts val="3200"/>
              <a:buFont typeface="Titillium Web"/>
              <a:buNone/>
            </a:pPr>
            <a:r>
              <a:rPr lang="en-US" sz="3200">
                <a:solidFill>
                  <a:srgbClr val="F8F8F8"/>
                </a:solidFill>
                <a:latin typeface="Calibri" charset="0"/>
                <a:ea typeface="Calibri" charset="0"/>
                <a:cs typeface="Calibri" charset="0"/>
              </a:rPr>
              <a:t>Autoencoder</a:t>
            </a:r>
            <a:r>
              <a:rPr lang="en-US" sz="3200" dirty="0">
                <a:solidFill>
                  <a:srgbClr val="F8F8F8"/>
                </a:solidFill>
                <a:latin typeface="Calibri" charset="0"/>
                <a:ea typeface="Calibri" charset="0"/>
                <a:cs typeface="Calibri" charset="0"/>
              </a:rPr>
              <a:t> Architecture 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3375078" y="4296143"/>
            <a:ext cx="388500" cy="7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.</a:t>
            </a:r>
          </a:p>
        </p:txBody>
      </p:sp>
      <p:sp>
        <p:nvSpPr>
          <p:cNvPr id="767" name="Shape 767"/>
          <p:cNvSpPr/>
          <p:nvPr/>
        </p:nvSpPr>
        <p:spPr>
          <a:xfrm>
            <a:off x="3272513" y="2236703"/>
            <a:ext cx="3042900" cy="3545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768" name="Shape 768"/>
          <p:cNvSpPr/>
          <p:nvPr/>
        </p:nvSpPr>
        <p:spPr>
          <a:xfrm>
            <a:off x="3375078" y="2445573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375078" y="2947132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375078" y="3448690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375078" y="3950249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375078" y="5314533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777353" y="3051584"/>
            <a:ext cx="388500" cy="3858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5777353" y="3553142"/>
            <a:ext cx="388500" cy="3858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5777353" y="4519245"/>
            <a:ext cx="388500" cy="3858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8155987" y="2432329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8155987" y="2933887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8155987" y="3435446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8155987" y="3937005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8155987" y="5321879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 txBox="1"/>
          <p:nvPr/>
        </p:nvSpPr>
        <p:spPr>
          <a:xfrm>
            <a:off x="3318098" y="1715478"/>
            <a:ext cx="2907300" cy="3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1" dirty="0"/>
              <a:t>Encoder </a:t>
            </a:r>
            <a:r>
              <a:rPr lang="en-US" sz="2200" b="1" dirty="0" smtClean="0"/>
              <a:t>Net</a:t>
            </a:r>
            <a:endParaRPr lang="en-US" sz="2200" b="1" i="1" baseline="-25000" dirty="0"/>
          </a:p>
        </p:txBody>
      </p:sp>
      <p:sp>
        <p:nvSpPr>
          <p:cNvPr id="782" name="Shape 782"/>
          <p:cNvSpPr txBox="1"/>
          <p:nvPr/>
        </p:nvSpPr>
        <p:spPr>
          <a:xfrm>
            <a:off x="6445231" y="1737251"/>
            <a:ext cx="2862000" cy="3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1" dirty="0"/>
              <a:t>Decoder </a:t>
            </a:r>
            <a:r>
              <a:rPr lang="en-US" sz="2200" b="1" dirty="0" smtClean="0"/>
              <a:t>Net</a:t>
            </a:r>
            <a:endParaRPr lang="en-US" sz="2200" b="1" i="1" baseline="-25000" dirty="0">
              <a:solidFill>
                <a:srgbClr val="000000"/>
              </a:solidFill>
            </a:endParaRPr>
          </a:p>
        </p:txBody>
      </p:sp>
      <p:cxnSp>
        <p:nvCxnSpPr>
          <p:cNvPr id="783" name="Shape 783"/>
          <p:cNvCxnSpPr/>
          <p:nvPr/>
        </p:nvCxnSpPr>
        <p:spPr>
          <a:xfrm rot="10800000" flipH="1">
            <a:off x="3763753" y="2906552"/>
            <a:ext cx="4542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4" name="Shape 784"/>
          <p:cNvCxnSpPr/>
          <p:nvPr/>
        </p:nvCxnSpPr>
        <p:spPr>
          <a:xfrm rot="10800000" flipH="1">
            <a:off x="3763753" y="2906510"/>
            <a:ext cx="454200" cy="73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5" name="Shape 785"/>
          <p:cNvCxnSpPr/>
          <p:nvPr/>
        </p:nvCxnSpPr>
        <p:spPr>
          <a:xfrm rot="10800000" flipH="1">
            <a:off x="3763753" y="2906769"/>
            <a:ext cx="454200" cy="123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6" name="Shape 786"/>
          <p:cNvCxnSpPr/>
          <p:nvPr/>
        </p:nvCxnSpPr>
        <p:spPr>
          <a:xfrm>
            <a:off x="3763753" y="2638393"/>
            <a:ext cx="454200" cy="76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7" name="Shape 787"/>
          <p:cNvCxnSpPr/>
          <p:nvPr/>
        </p:nvCxnSpPr>
        <p:spPr>
          <a:xfrm>
            <a:off x="3763753" y="3139952"/>
            <a:ext cx="454200" cy="26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8" name="Shape 788"/>
          <p:cNvCxnSpPr/>
          <p:nvPr/>
        </p:nvCxnSpPr>
        <p:spPr>
          <a:xfrm>
            <a:off x="3763753" y="3139952"/>
            <a:ext cx="454200" cy="76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9" name="Shape 789"/>
          <p:cNvCxnSpPr/>
          <p:nvPr/>
        </p:nvCxnSpPr>
        <p:spPr>
          <a:xfrm>
            <a:off x="3763753" y="2638393"/>
            <a:ext cx="454200" cy="127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0" name="Shape 790"/>
          <p:cNvCxnSpPr/>
          <p:nvPr/>
        </p:nvCxnSpPr>
        <p:spPr>
          <a:xfrm>
            <a:off x="3763753" y="3641510"/>
            <a:ext cx="454200" cy="26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1" name="Shape 791"/>
          <p:cNvCxnSpPr/>
          <p:nvPr/>
        </p:nvCxnSpPr>
        <p:spPr>
          <a:xfrm rot="10800000" flipH="1">
            <a:off x="3763753" y="3909669"/>
            <a:ext cx="4542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2" name="Shape 792"/>
          <p:cNvCxnSpPr/>
          <p:nvPr/>
        </p:nvCxnSpPr>
        <p:spPr>
          <a:xfrm rot="10800000" flipH="1">
            <a:off x="3763753" y="3408069"/>
            <a:ext cx="454200" cy="73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3" name="Shape 793"/>
          <p:cNvCxnSpPr/>
          <p:nvPr/>
        </p:nvCxnSpPr>
        <p:spPr>
          <a:xfrm flipH="1">
            <a:off x="3170325" y="263847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4" name="Shape 794"/>
          <p:cNvCxnSpPr>
            <a:stCxn id="768" idx="6"/>
            <a:endCxn id="795" idx="2"/>
          </p:cNvCxnSpPr>
          <p:nvPr/>
        </p:nvCxnSpPr>
        <p:spPr>
          <a:xfrm>
            <a:off x="3763578" y="2638473"/>
            <a:ext cx="462600" cy="178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6" name="Shape 796"/>
          <p:cNvCxnSpPr>
            <a:stCxn id="797" idx="6"/>
            <a:endCxn id="773" idx="2"/>
          </p:cNvCxnSpPr>
          <p:nvPr/>
        </p:nvCxnSpPr>
        <p:spPr>
          <a:xfrm>
            <a:off x="5402170" y="3171226"/>
            <a:ext cx="375300" cy="7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8" name="Shape 798"/>
          <p:cNvCxnSpPr>
            <a:stCxn id="797" idx="6"/>
          </p:cNvCxnSpPr>
          <p:nvPr/>
        </p:nvCxnSpPr>
        <p:spPr>
          <a:xfrm>
            <a:off x="5402170" y="3171226"/>
            <a:ext cx="375000" cy="57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9" name="Shape 799"/>
          <p:cNvCxnSpPr>
            <a:stCxn id="800" idx="6"/>
          </p:cNvCxnSpPr>
          <p:nvPr/>
        </p:nvCxnSpPr>
        <p:spPr>
          <a:xfrm rot="10800000" flipH="1">
            <a:off x="5402170" y="3244385"/>
            <a:ext cx="375300" cy="42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1" name="Shape 801"/>
          <p:cNvCxnSpPr>
            <a:stCxn id="800" idx="6"/>
          </p:cNvCxnSpPr>
          <p:nvPr/>
        </p:nvCxnSpPr>
        <p:spPr>
          <a:xfrm>
            <a:off x="5402170" y="3672785"/>
            <a:ext cx="375300" cy="7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2" name="Shape 802"/>
          <p:cNvCxnSpPr>
            <a:stCxn id="803" idx="6"/>
          </p:cNvCxnSpPr>
          <p:nvPr/>
        </p:nvCxnSpPr>
        <p:spPr>
          <a:xfrm rot="10800000" flipH="1">
            <a:off x="5402170" y="3244643"/>
            <a:ext cx="375000" cy="92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4" name="Shape 804"/>
          <p:cNvCxnSpPr>
            <a:stCxn id="803" idx="6"/>
          </p:cNvCxnSpPr>
          <p:nvPr/>
        </p:nvCxnSpPr>
        <p:spPr>
          <a:xfrm rot="10800000" flipH="1">
            <a:off x="5402170" y="3746243"/>
            <a:ext cx="375000" cy="42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5" name="Shape 805"/>
          <p:cNvCxnSpPr>
            <a:endCxn id="806" idx="2"/>
          </p:cNvCxnSpPr>
          <p:nvPr/>
        </p:nvCxnSpPr>
        <p:spPr>
          <a:xfrm rot="10800000" flipH="1">
            <a:off x="6165997" y="3175849"/>
            <a:ext cx="397500" cy="68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7" name="Shape 807"/>
          <p:cNvCxnSpPr>
            <a:endCxn id="808" idx="2"/>
          </p:cNvCxnSpPr>
          <p:nvPr/>
        </p:nvCxnSpPr>
        <p:spPr>
          <a:xfrm>
            <a:off x="6165997" y="3244808"/>
            <a:ext cx="397500" cy="43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9" name="Shape 809"/>
          <p:cNvCxnSpPr>
            <a:endCxn id="810" idx="2"/>
          </p:cNvCxnSpPr>
          <p:nvPr/>
        </p:nvCxnSpPr>
        <p:spPr>
          <a:xfrm>
            <a:off x="6165697" y="3244466"/>
            <a:ext cx="397800" cy="93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1" name="Shape 811"/>
          <p:cNvCxnSpPr>
            <a:endCxn id="806" idx="2"/>
          </p:cNvCxnSpPr>
          <p:nvPr/>
        </p:nvCxnSpPr>
        <p:spPr>
          <a:xfrm rot="10800000" flipH="1">
            <a:off x="6165997" y="3175849"/>
            <a:ext cx="397500" cy="57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2" name="Shape 812"/>
          <p:cNvCxnSpPr>
            <a:endCxn id="808" idx="2"/>
          </p:cNvCxnSpPr>
          <p:nvPr/>
        </p:nvCxnSpPr>
        <p:spPr>
          <a:xfrm rot="10800000" flipH="1">
            <a:off x="6165997" y="3677408"/>
            <a:ext cx="397500" cy="68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3" name="Shape 813"/>
          <p:cNvCxnSpPr>
            <a:endCxn id="810" idx="2"/>
          </p:cNvCxnSpPr>
          <p:nvPr/>
        </p:nvCxnSpPr>
        <p:spPr>
          <a:xfrm>
            <a:off x="6165697" y="3746366"/>
            <a:ext cx="397800" cy="43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4" name="Shape 814"/>
          <p:cNvCxnSpPr/>
          <p:nvPr/>
        </p:nvCxnSpPr>
        <p:spPr>
          <a:xfrm rot="10800000" flipH="1">
            <a:off x="7779242" y="2625118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5" name="Shape 815"/>
          <p:cNvCxnSpPr/>
          <p:nvPr/>
        </p:nvCxnSpPr>
        <p:spPr>
          <a:xfrm>
            <a:off x="7779242" y="2875918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6" name="Shape 816"/>
          <p:cNvCxnSpPr/>
          <p:nvPr/>
        </p:nvCxnSpPr>
        <p:spPr>
          <a:xfrm>
            <a:off x="7779242" y="2875918"/>
            <a:ext cx="367500" cy="75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7" name="Shape 817"/>
          <p:cNvCxnSpPr/>
          <p:nvPr/>
        </p:nvCxnSpPr>
        <p:spPr>
          <a:xfrm>
            <a:off x="7779242" y="2875918"/>
            <a:ext cx="367500" cy="125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8" name="Shape 818"/>
          <p:cNvCxnSpPr/>
          <p:nvPr/>
        </p:nvCxnSpPr>
        <p:spPr>
          <a:xfrm rot="10800000" flipH="1">
            <a:off x="7779242" y="2624779"/>
            <a:ext cx="367500" cy="75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9" name="Shape 819"/>
          <p:cNvCxnSpPr/>
          <p:nvPr/>
        </p:nvCxnSpPr>
        <p:spPr>
          <a:xfrm rot="10800000" flipH="1">
            <a:off x="7779242" y="3126679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0" name="Shape 820"/>
          <p:cNvCxnSpPr/>
          <p:nvPr/>
        </p:nvCxnSpPr>
        <p:spPr>
          <a:xfrm>
            <a:off x="7779242" y="3377479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1" name="Shape 821"/>
          <p:cNvCxnSpPr/>
          <p:nvPr/>
        </p:nvCxnSpPr>
        <p:spPr>
          <a:xfrm>
            <a:off x="7779242" y="3377479"/>
            <a:ext cx="367500" cy="75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2" name="Shape 822"/>
          <p:cNvCxnSpPr/>
          <p:nvPr/>
        </p:nvCxnSpPr>
        <p:spPr>
          <a:xfrm rot="10800000" flipH="1">
            <a:off x="7779242" y="2625041"/>
            <a:ext cx="367500" cy="125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3" name="Shape 823"/>
          <p:cNvCxnSpPr/>
          <p:nvPr/>
        </p:nvCxnSpPr>
        <p:spPr>
          <a:xfrm rot="10800000" flipH="1">
            <a:off x="7779242" y="3126341"/>
            <a:ext cx="367500" cy="75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4" name="Shape 824"/>
          <p:cNvCxnSpPr/>
          <p:nvPr/>
        </p:nvCxnSpPr>
        <p:spPr>
          <a:xfrm rot="10800000" flipH="1">
            <a:off x="7779242" y="3628241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5" name="Shape 825"/>
          <p:cNvCxnSpPr/>
          <p:nvPr/>
        </p:nvCxnSpPr>
        <p:spPr>
          <a:xfrm>
            <a:off x="7779242" y="3879041"/>
            <a:ext cx="367500" cy="25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6" name="Shape 826"/>
          <p:cNvCxnSpPr/>
          <p:nvPr/>
        </p:nvCxnSpPr>
        <p:spPr>
          <a:xfrm rot="10800000" flipH="1">
            <a:off x="3763753" y="5273953"/>
            <a:ext cx="4542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7" name="Shape 827"/>
          <p:cNvCxnSpPr/>
          <p:nvPr/>
        </p:nvCxnSpPr>
        <p:spPr>
          <a:xfrm rot="10800000" flipH="1">
            <a:off x="5412443" y="4712309"/>
            <a:ext cx="364800" cy="24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8" name="Shape 828"/>
          <p:cNvCxnSpPr/>
          <p:nvPr/>
        </p:nvCxnSpPr>
        <p:spPr>
          <a:xfrm>
            <a:off x="6166029" y="4712065"/>
            <a:ext cx="388500" cy="22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9" name="Shape 829"/>
          <p:cNvCxnSpPr/>
          <p:nvPr/>
        </p:nvCxnSpPr>
        <p:spPr>
          <a:xfrm>
            <a:off x="7779341" y="5265225"/>
            <a:ext cx="433800" cy="11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0" name="Shape 830"/>
          <p:cNvCxnSpPr/>
          <p:nvPr/>
        </p:nvCxnSpPr>
        <p:spPr>
          <a:xfrm rot="10800000" flipH="1">
            <a:off x="3763753" y="2906544"/>
            <a:ext cx="454200" cy="257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1" name="Shape 831"/>
          <p:cNvCxnSpPr/>
          <p:nvPr/>
        </p:nvCxnSpPr>
        <p:spPr>
          <a:xfrm rot="10800000" flipH="1">
            <a:off x="3763753" y="3493044"/>
            <a:ext cx="454200" cy="198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2" name="Shape 832"/>
          <p:cNvCxnSpPr>
            <a:endCxn id="833" idx="2"/>
          </p:cNvCxnSpPr>
          <p:nvPr/>
        </p:nvCxnSpPr>
        <p:spPr>
          <a:xfrm rot="10800000" flipH="1">
            <a:off x="3763653" y="3924412"/>
            <a:ext cx="462600" cy="155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4" name="Shape 834"/>
          <p:cNvCxnSpPr/>
          <p:nvPr/>
        </p:nvCxnSpPr>
        <p:spPr>
          <a:xfrm rot="10800000" flipH="1">
            <a:off x="5412443" y="3244409"/>
            <a:ext cx="364800" cy="1714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5" name="Shape 835"/>
          <p:cNvCxnSpPr/>
          <p:nvPr/>
        </p:nvCxnSpPr>
        <p:spPr>
          <a:xfrm rot="10800000" flipH="1">
            <a:off x="5412443" y="3745709"/>
            <a:ext cx="364800" cy="121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6" name="Shape 836"/>
          <p:cNvCxnSpPr/>
          <p:nvPr/>
        </p:nvCxnSpPr>
        <p:spPr>
          <a:xfrm>
            <a:off x="6166029" y="3244404"/>
            <a:ext cx="388500" cy="169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7" name="Shape 837"/>
          <p:cNvCxnSpPr/>
          <p:nvPr/>
        </p:nvCxnSpPr>
        <p:spPr>
          <a:xfrm>
            <a:off x="6166029" y="3745962"/>
            <a:ext cx="388500" cy="119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8" name="Shape 838"/>
          <p:cNvCxnSpPr/>
          <p:nvPr/>
        </p:nvCxnSpPr>
        <p:spPr>
          <a:xfrm>
            <a:off x="7779341" y="2875864"/>
            <a:ext cx="433800" cy="250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9" name="Shape 839"/>
          <p:cNvCxnSpPr/>
          <p:nvPr/>
        </p:nvCxnSpPr>
        <p:spPr>
          <a:xfrm>
            <a:off x="7779341" y="3377512"/>
            <a:ext cx="433800" cy="200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0" name="Shape 840"/>
          <p:cNvCxnSpPr/>
          <p:nvPr/>
        </p:nvCxnSpPr>
        <p:spPr>
          <a:xfrm>
            <a:off x="7779341" y="3879161"/>
            <a:ext cx="433800" cy="149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1" name="Shape 841"/>
          <p:cNvSpPr/>
          <p:nvPr/>
        </p:nvSpPr>
        <p:spPr>
          <a:xfrm>
            <a:off x="5591400" y="2320028"/>
            <a:ext cx="3090900" cy="3545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 txBox="1"/>
          <p:nvPr/>
        </p:nvSpPr>
        <p:spPr>
          <a:xfrm>
            <a:off x="4722641" y="346910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4578639" y="3468029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4855194" y="3468029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4690342" y="398446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4546341" y="3983392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4829355" y="3983392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8" name="Shape 848"/>
          <p:cNvSpPr txBox="1"/>
          <p:nvPr/>
        </p:nvSpPr>
        <p:spPr>
          <a:xfrm rot="-1551638">
            <a:off x="4677662" y="4934903"/>
            <a:ext cx="163693" cy="25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9" name="Shape 849"/>
          <p:cNvSpPr txBox="1"/>
          <p:nvPr/>
        </p:nvSpPr>
        <p:spPr>
          <a:xfrm rot="-1551638">
            <a:off x="4547715" y="4996477"/>
            <a:ext cx="163693" cy="25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0" name="Shape 850"/>
          <p:cNvSpPr txBox="1"/>
          <p:nvPr/>
        </p:nvSpPr>
        <p:spPr>
          <a:xfrm rot="-1551638">
            <a:off x="4802176" y="4873563"/>
            <a:ext cx="163693" cy="25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7105916" y="292176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6961914" y="292069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7264305" y="292069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7101951" y="345628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6957950" y="3455212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7260341" y="3455212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7292632" y="375681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8" name="Shape 858"/>
          <p:cNvSpPr txBox="1"/>
          <p:nvPr/>
        </p:nvSpPr>
        <p:spPr>
          <a:xfrm rot="1329117">
            <a:off x="7090952" y="4906251"/>
            <a:ext cx="163898" cy="25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59" name="Shape 859"/>
          <p:cNvSpPr txBox="1"/>
          <p:nvPr/>
        </p:nvSpPr>
        <p:spPr>
          <a:xfrm rot="1329117">
            <a:off x="6958198" y="4850884"/>
            <a:ext cx="163898" cy="25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60" name="Shape 860"/>
          <p:cNvSpPr txBox="1"/>
          <p:nvPr/>
        </p:nvSpPr>
        <p:spPr>
          <a:xfrm rot="1329117">
            <a:off x="7237836" y="4965063"/>
            <a:ext cx="163898" cy="25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61" name="Shape 861"/>
          <p:cNvSpPr/>
          <p:nvPr/>
        </p:nvSpPr>
        <p:spPr>
          <a:xfrm>
            <a:off x="4226253" y="2728395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4226253" y="3229953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4226253" y="3731512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4226253" y="5095796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5013670" y="2978326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013670" y="3479885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5013670" y="3981443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5013670" y="4768109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3375078" y="4449115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6" name="Shape 866"/>
          <p:cNvCxnSpPr/>
          <p:nvPr/>
        </p:nvCxnSpPr>
        <p:spPr>
          <a:xfrm rot="10800000" flipH="1">
            <a:off x="3763753" y="3405635"/>
            <a:ext cx="454200" cy="123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7" name="Shape 867"/>
          <p:cNvCxnSpPr/>
          <p:nvPr/>
        </p:nvCxnSpPr>
        <p:spPr>
          <a:xfrm rot="10800000" flipH="1">
            <a:off x="3763753" y="4408535"/>
            <a:ext cx="4542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8" name="Shape 868"/>
          <p:cNvCxnSpPr/>
          <p:nvPr/>
        </p:nvCxnSpPr>
        <p:spPr>
          <a:xfrm rot="10800000" flipH="1">
            <a:off x="3763753" y="3906935"/>
            <a:ext cx="454200" cy="73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5" name="Shape 795"/>
          <p:cNvSpPr/>
          <p:nvPr/>
        </p:nvSpPr>
        <p:spPr>
          <a:xfrm>
            <a:off x="4226253" y="4230378"/>
            <a:ext cx="388500" cy="3858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9" name="Shape 869"/>
          <p:cNvCxnSpPr>
            <a:stCxn id="769" idx="6"/>
            <a:endCxn id="795" idx="2"/>
          </p:cNvCxnSpPr>
          <p:nvPr/>
        </p:nvCxnSpPr>
        <p:spPr>
          <a:xfrm>
            <a:off x="3763578" y="3140032"/>
            <a:ext cx="462600" cy="128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0" name="Shape 870"/>
          <p:cNvCxnSpPr>
            <a:stCxn id="770" idx="6"/>
            <a:endCxn id="795" idx="2"/>
          </p:cNvCxnSpPr>
          <p:nvPr/>
        </p:nvCxnSpPr>
        <p:spPr>
          <a:xfrm>
            <a:off x="3763578" y="3641590"/>
            <a:ext cx="462600" cy="781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1" name="Shape 871"/>
          <p:cNvCxnSpPr>
            <a:stCxn id="771" idx="6"/>
            <a:endCxn id="795" idx="2"/>
          </p:cNvCxnSpPr>
          <p:nvPr/>
        </p:nvCxnSpPr>
        <p:spPr>
          <a:xfrm>
            <a:off x="3763578" y="4143149"/>
            <a:ext cx="462600" cy="28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2" name="Shape 872"/>
          <p:cNvCxnSpPr>
            <a:stCxn id="865" idx="6"/>
            <a:endCxn id="863" idx="2"/>
          </p:cNvCxnSpPr>
          <p:nvPr/>
        </p:nvCxnSpPr>
        <p:spPr>
          <a:xfrm>
            <a:off x="3763578" y="4642015"/>
            <a:ext cx="462600" cy="64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3" name="Shape 873"/>
          <p:cNvCxnSpPr>
            <a:stCxn id="771" idx="6"/>
            <a:endCxn id="863" idx="2"/>
          </p:cNvCxnSpPr>
          <p:nvPr/>
        </p:nvCxnSpPr>
        <p:spPr>
          <a:xfrm>
            <a:off x="3763578" y="4143149"/>
            <a:ext cx="462600" cy="114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4" name="Shape 874"/>
          <p:cNvCxnSpPr>
            <a:stCxn id="770" idx="6"/>
            <a:endCxn id="863" idx="1"/>
          </p:cNvCxnSpPr>
          <p:nvPr/>
        </p:nvCxnSpPr>
        <p:spPr>
          <a:xfrm>
            <a:off x="3763578" y="3641590"/>
            <a:ext cx="519600" cy="151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5" name="Shape 875"/>
          <p:cNvCxnSpPr>
            <a:stCxn id="769" idx="6"/>
            <a:endCxn id="863" idx="1"/>
          </p:cNvCxnSpPr>
          <p:nvPr/>
        </p:nvCxnSpPr>
        <p:spPr>
          <a:xfrm>
            <a:off x="3763578" y="3140032"/>
            <a:ext cx="519600" cy="201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6" name="Shape 876"/>
          <p:cNvCxnSpPr>
            <a:stCxn id="768" idx="6"/>
            <a:endCxn id="863" idx="1"/>
          </p:cNvCxnSpPr>
          <p:nvPr/>
        </p:nvCxnSpPr>
        <p:spPr>
          <a:xfrm>
            <a:off x="3763578" y="2638473"/>
            <a:ext cx="519600" cy="251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7" name="Shape 877"/>
          <p:cNvSpPr txBox="1"/>
          <p:nvPr/>
        </p:nvSpPr>
        <p:spPr>
          <a:xfrm>
            <a:off x="3487548" y="501223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3487544" y="4770594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3486966" y="488897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4330611" y="4786078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4330607" y="454443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4330029" y="4662815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5110548" y="4477859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5110544" y="423621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5109966" y="435459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4721185" y="2968495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4577183" y="2967421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4853738" y="2967421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889" name="Shape 889"/>
          <p:cNvCxnSpPr>
            <a:stCxn id="797" idx="6"/>
            <a:endCxn id="775" idx="2"/>
          </p:cNvCxnSpPr>
          <p:nvPr/>
        </p:nvCxnSpPr>
        <p:spPr>
          <a:xfrm>
            <a:off x="5402170" y="3171226"/>
            <a:ext cx="375300" cy="154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0" name="Shape 890"/>
          <p:cNvCxnSpPr>
            <a:stCxn id="800" idx="6"/>
            <a:endCxn id="775" idx="2"/>
          </p:cNvCxnSpPr>
          <p:nvPr/>
        </p:nvCxnSpPr>
        <p:spPr>
          <a:xfrm>
            <a:off x="5402170" y="3672785"/>
            <a:ext cx="375300" cy="1039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1" name="Shape 891"/>
          <p:cNvCxnSpPr>
            <a:stCxn id="803" idx="6"/>
            <a:endCxn id="775" idx="2"/>
          </p:cNvCxnSpPr>
          <p:nvPr/>
        </p:nvCxnSpPr>
        <p:spPr>
          <a:xfrm>
            <a:off x="5402170" y="4174343"/>
            <a:ext cx="375300" cy="537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2" name="Shape 892"/>
          <p:cNvSpPr txBox="1"/>
          <p:nvPr/>
        </p:nvSpPr>
        <p:spPr>
          <a:xfrm>
            <a:off x="5870435" y="4177738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5870432" y="393609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5869854" y="4054475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95" name="Shape 895"/>
          <p:cNvSpPr/>
          <p:nvPr/>
        </p:nvSpPr>
        <p:spPr>
          <a:xfrm>
            <a:off x="7381232" y="2702754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7380128" y="3191075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376690" y="3705022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7381225" y="4246508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7381225" y="5094926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8270637" y="453150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01" name="Shape 901"/>
          <p:cNvSpPr/>
          <p:nvPr/>
        </p:nvSpPr>
        <p:spPr>
          <a:xfrm>
            <a:off x="8155987" y="4455481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6563497" y="2982949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6563497" y="3484508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6563497" y="3986066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6563497" y="4772732"/>
            <a:ext cx="388500" cy="385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3" name="Shape 903"/>
          <p:cNvCxnSpPr>
            <a:stCxn id="775" idx="6"/>
            <a:endCxn id="810" idx="2"/>
          </p:cNvCxnSpPr>
          <p:nvPr/>
        </p:nvCxnSpPr>
        <p:spPr>
          <a:xfrm rot="10800000" flipH="1">
            <a:off x="6165853" y="4179045"/>
            <a:ext cx="397500" cy="5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4" name="Shape 904"/>
          <p:cNvCxnSpPr>
            <a:stCxn id="775" idx="6"/>
            <a:endCxn id="808" idx="2"/>
          </p:cNvCxnSpPr>
          <p:nvPr/>
        </p:nvCxnSpPr>
        <p:spPr>
          <a:xfrm rot="10800000" flipH="1">
            <a:off x="6165853" y="3677445"/>
            <a:ext cx="397500" cy="103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5" name="Shape 905"/>
          <p:cNvCxnSpPr>
            <a:stCxn id="775" idx="6"/>
            <a:endCxn id="806" idx="2"/>
          </p:cNvCxnSpPr>
          <p:nvPr/>
        </p:nvCxnSpPr>
        <p:spPr>
          <a:xfrm rot="10800000" flipH="1">
            <a:off x="6165853" y="3175845"/>
            <a:ext cx="397500" cy="153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6" name="Shape 906"/>
          <p:cNvCxnSpPr/>
          <p:nvPr/>
        </p:nvCxnSpPr>
        <p:spPr>
          <a:xfrm>
            <a:off x="7764121" y="4439326"/>
            <a:ext cx="448800" cy="93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7" name="Shape 907"/>
          <p:cNvCxnSpPr/>
          <p:nvPr/>
        </p:nvCxnSpPr>
        <p:spPr>
          <a:xfrm>
            <a:off x="7764121" y="4439326"/>
            <a:ext cx="381900" cy="20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8" name="Shape 908"/>
          <p:cNvCxnSpPr/>
          <p:nvPr/>
        </p:nvCxnSpPr>
        <p:spPr>
          <a:xfrm>
            <a:off x="7758833" y="3897838"/>
            <a:ext cx="387300" cy="750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9" name="Shape 909"/>
          <p:cNvCxnSpPr/>
          <p:nvPr/>
        </p:nvCxnSpPr>
        <p:spPr>
          <a:xfrm>
            <a:off x="7762842" y="3383887"/>
            <a:ext cx="383700" cy="126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0" name="Shape 910"/>
          <p:cNvCxnSpPr/>
          <p:nvPr/>
        </p:nvCxnSpPr>
        <p:spPr>
          <a:xfrm>
            <a:off x="7764129" y="2895564"/>
            <a:ext cx="381900" cy="1752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1" name="Shape 911"/>
          <p:cNvCxnSpPr/>
          <p:nvPr/>
        </p:nvCxnSpPr>
        <p:spPr>
          <a:xfrm rot="10800000" flipH="1">
            <a:off x="7764121" y="4648149"/>
            <a:ext cx="381900" cy="63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2" name="Shape 912"/>
          <p:cNvCxnSpPr/>
          <p:nvPr/>
        </p:nvCxnSpPr>
        <p:spPr>
          <a:xfrm rot="10800000" flipH="1">
            <a:off x="7764121" y="4129749"/>
            <a:ext cx="381900" cy="115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3" name="Shape 913"/>
          <p:cNvCxnSpPr/>
          <p:nvPr/>
        </p:nvCxnSpPr>
        <p:spPr>
          <a:xfrm rot="10800000" flipH="1">
            <a:off x="7764121" y="3628749"/>
            <a:ext cx="381900" cy="165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4" name="Shape 914"/>
          <p:cNvCxnSpPr/>
          <p:nvPr/>
        </p:nvCxnSpPr>
        <p:spPr>
          <a:xfrm rot="10800000" flipH="1">
            <a:off x="7764121" y="3126849"/>
            <a:ext cx="381900" cy="216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5" name="Shape 915"/>
          <p:cNvCxnSpPr/>
          <p:nvPr/>
        </p:nvCxnSpPr>
        <p:spPr>
          <a:xfrm rot="10800000" flipH="1">
            <a:off x="7764121" y="2624949"/>
            <a:ext cx="381900" cy="26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6" name="Shape 916"/>
          <p:cNvSpPr txBox="1"/>
          <p:nvPr/>
        </p:nvSpPr>
        <p:spPr>
          <a:xfrm>
            <a:off x="7107613" y="3978416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6963611" y="3977341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7266002" y="3977341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6659560" y="450019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6659556" y="4258555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6658978" y="4376934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7485137" y="4786400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7485133" y="4544759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7484555" y="466313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8248788" y="4996980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8248784" y="4755338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8248206" y="487371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28" name="Shape 928"/>
          <p:cNvCxnSpPr>
            <a:endCxn id="861" idx="2"/>
          </p:cNvCxnSpPr>
          <p:nvPr/>
        </p:nvCxnSpPr>
        <p:spPr>
          <a:xfrm>
            <a:off x="3757053" y="2644695"/>
            <a:ext cx="469200" cy="27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9" name="Shape 929"/>
          <p:cNvSpPr/>
          <p:nvPr/>
        </p:nvSpPr>
        <p:spPr>
          <a:xfrm>
            <a:off x="2763175" y="2475053"/>
            <a:ext cx="96900" cy="866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2966749" y="2475053"/>
            <a:ext cx="96900" cy="866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1" name="Shape 931"/>
          <p:cNvCxnSpPr/>
          <p:nvPr/>
        </p:nvCxnSpPr>
        <p:spPr>
          <a:xfrm flipH="1">
            <a:off x="3170325" y="313894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2" name="Shape 932"/>
          <p:cNvCxnSpPr/>
          <p:nvPr/>
        </p:nvCxnSpPr>
        <p:spPr>
          <a:xfrm flipH="1">
            <a:off x="3170325" y="363942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3" name="Shape 933"/>
          <p:cNvCxnSpPr/>
          <p:nvPr/>
        </p:nvCxnSpPr>
        <p:spPr>
          <a:xfrm flipH="1">
            <a:off x="3170325" y="413989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4" name="Shape 934"/>
          <p:cNvCxnSpPr/>
          <p:nvPr/>
        </p:nvCxnSpPr>
        <p:spPr>
          <a:xfrm flipH="1">
            <a:off x="3170325" y="464037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5" name="Shape 935"/>
          <p:cNvCxnSpPr/>
          <p:nvPr/>
        </p:nvCxnSpPr>
        <p:spPr>
          <a:xfrm flipH="1">
            <a:off x="3170325" y="551447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6" name="Shape 936"/>
          <p:cNvCxnSpPr/>
          <p:nvPr/>
        </p:nvCxnSpPr>
        <p:spPr>
          <a:xfrm flipH="1">
            <a:off x="8549649" y="262514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7" name="Shape 937"/>
          <p:cNvCxnSpPr/>
          <p:nvPr/>
        </p:nvCxnSpPr>
        <p:spPr>
          <a:xfrm flipH="1">
            <a:off x="8549649" y="312562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8" name="Shape 938"/>
          <p:cNvCxnSpPr/>
          <p:nvPr/>
        </p:nvCxnSpPr>
        <p:spPr>
          <a:xfrm flipH="1">
            <a:off x="8549649" y="362609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9" name="Shape 939"/>
          <p:cNvCxnSpPr/>
          <p:nvPr/>
        </p:nvCxnSpPr>
        <p:spPr>
          <a:xfrm flipH="1">
            <a:off x="8549649" y="4126573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0" name="Shape 940"/>
          <p:cNvCxnSpPr/>
          <p:nvPr/>
        </p:nvCxnSpPr>
        <p:spPr>
          <a:xfrm flipH="1">
            <a:off x="8549649" y="462704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1" name="Shape 941"/>
          <p:cNvCxnSpPr/>
          <p:nvPr/>
        </p:nvCxnSpPr>
        <p:spPr>
          <a:xfrm flipH="1">
            <a:off x="8549649" y="5501148"/>
            <a:ext cx="2076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2" name="Shape 942"/>
          <p:cNvSpPr txBox="1"/>
          <p:nvPr/>
        </p:nvSpPr>
        <p:spPr>
          <a:xfrm>
            <a:off x="2744875" y="2358903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2744875" y="2853406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2744875" y="3347909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2744875" y="3842412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2744875" y="4336916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2744875" y="5215891"/>
            <a:ext cx="469200" cy="3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r>
              <a:rPr lang="en-US" sz="1600" b="1" baseline="-25000">
                <a:latin typeface="Palatino Linotype"/>
                <a:ea typeface="Palatino Linotype"/>
                <a:cs typeface="Palatino Linotype"/>
                <a:sym typeface="Palatino Linotype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948" name="Shape 948"/>
          <p:cNvGrpSpPr/>
          <p:nvPr/>
        </p:nvGrpSpPr>
        <p:grpSpPr>
          <a:xfrm>
            <a:off x="8825238" y="2368315"/>
            <a:ext cx="469200" cy="3242788"/>
            <a:chOff x="7249513" y="856662"/>
            <a:chExt cx="469200" cy="3242788"/>
          </a:xfrm>
        </p:grpSpPr>
        <p:pic>
          <p:nvPicPr>
            <p:cNvPr id="949" name="Shape 9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1637" y="919261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0" name="Shape 9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5082" y="1416915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1" name="Shape 9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5082" y="1914569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Shape 9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5082" y="2412223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3" name="Shape 9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3700" y="2909877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4" name="Shape 9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1625" y="3775526"/>
              <a:ext cx="209018" cy="1576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5" name="Shape 955"/>
            <p:cNvGrpSpPr/>
            <p:nvPr/>
          </p:nvGrpSpPr>
          <p:grpSpPr>
            <a:xfrm>
              <a:off x="7249513" y="856662"/>
              <a:ext cx="469200" cy="3242788"/>
              <a:chOff x="7249513" y="856662"/>
              <a:chExt cx="469200" cy="3242788"/>
            </a:xfrm>
          </p:grpSpPr>
          <p:sp>
            <p:nvSpPr>
              <p:cNvPr id="956" name="Shape 956"/>
              <p:cNvSpPr txBox="1"/>
              <p:nvPr/>
            </p:nvSpPr>
            <p:spPr>
              <a:xfrm>
                <a:off x="7249513" y="856662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1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957" name="Shape 957"/>
              <p:cNvSpPr txBox="1"/>
              <p:nvPr/>
            </p:nvSpPr>
            <p:spPr>
              <a:xfrm>
                <a:off x="7249513" y="1351165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2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958" name="Shape 958"/>
              <p:cNvSpPr txBox="1"/>
              <p:nvPr/>
            </p:nvSpPr>
            <p:spPr>
              <a:xfrm>
                <a:off x="7249513" y="1845668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3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959" name="Shape 959"/>
              <p:cNvSpPr txBox="1"/>
              <p:nvPr/>
            </p:nvSpPr>
            <p:spPr>
              <a:xfrm>
                <a:off x="7249513" y="2340172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4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960" name="Shape 960"/>
              <p:cNvSpPr txBox="1"/>
              <p:nvPr/>
            </p:nvSpPr>
            <p:spPr>
              <a:xfrm>
                <a:off x="7249513" y="2834675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5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961" name="Shape 961"/>
              <p:cNvSpPr txBox="1"/>
              <p:nvPr/>
            </p:nvSpPr>
            <p:spPr>
              <a:xfrm>
                <a:off x="7249513" y="3713650"/>
                <a:ext cx="4692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x</a:t>
                </a:r>
                <a:r>
                  <a:rPr lang="en-US" sz="1600" b="1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k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b="1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</p:grpSp>
      <p:sp>
        <p:nvSpPr>
          <p:cNvPr id="962" name="Shape 962"/>
          <p:cNvSpPr/>
          <p:nvPr/>
        </p:nvSpPr>
        <p:spPr>
          <a:xfrm>
            <a:off x="2763175" y="3457560"/>
            <a:ext cx="96900" cy="13395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2966750" y="3457560"/>
            <a:ext cx="96900" cy="13395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 txBox="1"/>
          <p:nvPr/>
        </p:nvSpPr>
        <p:spPr>
          <a:xfrm>
            <a:off x="2796798" y="5055854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2796795" y="4806843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2796217" y="4932591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8889905" y="5022370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8889901" y="4780728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8889323" y="4899107"/>
            <a:ext cx="1647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70" name="Shape 970"/>
          <p:cNvSpPr/>
          <p:nvPr/>
        </p:nvSpPr>
        <p:spPr>
          <a:xfrm>
            <a:off x="2761675" y="4931028"/>
            <a:ext cx="96900" cy="7698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965249" y="4931028"/>
            <a:ext cx="96900" cy="7698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8844450" y="2437755"/>
            <a:ext cx="96900" cy="8892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9048024" y="2437755"/>
            <a:ext cx="96900" cy="889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8851800" y="3435453"/>
            <a:ext cx="96900" cy="1352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9055375" y="3435453"/>
            <a:ext cx="96900" cy="1352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8850300" y="4923442"/>
            <a:ext cx="96900" cy="7773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9053874" y="4923442"/>
            <a:ext cx="96900" cy="77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 txBox="1"/>
          <p:nvPr/>
        </p:nvSpPr>
        <p:spPr>
          <a:xfrm rot="-5400000">
            <a:off x="1854725" y="2627903"/>
            <a:ext cx="13005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1</a:t>
            </a:r>
          </a:p>
        </p:txBody>
      </p:sp>
      <p:sp>
        <p:nvSpPr>
          <p:cNvPr id="981" name="Shape 981"/>
          <p:cNvSpPr txBox="1"/>
          <p:nvPr/>
        </p:nvSpPr>
        <p:spPr>
          <a:xfrm rot="-5400000">
            <a:off x="1908350" y="3911430"/>
            <a:ext cx="11646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2</a:t>
            </a:r>
          </a:p>
        </p:txBody>
      </p:sp>
      <p:sp>
        <p:nvSpPr>
          <p:cNvPr id="982" name="Shape 982"/>
          <p:cNvSpPr txBox="1"/>
          <p:nvPr/>
        </p:nvSpPr>
        <p:spPr>
          <a:xfrm rot="-5400000">
            <a:off x="1896800" y="5134996"/>
            <a:ext cx="12195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k</a:t>
            </a:r>
          </a:p>
        </p:txBody>
      </p:sp>
      <p:sp>
        <p:nvSpPr>
          <p:cNvPr id="983" name="Shape 983"/>
          <p:cNvSpPr txBox="1"/>
          <p:nvPr/>
        </p:nvSpPr>
        <p:spPr>
          <a:xfrm rot="5400000" flipH="1">
            <a:off x="8746900" y="2964128"/>
            <a:ext cx="13287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1</a:t>
            </a:r>
          </a:p>
        </p:txBody>
      </p:sp>
      <p:sp>
        <p:nvSpPr>
          <p:cNvPr id="984" name="Shape 984"/>
          <p:cNvSpPr txBox="1"/>
          <p:nvPr/>
        </p:nvSpPr>
        <p:spPr>
          <a:xfrm rot="5400000" flipH="1">
            <a:off x="8815500" y="4130603"/>
            <a:ext cx="12063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2</a:t>
            </a:r>
          </a:p>
        </p:txBody>
      </p:sp>
      <p:sp>
        <p:nvSpPr>
          <p:cNvPr id="985" name="Shape 985"/>
          <p:cNvSpPr txBox="1"/>
          <p:nvPr/>
        </p:nvSpPr>
        <p:spPr>
          <a:xfrm rot="5400000" flipH="1">
            <a:off x="8823425" y="5303852"/>
            <a:ext cx="1193100" cy="1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Feature k</a:t>
            </a:r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21" y="1843792"/>
            <a:ext cx="292100" cy="2794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732" y="1926004"/>
            <a:ext cx="304800" cy="203200"/>
          </a:xfrm>
          <a:prstGeom prst="rect">
            <a:avLst/>
          </a:prstGeom>
        </p:spPr>
      </p:pic>
      <p:sp>
        <p:nvSpPr>
          <p:cNvPr id="226" name="Shape 760"/>
          <p:cNvSpPr txBox="1"/>
          <p:nvPr/>
        </p:nvSpPr>
        <p:spPr>
          <a:xfrm>
            <a:off x="721200" y="1241975"/>
            <a:ext cx="10906200" cy="51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Network Building Blocks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072" y="6255192"/>
            <a:ext cx="97212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“Reducing the Dimensionality of Data with Neural Networks”, </a:t>
            </a:r>
            <a:r>
              <a:rPr lang="en-US" sz="10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Hinton</a:t>
            </a:r>
            <a:r>
              <a:rPr lang="en-US" sz="1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, G. and </a:t>
            </a:r>
            <a:r>
              <a:rPr lang="en-US" sz="1000" dirty="0" err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Salakhutdinov</a:t>
            </a:r>
            <a:r>
              <a:rPr lang="en-US" sz="1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, R., Science, Vol. 313, p. 504-507, </a:t>
            </a:r>
            <a:r>
              <a:rPr lang="en-US" sz="10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2006</a:t>
            </a:r>
            <a:r>
              <a:rPr lang="de-DE" sz="1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de-DE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Shape 652"/>
          <p:cNvSpPr txBox="1"/>
          <p:nvPr/>
        </p:nvSpPr>
        <p:spPr>
          <a:xfrm>
            <a:off x="5771996" y="3050483"/>
            <a:ext cx="438480" cy="333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i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z</a:t>
            </a:r>
            <a:r>
              <a:rPr lang="en-US" sz="2000" b="1" i="1" baseline="-250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lang="en-US" sz="2000" b="1" i="1" baseline="-250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1" name="Shape 653"/>
          <p:cNvSpPr txBox="1"/>
          <p:nvPr/>
        </p:nvSpPr>
        <p:spPr>
          <a:xfrm>
            <a:off x="5765583" y="3560500"/>
            <a:ext cx="438300" cy="291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i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z</a:t>
            </a:r>
            <a:r>
              <a:rPr lang="en-US" sz="2000" b="1" i="1" baseline="-250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lang="en-US" sz="2000" b="1" i="1" baseline="-250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2" name="Shape 654"/>
          <p:cNvSpPr txBox="1"/>
          <p:nvPr/>
        </p:nvSpPr>
        <p:spPr>
          <a:xfrm>
            <a:off x="5752795" y="4525806"/>
            <a:ext cx="496987" cy="302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z</a:t>
            </a:r>
            <a:r>
              <a:rPr lang="en-US" sz="2000" b="1" i="1" baseline="-25000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endParaRPr lang="en-US" sz="2000" b="1" i="1" baseline="-250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895" y="5962935"/>
            <a:ext cx="1358900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776" y="5948186"/>
            <a:ext cx="1358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642851" y="119903"/>
            <a:ext cx="10906200" cy="74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203200" algn="r" rtl="0">
              <a:spcBef>
                <a:spcPts val="0"/>
              </a:spcBef>
              <a:buClr>
                <a:srgbClr val="F8F8F8"/>
              </a:buClr>
              <a:buSzPts val="3200"/>
              <a:buFont typeface="Titillium Web"/>
              <a:buNone/>
            </a:pPr>
            <a:r>
              <a:rPr lang="en-US" sz="3200" dirty="0" smtClean="0">
                <a:solidFill>
                  <a:srgbClr val="F8F8F8"/>
                </a:solidFill>
                <a:latin typeface="Calibri" charset="0"/>
                <a:ea typeface="Calibri" charset="0"/>
                <a:cs typeface="Calibri" charset="0"/>
              </a:rPr>
              <a:t>Statistical Approaches</a:t>
            </a:r>
            <a:endParaRPr lang="en-US" sz="3200" dirty="0">
              <a:solidFill>
                <a:srgbClr val="F8F8F8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72" y="6255192"/>
            <a:ext cx="9721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latin typeface="Calibri" charset="0"/>
                <a:ea typeface="Calibri" charset="0"/>
                <a:cs typeface="Calibri" charset="0"/>
              </a:rPr>
              <a:t>Source: 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„LOF: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Identifying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Density-Based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Local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000" dirty="0" err="1" smtClean="0">
                <a:latin typeface="Calibri" charset="0"/>
                <a:ea typeface="Calibri" charset="0"/>
                <a:cs typeface="Calibri" charset="0"/>
              </a:rPr>
              <a:t>Outliers</a:t>
            </a:r>
            <a:r>
              <a:rPr lang="de-DE" sz="1000" dirty="0" smtClean="0">
                <a:latin typeface="Calibri" charset="0"/>
                <a:ea typeface="Calibri" charset="0"/>
                <a:cs typeface="Calibri" charset="0"/>
              </a:rPr>
              <a:t>“, Kriegel et 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al.,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Proc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. ACM SIGMOD 2000 Int.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Conf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. On Management </a:t>
            </a:r>
            <a:r>
              <a:rPr lang="de-DE" sz="1000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Data, 2000, USA </a:t>
            </a:r>
          </a:p>
          <a:p>
            <a:r>
              <a:rPr lang="de-DE" sz="1000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0846"/>
              </p:ext>
            </p:extLst>
          </p:nvPr>
        </p:nvGraphicFramePr>
        <p:xfrm>
          <a:off x="2730090" y="2391150"/>
          <a:ext cx="1440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3808"/>
                <a:gridCol w="105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Receiver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Timur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Marco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2677"/>
              </p:ext>
            </p:extLst>
          </p:nvPr>
        </p:nvGraphicFramePr>
        <p:xfrm>
          <a:off x="5453626" y="2391150"/>
          <a:ext cx="23040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6903"/>
                <a:gridCol w="605576"/>
                <a:gridCol w="660761"/>
                <a:gridCol w="660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Timur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Marco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rgbClr val="D0E2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1.0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" name="Shape 420"/>
          <p:cNvSpPr/>
          <p:nvPr/>
        </p:nvSpPr>
        <p:spPr>
          <a:xfrm>
            <a:off x="2730090" y="2069914"/>
            <a:ext cx="1440000" cy="16669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</a:pPr>
            <a:r>
              <a:rPr lang="en-GB" sz="1800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lang="en-GB"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420"/>
          <p:cNvSpPr/>
          <p:nvPr/>
        </p:nvSpPr>
        <p:spPr>
          <a:xfrm>
            <a:off x="5453626" y="2069915"/>
            <a:ext cx="2304000" cy="16669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</a:pPr>
            <a:r>
              <a:rPr lang="en-GB" sz="180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Encoded</a:t>
            </a:r>
            <a:endParaRPr lang="en-GB"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4641475" y="3273454"/>
            <a:ext cx="314632" cy="107229"/>
          </a:xfrm>
          <a:prstGeom prst="rightArrow">
            <a:avLst/>
          </a:prstGeom>
          <a:solidFill>
            <a:srgbClr val="EA9999"/>
          </a:solidFill>
          <a:ln>
            <a:solidFill>
              <a:srgbClr val="EA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n-branded Theme">
  <a:themeElements>
    <a:clrScheme name="Non-Branded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10011</TotalTime>
  <Words>269</Words>
  <Application>Microsoft Macintosh PowerPoint</Application>
  <PresentationFormat>Widescreen</PresentationFormat>
  <Paragraphs>126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Georgia</vt:lpstr>
      <vt:lpstr>Noto Sans Symbols</vt:lpstr>
      <vt:lpstr>Palatino Linotype</vt:lpstr>
      <vt:lpstr>Times New Roman</vt:lpstr>
      <vt:lpstr>Titillium Web</vt:lpstr>
      <vt:lpstr>Arial</vt:lpstr>
      <vt:lpstr>Non-branded Theme</vt:lpstr>
      <vt:lpstr>Statistical Approaches</vt:lpstr>
      <vt:lpstr>Autoencoder Architecture </vt:lpstr>
      <vt:lpstr>Statistical Approaches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Schreyer</cp:lastModifiedBy>
  <cp:revision>416</cp:revision>
  <dcterms:modified xsi:type="dcterms:W3CDTF">2018-02-16T06:34:38Z</dcterms:modified>
</cp:coreProperties>
</file>