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CD2AC-B4FA-40F3-AFA4-35BC910BDA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68958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4813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248426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138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02548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ACD2AC-B4FA-40F3-AFA4-35BC910BDA6C}"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239627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ACD2AC-B4FA-40F3-AFA4-35BC910BDA6C}"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95704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CD2AC-B4FA-40F3-AFA4-35BC910BDA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6281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CD2AC-B4FA-40F3-AFA4-35BC910BDA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404454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CD2AC-B4FA-40F3-AFA4-35BC910BDA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53781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CD2AC-B4FA-40F3-AFA4-35BC910BDA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03856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81242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CD2AC-B4FA-40F3-AFA4-35BC910BDA6C}"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04637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CD2AC-B4FA-40F3-AFA4-35BC910BDA6C}"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71430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CD2AC-B4FA-40F3-AFA4-35BC910BDA6C}"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222816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386073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CD2AC-B4FA-40F3-AFA4-35BC910BDA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23E7A-D392-4682-934B-08A7E97D1BA5}" type="slidenum">
              <a:rPr lang="en-IN" smtClean="0"/>
              <a:t>‹#›</a:t>
            </a:fld>
            <a:endParaRPr lang="en-IN"/>
          </a:p>
        </p:txBody>
      </p:sp>
    </p:spTree>
    <p:extLst>
      <p:ext uri="{BB962C8B-B14F-4D97-AF65-F5344CB8AC3E}">
        <p14:creationId xmlns:p14="http://schemas.microsoft.com/office/powerpoint/2010/main" val="102138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ACD2AC-B4FA-40F3-AFA4-35BC910BDA6C}" type="datetimeFigureOut">
              <a:rPr lang="en-IN" smtClean="0"/>
              <a:t>25-10-2023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9123E7A-D392-4682-934B-08A7E97D1BA5}" type="slidenum">
              <a:rPr lang="en-IN" smtClean="0"/>
              <a:t>‹#›</a:t>
            </a:fld>
            <a:endParaRPr lang="en-IN"/>
          </a:p>
        </p:txBody>
      </p:sp>
    </p:spTree>
    <p:extLst>
      <p:ext uri="{BB962C8B-B14F-4D97-AF65-F5344CB8AC3E}">
        <p14:creationId xmlns:p14="http://schemas.microsoft.com/office/powerpoint/2010/main" val="31823834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64A-9A65-45BE-CD45-F0B03344FDF6}"/>
              </a:ext>
            </a:extLst>
          </p:cNvPr>
          <p:cNvSpPr>
            <a:spLocks noGrp="1"/>
          </p:cNvSpPr>
          <p:nvPr>
            <p:ph type="ctrTitle"/>
          </p:nvPr>
        </p:nvSpPr>
        <p:spPr/>
        <p:txBody>
          <a:bodyPr/>
          <a:lstStyle/>
          <a:p>
            <a:r>
              <a:rPr lang="en-GB" dirty="0"/>
              <a:t>SENTIMENT ANALYSIS</a:t>
            </a:r>
            <a:endParaRPr lang="en-IN" dirty="0"/>
          </a:p>
        </p:txBody>
      </p:sp>
      <p:sp>
        <p:nvSpPr>
          <p:cNvPr id="3" name="Subtitle 2">
            <a:extLst>
              <a:ext uri="{FF2B5EF4-FFF2-40B4-BE49-F238E27FC236}">
                <a16:creationId xmlns:a16="http://schemas.microsoft.com/office/drawing/2014/main" id="{673F0689-E94C-489D-87BF-BADEAB717ADB}"/>
              </a:ext>
            </a:extLst>
          </p:cNvPr>
          <p:cNvSpPr>
            <a:spLocks noGrp="1"/>
          </p:cNvSpPr>
          <p:nvPr>
            <p:ph type="subTitle" idx="1"/>
          </p:nvPr>
        </p:nvSpPr>
        <p:spPr/>
        <p:txBody>
          <a:bodyPr/>
          <a:lstStyle/>
          <a:p>
            <a:r>
              <a:rPr lang="en-GB" dirty="0"/>
              <a:t>ARTIFICIAL INTELLIGENCE PROJECT</a:t>
            </a:r>
          </a:p>
          <a:p>
            <a:r>
              <a:rPr lang="en-IN" dirty="0"/>
              <a:t>NAAN MUDHALVAN PHASE-4</a:t>
            </a:r>
          </a:p>
        </p:txBody>
      </p:sp>
    </p:spTree>
    <p:extLst>
      <p:ext uri="{BB962C8B-B14F-4D97-AF65-F5344CB8AC3E}">
        <p14:creationId xmlns:p14="http://schemas.microsoft.com/office/powerpoint/2010/main" val="192360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696C-06B8-B4DE-F5E2-2BD9D3C1E248}"/>
              </a:ext>
            </a:extLst>
          </p:cNvPr>
          <p:cNvSpPr>
            <a:spLocks noGrp="1"/>
          </p:cNvSpPr>
          <p:nvPr>
            <p:ph type="title"/>
          </p:nvPr>
        </p:nvSpPr>
        <p:spPr/>
        <p:txBody>
          <a:bodyPr/>
          <a:lstStyle/>
          <a:p>
            <a:r>
              <a:rPr lang="en-GB" dirty="0"/>
              <a:t>KEY ACTIVITIES</a:t>
            </a:r>
            <a:endParaRPr lang="en-IN" dirty="0"/>
          </a:p>
        </p:txBody>
      </p:sp>
      <p:sp>
        <p:nvSpPr>
          <p:cNvPr id="3" name="Content Placeholder 2">
            <a:extLst>
              <a:ext uri="{FF2B5EF4-FFF2-40B4-BE49-F238E27FC236}">
                <a16:creationId xmlns:a16="http://schemas.microsoft.com/office/drawing/2014/main" id="{ED221A68-8B66-B334-C146-C4984B4C7F2C}"/>
              </a:ext>
            </a:extLst>
          </p:cNvPr>
          <p:cNvSpPr>
            <a:spLocks noGrp="1"/>
          </p:cNvSpPr>
          <p:nvPr>
            <p:ph idx="1"/>
          </p:nvPr>
        </p:nvSpPr>
        <p:spPr>
          <a:xfrm>
            <a:off x="913795" y="1732449"/>
            <a:ext cx="10103829" cy="1817575"/>
          </a:xfrm>
        </p:spPr>
        <p:txBody>
          <a:bodyPr>
            <a:noAutofit/>
          </a:bodyPr>
          <a:lstStyle/>
          <a:p>
            <a:pPr marL="36900" indent="0">
              <a:buNone/>
            </a:pPr>
            <a:r>
              <a:rPr lang="en-GB" b="0" i="0" dirty="0">
                <a:solidFill>
                  <a:schemeClr val="tx1">
                    <a:lumMod val="95000"/>
                  </a:schemeClr>
                </a:solidFill>
                <a:effectLst/>
                <a:latin typeface="Söhne"/>
              </a:rPr>
              <a:t>Certainly, let's continue building the sentiment analysis project by covering key activities such as</a:t>
            </a:r>
          </a:p>
          <a:p>
            <a:pPr lvl="1"/>
            <a:r>
              <a:rPr lang="en-GB" sz="2000" b="0" i="0" dirty="0">
                <a:solidFill>
                  <a:schemeClr val="tx1">
                    <a:lumMod val="95000"/>
                  </a:schemeClr>
                </a:solidFill>
                <a:effectLst/>
                <a:latin typeface="Söhne"/>
              </a:rPr>
              <a:t>feature engineering</a:t>
            </a:r>
          </a:p>
          <a:p>
            <a:pPr lvl="1"/>
            <a:r>
              <a:rPr lang="en-GB" sz="2000" b="0" i="0" dirty="0">
                <a:solidFill>
                  <a:schemeClr val="tx1">
                    <a:lumMod val="95000"/>
                  </a:schemeClr>
                </a:solidFill>
                <a:effectLst/>
                <a:latin typeface="Söhne"/>
              </a:rPr>
              <a:t>model training</a:t>
            </a:r>
          </a:p>
          <a:p>
            <a:pPr lvl="1"/>
            <a:r>
              <a:rPr lang="en-GB" sz="2000" b="0" i="0" dirty="0">
                <a:solidFill>
                  <a:schemeClr val="tx1">
                    <a:lumMod val="95000"/>
                  </a:schemeClr>
                </a:solidFill>
                <a:effectLst/>
                <a:latin typeface="Söhne"/>
              </a:rPr>
              <a:t>Evaluation</a:t>
            </a:r>
          </a:p>
          <a:p>
            <a:pPr marL="450000" lvl="1" indent="0">
              <a:buNone/>
            </a:pPr>
            <a:endParaRPr lang="en-GB" sz="2000" dirty="0">
              <a:solidFill>
                <a:schemeClr val="tx1">
                  <a:lumMod val="95000"/>
                </a:schemeClr>
              </a:solidFill>
              <a:effectLst/>
              <a:latin typeface="Söhne"/>
            </a:endParaRPr>
          </a:p>
        </p:txBody>
      </p:sp>
      <p:sp>
        <p:nvSpPr>
          <p:cNvPr id="4" name="TextBox 3">
            <a:extLst>
              <a:ext uri="{FF2B5EF4-FFF2-40B4-BE49-F238E27FC236}">
                <a16:creationId xmlns:a16="http://schemas.microsoft.com/office/drawing/2014/main" id="{A8DC59AC-3D87-FA08-B5AA-AD7031829ACB}"/>
              </a:ext>
            </a:extLst>
          </p:cNvPr>
          <p:cNvSpPr txBox="1"/>
          <p:nvPr/>
        </p:nvSpPr>
        <p:spPr>
          <a:xfrm>
            <a:off x="932331" y="3845859"/>
            <a:ext cx="6140822" cy="2308324"/>
          </a:xfrm>
          <a:prstGeom prst="rect">
            <a:avLst/>
          </a:prstGeom>
          <a:noFill/>
        </p:spPr>
        <p:txBody>
          <a:bodyPr wrap="square" rtlCol="0">
            <a:spAutoFit/>
          </a:bodyPr>
          <a:lstStyle/>
          <a:p>
            <a:r>
              <a:rPr lang="en-GB" dirty="0">
                <a:solidFill>
                  <a:schemeClr val="tx1">
                    <a:lumMod val="85000"/>
                  </a:schemeClr>
                </a:solidFill>
                <a:latin typeface="Söhne"/>
              </a:rPr>
              <a:t>We have the pre-processed data from the twitter airline dataset derived by using </a:t>
            </a:r>
            <a:r>
              <a:rPr lang="en-GB" dirty="0" err="1">
                <a:solidFill>
                  <a:schemeClr val="tx1">
                    <a:lumMod val="85000"/>
                  </a:schemeClr>
                </a:solidFill>
                <a:latin typeface="Söhne"/>
              </a:rPr>
              <a:t>tweepy</a:t>
            </a:r>
            <a:r>
              <a:rPr lang="en-GB" dirty="0">
                <a:solidFill>
                  <a:schemeClr val="tx1">
                    <a:lumMod val="85000"/>
                  </a:schemeClr>
                </a:solidFill>
                <a:latin typeface="Söhne"/>
              </a:rPr>
              <a:t> library. </a:t>
            </a:r>
            <a:r>
              <a:rPr lang="en-GB" dirty="0">
                <a:solidFill>
                  <a:srgbClr val="D1D5DB"/>
                </a:solidFill>
                <a:latin typeface="Söhne"/>
              </a:rPr>
              <a:t>Now,</a:t>
            </a:r>
            <a:r>
              <a:rPr lang="en-GB" b="0" i="0" dirty="0">
                <a:solidFill>
                  <a:srgbClr val="D1D5DB"/>
                </a:solidFill>
                <a:effectLst/>
                <a:latin typeface="Söhne"/>
              </a:rPr>
              <a:t> we'll focus on using a popular machine learning model for sentiment analysis.</a:t>
            </a:r>
          </a:p>
          <a:p>
            <a:r>
              <a:rPr lang="en-GB" b="0" i="0" dirty="0">
                <a:solidFill>
                  <a:srgbClr val="D1D5DB"/>
                </a:solidFill>
                <a:effectLst/>
                <a:latin typeface="Söhne"/>
              </a:rPr>
              <a:t>The popular machine learning model we are going to use int his model building are</a:t>
            </a:r>
          </a:p>
          <a:p>
            <a:endParaRPr lang="en-GB" dirty="0">
              <a:solidFill>
                <a:srgbClr val="D1D5DB"/>
              </a:solidFill>
              <a:latin typeface="Söhne"/>
            </a:endParaRPr>
          </a:p>
          <a:p>
            <a:pPr marL="742950" lvl="1" indent="-285750">
              <a:buFont typeface="Arial" panose="020B0604020202020204" pitchFamily="34" charset="0"/>
              <a:buChar char="•"/>
            </a:pPr>
            <a:r>
              <a:rPr lang="en-GB" dirty="0">
                <a:solidFill>
                  <a:srgbClr val="D1D5DB"/>
                </a:solidFill>
                <a:latin typeface="Söhne"/>
              </a:rPr>
              <a:t>Bag-Of-Words for feature extraction</a:t>
            </a:r>
          </a:p>
          <a:p>
            <a:pPr marL="742950" lvl="1" indent="-285750">
              <a:buFont typeface="Arial" panose="020B0604020202020204" pitchFamily="34" charset="0"/>
              <a:buChar char="•"/>
            </a:pPr>
            <a:r>
              <a:rPr lang="en-GB" dirty="0">
                <a:solidFill>
                  <a:srgbClr val="D1D5DB"/>
                </a:solidFill>
                <a:latin typeface="Söhne"/>
              </a:rPr>
              <a:t>Support Vector Machine for Hyperparameter Tuning</a:t>
            </a:r>
          </a:p>
        </p:txBody>
      </p:sp>
      <p:pic>
        <p:nvPicPr>
          <p:cNvPr id="6" name="Picture 5">
            <a:extLst>
              <a:ext uri="{FF2B5EF4-FFF2-40B4-BE49-F238E27FC236}">
                <a16:creationId xmlns:a16="http://schemas.microsoft.com/office/drawing/2014/main" id="{CC48F334-CD81-CA29-AB26-2655BCA05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118" y="2581834"/>
            <a:ext cx="4123764" cy="3457523"/>
          </a:xfrm>
          <a:prstGeom prst="rect">
            <a:avLst/>
          </a:prstGeom>
        </p:spPr>
      </p:pic>
    </p:spTree>
    <p:extLst>
      <p:ext uri="{BB962C8B-B14F-4D97-AF65-F5344CB8AC3E}">
        <p14:creationId xmlns:p14="http://schemas.microsoft.com/office/powerpoint/2010/main" val="316985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243F-1468-FDF9-F8A0-2632309DA118}"/>
              </a:ext>
            </a:extLst>
          </p:cNvPr>
          <p:cNvSpPr>
            <a:spLocks noGrp="1"/>
          </p:cNvSpPr>
          <p:nvPr>
            <p:ph type="title"/>
          </p:nvPr>
        </p:nvSpPr>
        <p:spPr/>
        <p:txBody>
          <a:bodyPr/>
          <a:lstStyle/>
          <a:p>
            <a:r>
              <a:rPr lang="en-GB" dirty="0"/>
              <a:t>FEATURE ENGINEERING</a:t>
            </a:r>
            <a:endParaRPr lang="en-IN" dirty="0"/>
          </a:p>
        </p:txBody>
      </p:sp>
      <p:sp>
        <p:nvSpPr>
          <p:cNvPr id="3" name="Content Placeholder 2">
            <a:extLst>
              <a:ext uri="{FF2B5EF4-FFF2-40B4-BE49-F238E27FC236}">
                <a16:creationId xmlns:a16="http://schemas.microsoft.com/office/drawing/2014/main" id="{30FCBC18-1CBA-F6F8-F094-14D6F1EF66FD}"/>
              </a:ext>
            </a:extLst>
          </p:cNvPr>
          <p:cNvSpPr>
            <a:spLocks noGrp="1"/>
          </p:cNvSpPr>
          <p:nvPr>
            <p:ph idx="1"/>
          </p:nvPr>
        </p:nvSpPr>
        <p:spPr>
          <a:xfrm>
            <a:off x="913795" y="1831061"/>
            <a:ext cx="10353762" cy="4058751"/>
          </a:xfrm>
        </p:spPr>
        <p:txBody>
          <a:bodyPr>
            <a:normAutofit fontScale="92500" lnSpcReduction="10000"/>
          </a:bodyPr>
          <a:lstStyle/>
          <a:p>
            <a:pPr marL="36900" indent="0">
              <a:buNone/>
            </a:pPr>
            <a:r>
              <a:rPr lang="en-GB" b="0" i="0" dirty="0">
                <a:solidFill>
                  <a:srgbClr val="D1D5DB"/>
                </a:solidFill>
                <a:effectLst/>
                <a:latin typeface="Söhne"/>
              </a:rPr>
              <a:t>Feature engineering is the process of selecting or creating relevant features that can improve the performance of your sentiment analysis model. For this example, we'll use a simple bag-of-words (</a:t>
            </a:r>
            <a:r>
              <a:rPr lang="en-GB" b="0" i="0" dirty="0" err="1">
                <a:solidFill>
                  <a:srgbClr val="D1D5DB"/>
                </a:solidFill>
                <a:effectLst/>
                <a:latin typeface="Söhne"/>
              </a:rPr>
              <a:t>BoW</a:t>
            </a:r>
            <a:r>
              <a:rPr lang="en-GB" b="0" i="0" dirty="0">
                <a:solidFill>
                  <a:srgbClr val="D1D5DB"/>
                </a:solidFill>
                <a:effectLst/>
                <a:latin typeface="Söhne"/>
              </a:rPr>
              <a:t>) model as our feature representation.</a:t>
            </a:r>
          </a:p>
          <a:p>
            <a:pPr marL="36900" indent="0">
              <a:buNone/>
            </a:pPr>
            <a:endParaRPr lang="en-GB" dirty="0">
              <a:solidFill>
                <a:srgbClr val="D1D5DB"/>
              </a:solidFill>
              <a:effectLst/>
              <a:latin typeface="Söhne"/>
            </a:endParaRPr>
          </a:p>
          <a:p>
            <a:pPr marL="36900" indent="0">
              <a:buNone/>
            </a:pPr>
            <a:endParaRPr lang="en-GB" dirty="0">
              <a:solidFill>
                <a:srgbClr val="D1D5DB"/>
              </a:solidFill>
              <a:effectLst/>
              <a:latin typeface="Söhne"/>
            </a:endParaRPr>
          </a:p>
          <a:p>
            <a:pPr marL="36900" indent="0">
              <a:buNone/>
            </a:pPr>
            <a:endParaRPr lang="en-GB" dirty="0">
              <a:solidFill>
                <a:srgbClr val="D1D5DB"/>
              </a:solidFill>
              <a:effectLst/>
              <a:latin typeface="Söhne"/>
            </a:endParaRPr>
          </a:p>
          <a:p>
            <a:pPr marL="36900" indent="0">
              <a:buNone/>
            </a:pPr>
            <a:endParaRPr lang="en-GB" dirty="0">
              <a:solidFill>
                <a:srgbClr val="D1D5DB"/>
              </a:solidFill>
              <a:effectLst/>
              <a:latin typeface="Söhne"/>
            </a:endParaRPr>
          </a:p>
          <a:p>
            <a:pPr marL="36900" indent="0">
              <a:buNone/>
            </a:pPr>
            <a:endParaRPr lang="en-GB" dirty="0">
              <a:solidFill>
                <a:srgbClr val="D1D5DB"/>
              </a:solidFill>
              <a:effectLst/>
              <a:latin typeface="Söhne"/>
            </a:endParaRPr>
          </a:p>
          <a:p>
            <a:pPr marL="36900" indent="0">
              <a:buNone/>
            </a:pPr>
            <a:endParaRPr lang="en-GB" dirty="0">
              <a:solidFill>
                <a:srgbClr val="D1D5DB"/>
              </a:solidFill>
              <a:effectLst/>
              <a:latin typeface="Söhne"/>
            </a:endParaRPr>
          </a:p>
          <a:p>
            <a:pPr marL="36900" indent="0">
              <a:buNone/>
            </a:pPr>
            <a:r>
              <a:rPr lang="en-GB" dirty="0">
                <a:solidFill>
                  <a:srgbClr val="D1D5DB"/>
                </a:solidFill>
                <a:effectLst/>
                <a:latin typeface="Söhne"/>
              </a:rPr>
              <a:t>Now, we have created Bag-Of-Words model using the </a:t>
            </a:r>
            <a:r>
              <a:rPr lang="en-GB" dirty="0" err="1">
                <a:solidFill>
                  <a:srgbClr val="D1D5DB"/>
                </a:solidFill>
                <a:effectLst/>
                <a:latin typeface="Söhne"/>
              </a:rPr>
              <a:t>preprocessed</a:t>
            </a:r>
            <a:r>
              <a:rPr lang="en-GB" dirty="0">
                <a:solidFill>
                  <a:srgbClr val="D1D5DB"/>
                </a:solidFill>
                <a:effectLst/>
                <a:latin typeface="Söhne"/>
              </a:rPr>
              <a:t> data that we already stored in </a:t>
            </a:r>
          </a:p>
          <a:p>
            <a:pPr marL="36900" indent="0">
              <a:buNone/>
            </a:pPr>
            <a:r>
              <a:rPr lang="en-GB" b="1" dirty="0">
                <a:solidFill>
                  <a:srgbClr val="D1D5DB"/>
                </a:solidFill>
                <a:effectLst/>
                <a:latin typeface="Söhne"/>
              </a:rPr>
              <a:t>`</a:t>
            </a:r>
            <a:r>
              <a:rPr lang="en-GB" b="1" dirty="0" err="1">
                <a:solidFill>
                  <a:srgbClr val="D1D5DB"/>
                </a:solidFill>
                <a:effectLst/>
                <a:latin typeface="Söhne"/>
              </a:rPr>
              <a:t>preprocessed_texts</a:t>
            </a:r>
            <a:r>
              <a:rPr lang="en-GB" b="1" dirty="0">
                <a:solidFill>
                  <a:srgbClr val="D1D5DB"/>
                </a:solidFill>
                <a:effectLst/>
                <a:latin typeface="Söhne"/>
              </a:rPr>
              <a:t>` </a:t>
            </a:r>
            <a:r>
              <a:rPr lang="en-GB" dirty="0">
                <a:solidFill>
                  <a:srgbClr val="D1D5DB"/>
                </a:solidFill>
                <a:effectLst/>
                <a:latin typeface="Söhne"/>
              </a:rPr>
              <a:t>and got the vectorized data in variable “X”.</a:t>
            </a:r>
            <a:endParaRPr lang="en-IN" b="1" dirty="0"/>
          </a:p>
        </p:txBody>
      </p:sp>
      <p:pic>
        <p:nvPicPr>
          <p:cNvPr id="5" name="Picture 4">
            <a:extLst>
              <a:ext uri="{FF2B5EF4-FFF2-40B4-BE49-F238E27FC236}">
                <a16:creationId xmlns:a16="http://schemas.microsoft.com/office/drawing/2014/main" id="{E05A2486-A231-D829-4F54-4932C4DC1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755" y="3003130"/>
            <a:ext cx="6975252" cy="1649552"/>
          </a:xfrm>
          <a:prstGeom prst="rect">
            <a:avLst/>
          </a:prstGeom>
        </p:spPr>
      </p:pic>
    </p:spTree>
    <p:extLst>
      <p:ext uri="{BB962C8B-B14F-4D97-AF65-F5344CB8AC3E}">
        <p14:creationId xmlns:p14="http://schemas.microsoft.com/office/powerpoint/2010/main" val="165635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FE4B-F383-B050-67C0-1B1A026A17D6}"/>
              </a:ext>
            </a:extLst>
          </p:cNvPr>
          <p:cNvSpPr>
            <a:spLocks noGrp="1"/>
          </p:cNvSpPr>
          <p:nvPr>
            <p:ph type="title"/>
          </p:nvPr>
        </p:nvSpPr>
        <p:spPr/>
        <p:txBody>
          <a:bodyPr/>
          <a:lstStyle/>
          <a:p>
            <a:r>
              <a:rPr lang="en-GB" dirty="0"/>
              <a:t>MODEL TRAINING </a:t>
            </a:r>
            <a:endParaRPr lang="en-IN" dirty="0"/>
          </a:p>
        </p:txBody>
      </p:sp>
      <p:sp>
        <p:nvSpPr>
          <p:cNvPr id="3" name="Content Placeholder 2">
            <a:extLst>
              <a:ext uri="{FF2B5EF4-FFF2-40B4-BE49-F238E27FC236}">
                <a16:creationId xmlns:a16="http://schemas.microsoft.com/office/drawing/2014/main" id="{C35BC64F-F216-0111-7EE3-B8F4CF9F9156}"/>
              </a:ext>
            </a:extLst>
          </p:cNvPr>
          <p:cNvSpPr>
            <a:spLocks noGrp="1"/>
          </p:cNvSpPr>
          <p:nvPr>
            <p:ph idx="1"/>
          </p:nvPr>
        </p:nvSpPr>
        <p:spPr/>
        <p:txBody>
          <a:bodyPr/>
          <a:lstStyle/>
          <a:p>
            <a:pPr marL="36900" indent="0">
              <a:buNone/>
            </a:pPr>
            <a:r>
              <a:rPr lang="en-GB" b="0" i="0" dirty="0">
                <a:solidFill>
                  <a:srgbClr val="D1D5DB"/>
                </a:solidFill>
                <a:effectLst/>
                <a:latin typeface="Söhne"/>
              </a:rPr>
              <a:t>In this step, you'll train a machine learning model to predict sentiment labels based on the features we've engineered.</a:t>
            </a:r>
          </a:p>
          <a:p>
            <a:pPr marL="36900" indent="0">
              <a:buNone/>
            </a:pPr>
            <a:r>
              <a:rPr lang="en-GB" dirty="0">
                <a:solidFill>
                  <a:srgbClr val="D1D5DB"/>
                </a:solidFill>
                <a:effectLst/>
                <a:latin typeface="Söhne"/>
              </a:rPr>
              <a:t>For that we’re going to import two libraries from </a:t>
            </a:r>
            <a:r>
              <a:rPr lang="en-GB" dirty="0" err="1">
                <a:solidFill>
                  <a:srgbClr val="D1D5DB"/>
                </a:solidFill>
                <a:effectLst/>
                <a:latin typeface="Söhne"/>
              </a:rPr>
              <a:t>sklearn</a:t>
            </a:r>
            <a:r>
              <a:rPr lang="en-GB" dirty="0">
                <a:solidFill>
                  <a:srgbClr val="D1D5DB"/>
                </a:solidFill>
                <a:effectLst/>
                <a:latin typeface="Söhne"/>
              </a:rPr>
              <a:t> library to perform model training by splitting the data and perform </a:t>
            </a:r>
            <a:r>
              <a:rPr lang="en-GB" dirty="0" err="1">
                <a:solidFill>
                  <a:srgbClr val="D1D5DB"/>
                </a:solidFill>
                <a:effectLst/>
                <a:latin typeface="Söhne"/>
              </a:rPr>
              <a:t>randomforestclassifier</a:t>
            </a:r>
            <a:r>
              <a:rPr lang="en-GB" dirty="0">
                <a:solidFill>
                  <a:srgbClr val="D1D5DB"/>
                </a:solidFill>
                <a:effectLst/>
                <a:latin typeface="Söhne"/>
              </a:rPr>
              <a:t>.</a:t>
            </a:r>
            <a:endParaRPr lang="en-IN" dirty="0"/>
          </a:p>
        </p:txBody>
      </p:sp>
      <p:pic>
        <p:nvPicPr>
          <p:cNvPr id="5" name="Picture 4">
            <a:extLst>
              <a:ext uri="{FF2B5EF4-FFF2-40B4-BE49-F238E27FC236}">
                <a16:creationId xmlns:a16="http://schemas.microsoft.com/office/drawing/2014/main" id="{08527EC1-2CF9-580E-B737-88D535B54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188" y="3515646"/>
            <a:ext cx="7990036" cy="2643108"/>
          </a:xfrm>
          <a:prstGeom prst="rect">
            <a:avLst/>
          </a:prstGeom>
        </p:spPr>
      </p:pic>
    </p:spTree>
    <p:extLst>
      <p:ext uri="{BB962C8B-B14F-4D97-AF65-F5344CB8AC3E}">
        <p14:creationId xmlns:p14="http://schemas.microsoft.com/office/powerpoint/2010/main" val="124797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D50B-F83D-4D70-56F1-24FBE79CD773}"/>
              </a:ext>
            </a:extLst>
          </p:cNvPr>
          <p:cNvSpPr>
            <a:spLocks noGrp="1"/>
          </p:cNvSpPr>
          <p:nvPr>
            <p:ph type="title"/>
          </p:nvPr>
        </p:nvSpPr>
        <p:spPr/>
        <p:txBody>
          <a:bodyPr/>
          <a:lstStyle/>
          <a:p>
            <a:r>
              <a:rPr lang="en-GB" dirty="0"/>
              <a:t>MODEL TRAINIING USING SVM</a:t>
            </a:r>
            <a:endParaRPr lang="en-IN" dirty="0"/>
          </a:p>
        </p:txBody>
      </p:sp>
      <p:sp>
        <p:nvSpPr>
          <p:cNvPr id="4" name="Content Placeholder 3">
            <a:extLst>
              <a:ext uri="{FF2B5EF4-FFF2-40B4-BE49-F238E27FC236}">
                <a16:creationId xmlns:a16="http://schemas.microsoft.com/office/drawing/2014/main" id="{51CF4D74-223B-2E6E-A7F9-89168C323BE4}"/>
              </a:ext>
            </a:extLst>
          </p:cNvPr>
          <p:cNvSpPr>
            <a:spLocks noGrp="1"/>
          </p:cNvSpPr>
          <p:nvPr>
            <p:ph sz="half" idx="1"/>
          </p:nvPr>
        </p:nvSpPr>
        <p:spPr/>
        <p:txBody>
          <a:bodyPr/>
          <a:lstStyle/>
          <a:p>
            <a:r>
              <a:rPr lang="en-GB" dirty="0"/>
              <a:t>Preprocessing the data</a:t>
            </a:r>
            <a:endParaRPr lang="en-IN" dirty="0"/>
          </a:p>
        </p:txBody>
      </p:sp>
      <p:sp>
        <p:nvSpPr>
          <p:cNvPr id="5" name="Content Placeholder 4">
            <a:extLst>
              <a:ext uri="{FF2B5EF4-FFF2-40B4-BE49-F238E27FC236}">
                <a16:creationId xmlns:a16="http://schemas.microsoft.com/office/drawing/2014/main" id="{380A2A4C-4F95-FC58-2C80-4B3A725F4838}"/>
              </a:ext>
            </a:extLst>
          </p:cNvPr>
          <p:cNvSpPr>
            <a:spLocks noGrp="1"/>
          </p:cNvSpPr>
          <p:nvPr>
            <p:ph sz="half" idx="2"/>
          </p:nvPr>
        </p:nvSpPr>
        <p:spPr/>
        <p:txBody>
          <a:bodyPr/>
          <a:lstStyle/>
          <a:p>
            <a:r>
              <a:rPr lang="en-GB" dirty="0"/>
              <a:t>SVM classifier on </a:t>
            </a:r>
            <a:r>
              <a:rPr lang="en-GB" dirty="0" err="1"/>
              <a:t>preprocessed</a:t>
            </a:r>
            <a:r>
              <a:rPr lang="en-GB" dirty="0"/>
              <a:t> data</a:t>
            </a:r>
            <a:endParaRPr lang="en-IN" dirty="0"/>
          </a:p>
        </p:txBody>
      </p:sp>
      <p:pic>
        <p:nvPicPr>
          <p:cNvPr id="7" name="Picture 6">
            <a:extLst>
              <a:ext uri="{FF2B5EF4-FFF2-40B4-BE49-F238E27FC236}">
                <a16:creationId xmlns:a16="http://schemas.microsoft.com/office/drawing/2014/main" id="{55E22513-FAFC-8741-C322-EA5F3FE81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59" y="2506155"/>
            <a:ext cx="4505453" cy="3513124"/>
          </a:xfrm>
          <a:prstGeom prst="rect">
            <a:avLst/>
          </a:prstGeom>
        </p:spPr>
      </p:pic>
      <p:pic>
        <p:nvPicPr>
          <p:cNvPr id="9" name="Picture 8">
            <a:extLst>
              <a:ext uri="{FF2B5EF4-FFF2-40B4-BE49-F238E27FC236}">
                <a16:creationId xmlns:a16="http://schemas.microsoft.com/office/drawing/2014/main" id="{B9295EFC-0F6B-8438-6D41-B375A6C89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892" y="2339789"/>
            <a:ext cx="5029314" cy="4028932"/>
          </a:xfrm>
          <a:prstGeom prst="rect">
            <a:avLst/>
          </a:prstGeom>
        </p:spPr>
      </p:pic>
    </p:spTree>
    <p:extLst>
      <p:ext uri="{BB962C8B-B14F-4D97-AF65-F5344CB8AC3E}">
        <p14:creationId xmlns:p14="http://schemas.microsoft.com/office/powerpoint/2010/main" val="302478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70B3-E0D4-D57C-B52D-8C93AD0C6FEE}"/>
              </a:ext>
            </a:extLst>
          </p:cNvPr>
          <p:cNvSpPr>
            <a:spLocks noGrp="1"/>
          </p:cNvSpPr>
          <p:nvPr>
            <p:ph type="title"/>
          </p:nvPr>
        </p:nvSpPr>
        <p:spPr/>
        <p:txBody>
          <a:bodyPr/>
          <a:lstStyle/>
          <a:p>
            <a:r>
              <a:rPr lang="en-GB" dirty="0"/>
              <a:t>MODEL EVALUATION</a:t>
            </a:r>
            <a:endParaRPr lang="en-IN" dirty="0"/>
          </a:p>
        </p:txBody>
      </p:sp>
      <p:sp>
        <p:nvSpPr>
          <p:cNvPr id="3" name="Content Placeholder 2">
            <a:extLst>
              <a:ext uri="{FF2B5EF4-FFF2-40B4-BE49-F238E27FC236}">
                <a16:creationId xmlns:a16="http://schemas.microsoft.com/office/drawing/2014/main" id="{44B6B9DA-407A-94C5-C0AD-E75B8A21C811}"/>
              </a:ext>
            </a:extLst>
          </p:cNvPr>
          <p:cNvSpPr>
            <a:spLocks noGrp="1"/>
          </p:cNvSpPr>
          <p:nvPr>
            <p:ph idx="1"/>
          </p:nvPr>
        </p:nvSpPr>
        <p:spPr>
          <a:xfrm>
            <a:off x="913794" y="1660733"/>
            <a:ext cx="10561029" cy="1342444"/>
          </a:xfrm>
        </p:spPr>
        <p:txBody>
          <a:bodyPr/>
          <a:lstStyle/>
          <a:p>
            <a:r>
              <a:rPr lang="en-GB" b="0" i="0" dirty="0">
                <a:solidFill>
                  <a:srgbClr val="D1D5DB"/>
                </a:solidFill>
                <a:effectLst/>
                <a:latin typeface="Söhne"/>
              </a:rPr>
              <a:t>Model evaluation is a critical step in assessing the performance of your sentiment analysis model. It helps you determine how well your model is doing in classifying sentiments and provides insights into its strengths and weaknesses. There are various evaluation metrics and techniques you can use to assess your model's performance.</a:t>
            </a:r>
            <a:endParaRPr lang="en-IN" dirty="0"/>
          </a:p>
        </p:txBody>
      </p:sp>
      <p:pic>
        <p:nvPicPr>
          <p:cNvPr id="5" name="Picture 4">
            <a:extLst>
              <a:ext uri="{FF2B5EF4-FFF2-40B4-BE49-F238E27FC236}">
                <a16:creationId xmlns:a16="http://schemas.microsoft.com/office/drawing/2014/main" id="{2F44E916-FCBF-1216-8E7B-70BEF151D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06" y="3161700"/>
            <a:ext cx="4785775" cy="3475021"/>
          </a:xfrm>
          <a:prstGeom prst="rect">
            <a:avLst/>
          </a:prstGeom>
        </p:spPr>
      </p:pic>
      <p:sp>
        <p:nvSpPr>
          <p:cNvPr id="6" name="TextBox 5">
            <a:extLst>
              <a:ext uri="{FF2B5EF4-FFF2-40B4-BE49-F238E27FC236}">
                <a16:creationId xmlns:a16="http://schemas.microsoft.com/office/drawing/2014/main" id="{3BE1546F-3EBE-4CCC-C555-425AAAE31368}"/>
              </a:ext>
            </a:extLst>
          </p:cNvPr>
          <p:cNvSpPr txBox="1"/>
          <p:nvPr/>
        </p:nvSpPr>
        <p:spPr>
          <a:xfrm>
            <a:off x="5907741" y="3039035"/>
            <a:ext cx="5638800" cy="3970318"/>
          </a:xfrm>
          <a:prstGeom prst="rect">
            <a:avLst/>
          </a:prstGeom>
          <a:noFill/>
        </p:spPr>
        <p:txBody>
          <a:bodyPr wrap="square" rtlCol="0">
            <a:spAutoFit/>
          </a:bodyPr>
          <a:lstStyle/>
          <a:p>
            <a:pPr algn="l"/>
            <a:r>
              <a:rPr lang="en-GB" b="0" i="0" dirty="0">
                <a:solidFill>
                  <a:srgbClr val="D1D5DB"/>
                </a:solidFill>
                <a:effectLst/>
                <a:latin typeface="Söhne"/>
              </a:rPr>
              <a:t>It's essential to choose evaluation metrics that align with your project's goals. For instance, if your primary concern is identifying negative sentiments accurately, you might prioritize recall. On the other hand, if false positives have significant consequences, you may prioritize precision.</a:t>
            </a:r>
          </a:p>
          <a:p>
            <a:pPr algn="l"/>
            <a:r>
              <a:rPr lang="en-GB" b="0" i="0" dirty="0">
                <a:solidFill>
                  <a:srgbClr val="D1D5DB"/>
                </a:solidFill>
                <a:effectLst/>
                <a:latin typeface="Söhne"/>
              </a:rPr>
              <a:t>Remember that a single metric is often insufficient to gauge a model's overall performance. You should consider a combination of metrics, the specific context of your project, and the trade-offs between precision and recall, as well as other factors that align with your objectives. Additionally, consider the ethical implications of your model's predictions and their potential impact on users and society.</a:t>
            </a:r>
          </a:p>
          <a:p>
            <a:endParaRPr lang="en-IN" dirty="0"/>
          </a:p>
        </p:txBody>
      </p:sp>
    </p:spTree>
    <p:extLst>
      <p:ext uri="{BB962C8B-B14F-4D97-AF65-F5344CB8AC3E}">
        <p14:creationId xmlns:p14="http://schemas.microsoft.com/office/powerpoint/2010/main" val="255177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E2E4-24C4-BC08-D44C-7F8B98A0388D}"/>
              </a:ext>
            </a:extLst>
          </p:cNvPr>
          <p:cNvSpPr>
            <a:spLocks noGrp="1"/>
          </p:cNvSpPr>
          <p:nvPr>
            <p:ph type="title"/>
          </p:nvPr>
        </p:nvSpPr>
        <p:spPr/>
        <p:txBody>
          <a:bodyPr/>
          <a:lstStyle/>
          <a:p>
            <a:r>
              <a:rPr lang="en-GB" dirty="0"/>
              <a:t>HYPERPARAMETER TUNING</a:t>
            </a:r>
            <a:endParaRPr lang="en-IN" dirty="0"/>
          </a:p>
        </p:txBody>
      </p:sp>
      <p:sp>
        <p:nvSpPr>
          <p:cNvPr id="3" name="Content Placeholder 2">
            <a:extLst>
              <a:ext uri="{FF2B5EF4-FFF2-40B4-BE49-F238E27FC236}">
                <a16:creationId xmlns:a16="http://schemas.microsoft.com/office/drawing/2014/main" id="{5B6A68AD-F23B-D8B0-1664-AFAD31A99951}"/>
              </a:ext>
            </a:extLst>
          </p:cNvPr>
          <p:cNvSpPr>
            <a:spLocks noGrp="1"/>
          </p:cNvSpPr>
          <p:nvPr>
            <p:ph idx="1"/>
          </p:nvPr>
        </p:nvSpPr>
        <p:spPr>
          <a:xfrm>
            <a:off x="913795" y="1884849"/>
            <a:ext cx="10353762" cy="4058751"/>
          </a:xfrm>
        </p:spPr>
        <p:txBody>
          <a:bodyPr>
            <a:normAutofit fontScale="92500" lnSpcReduction="20000"/>
          </a:bodyPr>
          <a:lstStyle/>
          <a:p>
            <a:r>
              <a:rPr lang="en-GB" b="0" i="0" dirty="0">
                <a:solidFill>
                  <a:srgbClr val="D1D5DB"/>
                </a:solidFill>
                <a:effectLst/>
                <a:latin typeface="Söhne"/>
              </a:rPr>
              <a:t>You can further improve your model's performance by tuning hyperparameters. You might use techniques like grid search or random search to find optimal hyperparameters.</a:t>
            </a:r>
          </a:p>
          <a:p>
            <a:pPr algn="l"/>
            <a:r>
              <a:rPr lang="en-GB" b="1" i="0" dirty="0">
                <a:solidFill>
                  <a:srgbClr val="D1D5DB"/>
                </a:solidFill>
                <a:effectLst/>
                <a:latin typeface="Söhne"/>
              </a:rPr>
              <a:t>Deployment:</a:t>
            </a:r>
            <a:endParaRPr lang="en-GB" b="0" i="0" dirty="0">
              <a:solidFill>
                <a:srgbClr val="D1D5DB"/>
              </a:solidFill>
              <a:effectLst/>
              <a:latin typeface="Söhne"/>
            </a:endParaRPr>
          </a:p>
          <a:p>
            <a:pPr algn="l"/>
            <a:r>
              <a:rPr lang="en-GB" b="0" i="0" dirty="0">
                <a:solidFill>
                  <a:srgbClr val="D1D5DB"/>
                </a:solidFill>
                <a:effectLst/>
                <a:latin typeface="Söhne"/>
              </a:rPr>
              <a:t>Once your model is trained and performing well, you can deploy it as part of your sentiment analysis tool or application. For real-time analysis, consider building a web-based interface that takes user input and uses your model to provide sentiment analysis results.</a:t>
            </a:r>
          </a:p>
          <a:p>
            <a:pPr algn="l"/>
            <a:r>
              <a:rPr lang="en-GB" b="1" i="0" dirty="0">
                <a:solidFill>
                  <a:srgbClr val="D1D5DB"/>
                </a:solidFill>
                <a:effectLst/>
                <a:latin typeface="Söhne"/>
              </a:rPr>
              <a:t>Continuous Improvement:</a:t>
            </a:r>
            <a:endParaRPr lang="en-GB" b="0" i="0" dirty="0">
              <a:solidFill>
                <a:srgbClr val="D1D5DB"/>
              </a:solidFill>
              <a:effectLst/>
              <a:latin typeface="Söhne"/>
            </a:endParaRPr>
          </a:p>
          <a:p>
            <a:pPr algn="l"/>
            <a:r>
              <a:rPr lang="en-GB" b="0" i="0" dirty="0">
                <a:solidFill>
                  <a:srgbClr val="D1D5DB"/>
                </a:solidFill>
                <a:effectLst/>
                <a:latin typeface="Söhne"/>
              </a:rPr>
              <a:t>Collect user feedback and data to continuously improve your model. You can retrain it with updated data and refine your preprocessing and feature engineering based on new insights.</a:t>
            </a:r>
          </a:p>
          <a:p>
            <a:pPr algn="l"/>
            <a:r>
              <a:rPr lang="en-GB" b="1" i="0" dirty="0">
                <a:solidFill>
                  <a:srgbClr val="D1D5DB"/>
                </a:solidFill>
                <a:effectLst/>
                <a:latin typeface="Söhne"/>
              </a:rPr>
              <a:t>Ethical Considerations:</a:t>
            </a:r>
            <a:endParaRPr lang="en-GB" b="0" i="0" dirty="0">
              <a:solidFill>
                <a:srgbClr val="D1D5DB"/>
              </a:solidFill>
              <a:effectLst/>
              <a:latin typeface="Söhne"/>
            </a:endParaRPr>
          </a:p>
          <a:p>
            <a:pPr algn="l"/>
            <a:r>
              <a:rPr lang="en-GB" b="0" i="0" dirty="0">
                <a:solidFill>
                  <a:srgbClr val="D1D5DB"/>
                </a:solidFill>
                <a:effectLst/>
                <a:latin typeface="Söhne"/>
              </a:rPr>
              <a:t>Always consider ethical aspects, privacy, and fairness when building a sentiment analysis tool. Ensure that your system respects user privacy and doesn't discriminate based on race, gender, or other protected attributes.</a:t>
            </a:r>
          </a:p>
          <a:p>
            <a:endParaRPr lang="en-IN" dirty="0"/>
          </a:p>
        </p:txBody>
      </p:sp>
    </p:spTree>
    <p:extLst>
      <p:ext uri="{BB962C8B-B14F-4D97-AF65-F5344CB8AC3E}">
        <p14:creationId xmlns:p14="http://schemas.microsoft.com/office/powerpoint/2010/main" val="94674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662B-A38C-61DA-6099-7B2FBF8D2441}"/>
              </a:ext>
            </a:extLst>
          </p:cNvPr>
          <p:cNvSpPr>
            <a:spLocks noGrp="1"/>
          </p:cNvSpPr>
          <p:nvPr>
            <p:ph type="title"/>
          </p:nvPr>
        </p:nvSpPr>
        <p:spPr/>
        <p:txBody>
          <a:bodyPr/>
          <a:lstStyle/>
          <a:p>
            <a:r>
              <a:rPr lang="en-GB" dirty="0"/>
              <a:t>HYPERPARAMETER TUNING</a:t>
            </a:r>
            <a:endParaRPr lang="en-IN" dirty="0"/>
          </a:p>
        </p:txBody>
      </p:sp>
      <p:sp>
        <p:nvSpPr>
          <p:cNvPr id="8" name="Rectangle 2">
            <a:extLst>
              <a:ext uri="{FF2B5EF4-FFF2-40B4-BE49-F238E27FC236}">
                <a16:creationId xmlns:a16="http://schemas.microsoft.com/office/drawing/2014/main" id="{D97778F1-2099-7F64-1322-DCDD048C05E0}"/>
              </a:ext>
            </a:extLst>
          </p:cNvPr>
          <p:cNvSpPr>
            <a:spLocks noGrp="1" noChangeArrowheads="1"/>
          </p:cNvSpPr>
          <p:nvPr>
            <p:ph idx="1"/>
          </p:nvPr>
        </p:nvSpPr>
        <p:spPr bwMode="auto">
          <a:xfrm>
            <a:off x="958619" y="1916867"/>
            <a:ext cx="5361499" cy="4586386"/>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D1D5DB"/>
                </a:solidFill>
                <a:effectLst/>
                <a:latin typeface="Söhne"/>
              </a:rPr>
              <a:t>We define a </a:t>
            </a:r>
            <a:r>
              <a:rPr kumimoji="0" lang="en-US" altLang="en-US" sz="1600" b="1" i="0" u="none" strike="noStrike" cap="none" normalizeH="0" baseline="0" dirty="0" err="1">
                <a:ln>
                  <a:noFill/>
                </a:ln>
                <a:solidFill>
                  <a:srgbClr val="D1D5DB"/>
                </a:solidFill>
                <a:effectLst/>
                <a:latin typeface="Söhne Mono"/>
              </a:rPr>
              <a:t>param_grid</a:t>
            </a:r>
            <a:r>
              <a:rPr kumimoji="0" lang="en-US" altLang="en-US" sz="1600" b="0" i="0" u="none" strike="noStrike" cap="none" normalizeH="0" baseline="0" dirty="0">
                <a:ln>
                  <a:noFill/>
                </a:ln>
                <a:solidFill>
                  <a:srgbClr val="D1D5DB"/>
                </a:solidFill>
                <a:effectLst/>
                <a:latin typeface="Söhne"/>
              </a:rPr>
              <a:t> dictionary that specifies the hyperparameters to be tuned. In this example, we're tuning the </a:t>
            </a:r>
            <a:r>
              <a:rPr kumimoji="0" lang="en-US" altLang="en-US" sz="1600" b="1" i="0" u="none" strike="noStrike" cap="none" normalizeH="0" baseline="0" dirty="0">
                <a:ln>
                  <a:noFill/>
                </a:ln>
                <a:solidFill>
                  <a:srgbClr val="D1D5DB"/>
                </a:solidFill>
                <a:effectLst/>
                <a:latin typeface="Söhne Mono"/>
              </a:rPr>
              <a:t>C</a:t>
            </a:r>
            <a:r>
              <a:rPr kumimoji="0" lang="en-US" altLang="en-US" sz="1600" b="0" i="0" u="none" strike="noStrike" cap="none" normalizeH="0" baseline="0" dirty="0">
                <a:ln>
                  <a:noFill/>
                </a:ln>
                <a:solidFill>
                  <a:srgbClr val="D1D5DB"/>
                </a:solidFill>
                <a:effectLst/>
                <a:latin typeface="Söhne"/>
              </a:rPr>
              <a:t> parameter (regularization strength), </a:t>
            </a:r>
            <a:r>
              <a:rPr kumimoji="0" lang="en-US" altLang="en-US" sz="1600" b="1" i="0" u="none" strike="noStrike" cap="none" normalizeH="0" baseline="0" dirty="0">
                <a:ln>
                  <a:noFill/>
                </a:ln>
                <a:solidFill>
                  <a:srgbClr val="D1D5DB"/>
                </a:solidFill>
                <a:effectLst/>
                <a:latin typeface="Söhne Mono"/>
              </a:rPr>
              <a:t>kernel</a:t>
            </a:r>
            <a:r>
              <a:rPr kumimoji="0" lang="en-US" altLang="en-US" sz="1600" b="0" i="0" u="none" strike="noStrike" cap="none" normalizeH="0" baseline="0" dirty="0">
                <a:ln>
                  <a:noFill/>
                </a:ln>
                <a:solidFill>
                  <a:srgbClr val="D1D5DB"/>
                </a:solidFill>
                <a:effectLst/>
                <a:latin typeface="Söhne"/>
              </a:rPr>
              <a:t> (kernel function), and </a:t>
            </a:r>
            <a:r>
              <a:rPr kumimoji="0" lang="en-US" altLang="en-US" sz="1600" b="1" i="0" u="none" strike="noStrike" cap="none" normalizeH="0" baseline="0" dirty="0">
                <a:ln>
                  <a:noFill/>
                </a:ln>
                <a:solidFill>
                  <a:srgbClr val="D1D5DB"/>
                </a:solidFill>
                <a:effectLst/>
                <a:latin typeface="Söhne Mono"/>
              </a:rPr>
              <a:t>gamma</a:t>
            </a:r>
            <a:r>
              <a:rPr kumimoji="0" lang="en-US" altLang="en-US" sz="1600" b="0" i="0" u="none" strike="noStrike" cap="none" normalizeH="0" baseline="0" dirty="0">
                <a:ln>
                  <a:noFill/>
                </a:ln>
                <a:solidFill>
                  <a:srgbClr val="D1D5DB"/>
                </a:solidFill>
                <a:effectLst/>
                <a:latin typeface="Söhne"/>
              </a:rPr>
              <a:t> (kernel coefficient).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D1D5DB"/>
                </a:solidFill>
                <a:effectLst/>
                <a:latin typeface="Söhne"/>
              </a:rPr>
              <a:t>We create an SVM model using </a:t>
            </a:r>
            <a:r>
              <a:rPr kumimoji="0" lang="en-US" altLang="en-US" sz="1600" b="1" i="0" u="none" strike="noStrike" cap="none" normalizeH="0" baseline="0" dirty="0">
                <a:ln>
                  <a:noFill/>
                </a:ln>
                <a:solidFill>
                  <a:srgbClr val="D1D5DB"/>
                </a:solidFill>
                <a:effectLst/>
                <a:latin typeface="Söhne Mono"/>
              </a:rPr>
              <a:t>SVC()</a:t>
            </a:r>
            <a:r>
              <a:rPr kumimoji="0" lang="en-US" altLang="en-US" sz="1600" b="0" i="0" u="none" strike="noStrike" cap="none" normalizeH="0" baseline="0" dirty="0">
                <a:ln>
                  <a:noFill/>
                </a:ln>
                <a:solidFill>
                  <a:srgbClr val="D1D5DB"/>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D1D5DB"/>
                </a:solidFill>
                <a:effectLst/>
                <a:latin typeface="Söhne"/>
              </a:rPr>
              <a:t>We use </a:t>
            </a:r>
            <a:r>
              <a:rPr kumimoji="0" lang="en-US" altLang="en-US" sz="1600" b="1" i="0" u="none" strike="noStrike" cap="none" normalizeH="0" baseline="0" dirty="0" err="1">
                <a:ln>
                  <a:noFill/>
                </a:ln>
                <a:solidFill>
                  <a:srgbClr val="D1D5DB"/>
                </a:solidFill>
                <a:effectLst/>
                <a:latin typeface="Söhne Mono"/>
              </a:rPr>
              <a:t>GridSearchCV</a:t>
            </a:r>
            <a:r>
              <a:rPr kumimoji="0" lang="en-US" altLang="en-US" sz="1600" b="0" i="0" u="none" strike="noStrike" cap="none" normalizeH="0" baseline="0" dirty="0">
                <a:ln>
                  <a:noFill/>
                </a:ln>
                <a:solidFill>
                  <a:srgbClr val="D1D5DB"/>
                </a:solidFill>
                <a:effectLst/>
                <a:latin typeface="Söhne"/>
              </a:rPr>
              <a:t> to perform the grid search. This function takes the model, the parameter grid, cross-validation settings (e.g., </a:t>
            </a:r>
            <a:r>
              <a:rPr kumimoji="0" lang="en-US" altLang="en-US" sz="1600" b="1" i="0" u="none" strike="noStrike" cap="none" normalizeH="0" baseline="0" dirty="0">
                <a:ln>
                  <a:noFill/>
                </a:ln>
                <a:solidFill>
                  <a:srgbClr val="D1D5DB"/>
                </a:solidFill>
                <a:effectLst/>
                <a:latin typeface="Söhne Mono"/>
              </a:rPr>
              <a:t>cv=5</a:t>
            </a:r>
            <a:r>
              <a:rPr kumimoji="0" lang="en-US" altLang="en-US" sz="1600" b="0" i="0" u="none" strike="noStrike" cap="none" normalizeH="0" baseline="0" dirty="0">
                <a:ln>
                  <a:noFill/>
                </a:ln>
                <a:solidFill>
                  <a:srgbClr val="D1D5DB"/>
                </a:solidFill>
                <a:effectLst/>
                <a:latin typeface="Söhne"/>
              </a:rPr>
              <a:t> for 5-fold cross-validation), the scoring metric (</a:t>
            </a:r>
            <a:r>
              <a:rPr kumimoji="0" lang="en-US" altLang="en-US" sz="1600" b="1" i="0" u="none" strike="noStrike" cap="none" normalizeH="0" baseline="0" dirty="0">
                <a:ln>
                  <a:noFill/>
                </a:ln>
                <a:solidFill>
                  <a:srgbClr val="D1D5DB"/>
                </a:solidFill>
                <a:effectLst/>
                <a:latin typeface="Söhne Mono"/>
              </a:rPr>
              <a:t>scoring='accuracy'</a:t>
            </a:r>
            <a:r>
              <a:rPr kumimoji="0" lang="en-US" altLang="en-US" sz="1600" b="0" i="0" u="none" strike="noStrike" cap="none" normalizeH="0" baseline="0" dirty="0">
                <a:ln>
                  <a:noFill/>
                </a:ln>
                <a:solidFill>
                  <a:srgbClr val="D1D5DB"/>
                </a:solidFill>
                <a:effectLst/>
                <a:latin typeface="Söhne"/>
              </a:rPr>
              <a:t>), and </a:t>
            </a:r>
            <a:r>
              <a:rPr kumimoji="0" lang="en-US" altLang="en-US" sz="1600" b="1" i="0" u="none" strike="noStrike" cap="none" normalizeH="0" baseline="0" dirty="0">
                <a:ln>
                  <a:noFill/>
                </a:ln>
                <a:solidFill>
                  <a:srgbClr val="D1D5DB"/>
                </a:solidFill>
                <a:effectLst/>
                <a:latin typeface="Söhne Mono"/>
              </a:rPr>
              <a:t>verbose=2</a:t>
            </a:r>
            <a:r>
              <a:rPr kumimoji="0" lang="en-US" altLang="en-US" sz="1600" b="0" i="0" u="none" strike="noStrike" cap="none" normalizeH="0" baseline="0" dirty="0">
                <a:ln>
                  <a:noFill/>
                </a:ln>
                <a:solidFill>
                  <a:srgbClr val="D1D5DB"/>
                </a:solidFill>
                <a:effectLst/>
                <a:latin typeface="Söhne"/>
              </a:rPr>
              <a:t> to display progress.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D1D5DB"/>
                </a:solidFill>
                <a:effectLst/>
                <a:latin typeface="Söhne"/>
              </a:rPr>
              <a:t>The best hyperparameters are obtained using </a:t>
            </a:r>
            <a:r>
              <a:rPr kumimoji="0" lang="en-US" altLang="en-US" sz="1600" b="1" i="0" u="none" strike="noStrike" cap="none" normalizeH="0" baseline="0" dirty="0" err="1">
                <a:ln>
                  <a:noFill/>
                </a:ln>
                <a:solidFill>
                  <a:srgbClr val="D1D5DB"/>
                </a:solidFill>
                <a:effectLst/>
                <a:latin typeface="Söhne Mono"/>
              </a:rPr>
              <a:t>grid_search.best_params</a:t>
            </a:r>
            <a:r>
              <a:rPr kumimoji="0" lang="en-US" altLang="en-US" sz="1600" b="1" i="0" u="none" strike="noStrike" cap="none" normalizeH="0" baseline="0" dirty="0">
                <a:ln>
                  <a:noFill/>
                </a:ln>
                <a:solidFill>
                  <a:srgbClr val="D1D5DB"/>
                </a:solidFill>
                <a:effectLst/>
                <a:latin typeface="Söhne Mono"/>
              </a:rPr>
              <a:t>_</a:t>
            </a:r>
            <a:r>
              <a:rPr kumimoji="0" lang="en-US" altLang="en-US" sz="1600" b="0" i="0" u="none" strike="noStrike" cap="none" normalizeH="0" baseline="0" dirty="0">
                <a:ln>
                  <a:noFill/>
                </a:ln>
                <a:solidFill>
                  <a:srgbClr val="D1D5DB"/>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D1D5DB"/>
                </a:solidFill>
                <a:effectLst/>
                <a:latin typeface="Söhne"/>
              </a:rPr>
              <a:t>We then train a new SVM model with the best hyperparameters.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rgbClr val="D1D5DB"/>
                </a:solidFill>
                <a:effectLst/>
                <a:latin typeface="Söhne"/>
              </a:rPr>
              <a:t>The tuned model is used to make predictions on the test set, and accuracy is calculated to evaluate its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09D390C-1FAD-0021-24F9-B6287F2A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14" y="1900518"/>
            <a:ext cx="4707791" cy="4623096"/>
          </a:xfrm>
          <a:prstGeom prst="rect">
            <a:avLst/>
          </a:prstGeom>
        </p:spPr>
      </p:pic>
    </p:spTree>
    <p:extLst>
      <p:ext uri="{BB962C8B-B14F-4D97-AF65-F5344CB8AC3E}">
        <p14:creationId xmlns:p14="http://schemas.microsoft.com/office/powerpoint/2010/main" val="250425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FC37-336A-26F6-D35C-67A96DA7ADB0}"/>
              </a:ext>
            </a:extLst>
          </p:cNvPr>
          <p:cNvSpPr>
            <a:spLocks noGrp="1"/>
          </p:cNvSpPr>
          <p:nvPr>
            <p:ph type="title"/>
          </p:nvPr>
        </p:nvSpPr>
        <p:spPr>
          <a:xfrm>
            <a:off x="976548" y="2877671"/>
            <a:ext cx="10353762" cy="970450"/>
          </a:xfrm>
        </p:spPr>
        <p:txBody>
          <a:bodyPr/>
          <a:lstStyle/>
          <a:p>
            <a:r>
              <a:rPr lang="en-GB" dirty="0"/>
              <a:t>THANKING YOU</a:t>
            </a:r>
            <a:endParaRPr lang="en-IN" dirty="0"/>
          </a:p>
        </p:txBody>
      </p:sp>
    </p:spTree>
    <p:extLst>
      <p:ext uri="{BB962C8B-B14F-4D97-AF65-F5344CB8AC3E}">
        <p14:creationId xmlns:p14="http://schemas.microsoft.com/office/powerpoint/2010/main" val="2343800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65</TotalTime>
  <Words>686</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Calisto MT</vt:lpstr>
      <vt:lpstr>Söhne</vt:lpstr>
      <vt:lpstr>Söhne Mono</vt:lpstr>
      <vt:lpstr>Wingdings 2</vt:lpstr>
      <vt:lpstr>Slate</vt:lpstr>
      <vt:lpstr>SENTIMENT ANALYSIS</vt:lpstr>
      <vt:lpstr>KEY ACTIVITIES</vt:lpstr>
      <vt:lpstr>FEATURE ENGINEERING</vt:lpstr>
      <vt:lpstr>MODEL TRAINING </vt:lpstr>
      <vt:lpstr>MODEL TRAINIING USING SVM</vt:lpstr>
      <vt:lpstr>MODEL EVALUATION</vt:lpstr>
      <vt:lpstr>HYPERPARAMETER TUNING</vt:lpstr>
      <vt:lpstr>HYPERPARAMETER TUNING</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Kali</dc:creator>
  <cp:lastModifiedBy>Kali</cp:lastModifiedBy>
  <cp:revision>1</cp:revision>
  <dcterms:created xsi:type="dcterms:W3CDTF">2023-10-25T09:38:41Z</dcterms:created>
  <dcterms:modified xsi:type="dcterms:W3CDTF">2023-10-25T10:44:18Z</dcterms:modified>
</cp:coreProperties>
</file>