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19ECD7-43DA-4472-922E-C4C22406A22F}"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03ECBE8-9359-4103-8332-896A61745764}" type="slidenum">
              <a:rPr lang="en-IN" smtClean="0"/>
              <a:t>‹#›</a:t>
            </a:fld>
            <a:endParaRPr lang="en-IN"/>
          </a:p>
        </p:txBody>
      </p:sp>
    </p:spTree>
    <p:extLst>
      <p:ext uri="{BB962C8B-B14F-4D97-AF65-F5344CB8AC3E}">
        <p14:creationId xmlns:p14="http://schemas.microsoft.com/office/powerpoint/2010/main" val="31991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9ECD7-43DA-4472-922E-C4C22406A22F}"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ECBE8-9359-4103-8332-896A61745764}" type="slidenum">
              <a:rPr lang="en-IN" smtClean="0"/>
              <a:t>‹#›</a:t>
            </a:fld>
            <a:endParaRPr lang="en-IN"/>
          </a:p>
        </p:txBody>
      </p:sp>
    </p:spTree>
    <p:extLst>
      <p:ext uri="{BB962C8B-B14F-4D97-AF65-F5344CB8AC3E}">
        <p14:creationId xmlns:p14="http://schemas.microsoft.com/office/powerpoint/2010/main" val="318213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9ECD7-43DA-4472-922E-C4C22406A22F}"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ECBE8-9359-4103-8332-896A61745764}" type="slidenum">
              <a:rPr lang="en-IN" smtClean="0"/>
              <a:t>‹#›</a:t>
            </a:fld>
            <a:endParaRPr lang="en-IN"/>
          </a:p>
        </p:txBody>
      </p:sp>
    </p:spTree>
    <p:extLst>
      <p:ext uri="{BB962C8B-B14F-4D97-AF65-F5344CB8AC3E}">
        <p14:creationId xmlns:p14="http://schemas.microsoft.com/office/powerpoint/2010/main" val="3711881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9ECD7-43DA-4472-922E-C4C22406A22F}"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3ECBE8-9359-4103-8332-896A61745764}" type="slidenum">
              <a:rPr lang="en-IN" smtClean="0"/>
              <a:t>‹#›</a:t>
            </a:fld>
            <a:endParaRPr lang="en-IN"/>
          </a:p>
        </p:txBody>
      </p:sp>
    </p:spTree>
    <p:extLst>
      <p:ext uri="{BB962C8B-B14F-4D97-AF65-F5344CB8AC3E}">
        <p14:creationId xmlns:p14="http://schemas.microsoft.com/office/powerpoint/2010/main" val="374984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019ECD7-43DA-4472-922E-C4C22406A22F}" type="datetimeFigureOut">
              <a:rPr lang="en-IN" smtClean="0"/>
              <a:t>31-10-2023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03ECBE8-9359-4103-8332-896A61745764}" type="slidenum">
              <a:rPr lang="en-IN" smtClean="0"/>
              <a:t>‹#›</a:t>
            </a:fld>
            <a:endParaRPr lang="en-IN"/>
          </a:p>
        </p:txBody>
      </p:sp>
    </p:spTree>
    <p:extLst>
      <p:ext uri="{BB962C8B-B14F-4D97-AF65-F5344CB8AC3E}">
        <p14:creationId xmlns:p14="http://schemas.microsoft.com/office/powerpoint/2010/main" val="401281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19ECD7-43DA-4472-922E-C4C22406A22F}"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3ECBE8-9359-4103-8332-896A61745764}" type="slidenum">
              <a:rPr lang="en-IN" smtClean="0"/>
              <a:t>‹#›</a:t>
            </a:fld>
            <a:endParaRPr lang="en-IN"/>
          </a:p>
        </p:txBody>
      </p:sp>
    </p:spTree>
    <p:extLst>
      <p:ext uri="{BB962C8B-B14F-4D97-AF65-F5344CB8AC3E}">
        <p14:creationId xmlns:p14="http://schemas.microsoft.com/office/powerpoint/2010/main" val="2611803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19ECD7-43DA-4472-922E-C4C22406A22F}"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3ECBE8-9359-4103-8332-896A61745764}" type="slidenum">
              <a:rPr lang="en-IN" smtClean="0"/>
              <a:t>‹#›</a:t>
            </a:fld>
            <a:endParaRPr lang="en-IN"/>
          </a:p>
        </p:txBody>
      </p:sp>
    </p:spTree>
    <p:extLst>
      <p:ext uri="{BB962C8B-B14F-4D97-AF65-F5344CB8AC3E}">
        <p14:creationId xmlns:p14="http://schemas.microsoft.com/office/powerpoint/2010/main" val="406925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19ECD7-43DA-4472-922E-C4C22406A22F}"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3ECBE8-9359-4103-8332-896A61745764}" type="slidenum">
              <a:rPr lang="en-IN" smtClean="0"/>
              <a:t>‹#›</a:t>
            </a:fld>
            <a:endParaRPr lang="en-IN"/>
          </a:p>
        </p:txBody>
      </p:sp>
    </p:spTree>
    <p:extLst>
      <p:ext uri="{BB962C8B-B14F-4D97-AF65-F5344CB8AC3E}">
        <p14:creationId xmlns:p14="http://schemas.microsoft.com/office/powerpoint/2010/main" val="73742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9ECD7-43DA-4472-922E-C4C22406A22F}" type="datetimeFigureOut">
              <a:rPr lang="en-IN" smtClean="0"/>
              <a:t>31-10-2023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3ECBE8-9359-4103-8332-896A61745764}" type="slidenum">
              <a:rPr lang="en-IN" smtClean="0"/>
              <a:t>‹#›</a:t>
            </a:fld>
            <a:endParaRPr lang="en-IN"/>
          </a:p>
        </p:txBody>
      </p:sp>
    </p:spTree>
    <p:extLst>
      <p:ext uri="{BB962C8B-B14F-4D97-AF65-F5344CB8AC3E}">
        <p14:creationId xmlns:p14="http://schemas.microsoft.com/office/powerpoint/2010/main" val="3329394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19ECD7-43DA-4472-922E-C4C22406A22F}"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03ECBE8-9359-4103-8332-896A61745764}" type="slidenum">
              <a:rPr lang="en-IN" smtClean="0"/>
              <a:t>‹#›</a:t>
            </a:fld>
            <a:endParaRPr lang="en-IN"/>
          </a:p>
        </p:txBody>
      </p:sp>
    </p:spTree>
    <p:extLst>
      <p:ext uri="{BB962C8B-B14F-4D97-AF65-F5344CB8AC3E}">
        <p14:creationId xmlns:p14="http://schemas.microsoft.com/office/powerpoint/2010/main" val="402756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19ECD7-43DA-4472-922E-C4C22406A22F}" type="datetimeFigureOut">
              <a:rPr lang="en-IN" smtClean="0"/>
              <a:t>31-10-2023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03ECBE8-9359-4103-8332-896A61745764}" type="slidenum">
              <a:rPr lang="en-IN" smtClean="0"/>
              <a:t>‹#›</a:t>
            </a:fld>
            <a:endParaRPr lang="en-IN"/>
          </a:p>
        </p:txBody>
      </p:sp>
    </p:spTree>
    <p:extLst>
      <p:ext uri="{BB962C8B-B14F-4D97-AF65-F5344CB8AC3E}">
        <p14:creationId xmlns:p14="http://schemas.microsoft.com/office/powerpoint/2010/main" val="245629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019ECD7-43DA-4472-922E-C4C22406A22F}" type="datetimeFigureOut">
              <a:rPr lang="en-IN" smtClean="0"/>
              <a:t>31-10-2023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03ECBE8-9359-4103-8332-896A61745764}" type="slidenum">
              <a:rPr lang="en-IN" smtClean="0"/>
              <a:t>‹#›</a:t>
            </a:fld>
            <a:endParaRPr lang="en-IN"/>
          </a:p>
        </p:txBody>
      </p:sp>
    </p:spTree>
    <p:extLst>
      <p:ext uri="{BB962C8B-B14F-4D97-AF65-F5344CB8AC3E}">
        <p14:creationId xmlns:p14="http://schemas.microsoft.com/office/powerpoint/2010/main" val="896315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9D59-9EAD-21A3-82E0-3207AB122C98}"/>
              </a:ext>
            </a:extLst>
          </p:cNvPr>
          <p:cNvSpPr>
            <a:spLocks noGrp="1"/>
          </p:cNvSpPr>
          <p:nvPr>
            <p:ph type="ctrTitle"/>
          </p:nvPr>
        </p:nvSpPr>
        <p:spPr>
          <a:xfrm>
            <a:off x="1275677" y="1512905"/>
            <a:ext cx="9966960" cy="3035808"/>
          </a:xfrm>
        </p:spPr>
        <p:txBody>
          <a:bodyPr/>
          <a:lstStyle/>
          <a:p>
            <a:r>
              <a:rPr lang="en-GB" dirty="0"/>
              <a:t>SENTIMENT ANALYSIS</a:t>
            </a:r>
            <a:endParaRPr lang="en-IN" dirty="0"/>
          </a:p>
        </p:txBody>
      </p:sp>
      <p:sp>
        <p:nvSpPr>
          <p:cNvPr id="3" name="Subtitle 2">
            <a:extLst>
              <a:ext uri="{FF2B5EF4-FFF2-40B4-BE49-F238E27FC236}">
                <a16:creationId xmlns:a16="http://schemas.microsoft.com/office/drawing/2014/main" id="{B3EEAF84-73BE-229B-8A01-C4EB44D9CDC0}"/>
              </a:ext>
            </a:extLst>
          </p:cNvPr>
          <p:cNvSpPr>
            <a:spLocks noGrp="1"/>
          </p:cNvSpPr>
          <p:nvPr>
            <p:ph type="subTitle" idx="1"/>
          </p:nvPr>
        </p:nvSpPr>
        <p:spPr>
          <a:xfrm>
            <a:off x="1069848" y="4460838"/>
            <a:ext cx="7891272" cy="1069848"/>
          </a:xfrm>
        </p:spPr>
        <p:txBody>
          <a:bodyPr/>
          <a:lstStyle/>
          <a:p>
            <a:r>
              <a:rPr lang="en-GB" dirty="0"/>
              <a:t>AN ARTIFICIAL INTELLIGENCE PROJECT – PHASE 5</a:t>
            </a:r>
            <a:endParaRPr lang="en-IN" dirty="0"/>
          </a:p>
        </p:txBody>
      </p:sp>
    </p:spTree>
    <p:extLst>
      <p:ext uri="{BB962C8B-B14F-4D97-AF65-F5344CB8AC3E}">
        <p14:creationId xmlns:p14="http://schemas.microsoft.com/office/powerpoint/2010/main" val="174238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525F-9FC8-B1F3-6650-C8008A6E5DB2}"/>
              </a:ext>
            </a:extLst>
          </p:cNvPr>
          <p:cNvSpPr>
            <a:spLocks noGrp="1"/>
          </p:cNvSpPr>
          <p:nvPr>
            <p:ph type="title"/>
          </p:nvPr>
        </p:nvSpPr>
        <p:spPr>
          <a:xfrm>
            <a:off x="370601" y="305338"/>
            <a:ext cx="10413940" cy="707674"/>
          </a:xfrm>
        </p:spPr>
        <p:txBody>
          <a:bodyPr>
            <a:normAutofit fontScale="90000"/>
          </a:bodyPr>
          <a:lstStyle/>
          <a:p>
            <a:r>
              <a:rPr lang="en-GB" sz="4400" dirty="0"/>
              <a:t>Step- 4: PYTHON SCRIPT FOR DATA PREPROCESSING &gt;&gt;</a:t>
            </a:r>
            <a:endParaRPr lang="en-IN" sz="4400" dirty="0"/>
          </a:p>
        </p:txBody>
      </p:sp>
      <p:pic>
        <p:nvPicPr>
          <p:cNvPr id="5" name="Content Placeholder 4">
            <a:extLst>
              <a:ext uri="{FF2B5EF4-FFF2-40B4-BE49-F238E27FC236}">
                <a16:creationId xmlns:a16="http://schemas.microsoft.com/office/drawing/2014/main" id="{945D938F-E550-4C36-607D-C62971EE0B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912" y="1224428"/>
            <a:ext cx="5490904" cy="4898465"/>
          </a:xfrm>
        </p:spPr>
      </p:pic>
      <p:pic>
        <p:nvPicPr>
          <p:cNvPr id="7" name="Picture 6">
            <a:extLst>
              <a:ext uri="{FF2B5EF4-FFF2-40B4-BE49-F238E27FC236}">
                <a16:creationId xmlns:a16="http://schemas.microsoft.com/office/drawing/2014/main" id="{B5F64B13-7E5E-6CE9-F415-87E7EFEA5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604" y="1779115"/>
            <a:ext cx="5281118" cy="3604572"/>
          </a:xfrm>
          <a:prstGeom prst="rect">
            <a:avLst/>
          </a:prstGeom>
        </p:spPr>
      </p:pic>
    </p:spTree>
    <p:extLst>
      <p:ext uri="{BB962C8B-B14F-4D97-AF65-F5344CB8AC3E}">
        <p14:creationId xmlns:p14="http://schemas.microsoft.com/office/powerpoint/2010/main" val="169283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0A09-0C00-B920-57FB-99DC1EC6BB14}"/>
              </a:ext>
            </a:extLst>
          </p:cNvPr>
          <p:cNvSpPr>
            <a:spLocks noGrp="1"/>
          </p:cNvSpPr>
          <p:nvPr>
            <p:ph type="title"/>
          </p:nvPr>
        </p:nvSpPr>
        <p:spPr>
          <a:xfrm>
            <a:off x="352671" y="323268"/>
            <a:ext cx="9974670" cy="591133"/>
          </a:xfrm>
        </p:spPr>
        <p:txBody>
          <a:bodyPr>
            <a:normAutofit fontScale="90000"/>
          </a:bodyPr>
          <a:lstStyle/>
          <a:p>
            <a:r>
              <a:rPr lang="en-GB" sz="4400" dirty="0"/>
              <a:t>Processes involved in data preprocessing &gt;&gt;</a:t>
            </a:r>
            <a:endParaRPr lang="en-IN" sz="4400" dirty="0"/>
          </a:p>
        </p:txBody>
      </p:sp>
      <p:sp>
        <p:nvSpPr>
          <p:cNvPr id="3" name="Content Placeholder 2">
            <a:extLst>
              <a:ext uri="{FF2B5EF4-FFF2-40B4-BE49-F238E27FC236}">
                <a16:creationId xmlns:a16="http://schemas.microsoft.com/office/drawing/2014/main" id="{3C762995-C960-41F2-3D98-F2E59EA58619}"/>
              </a:ext>
            </a:extLst>
          </p:cNvPr>
          <p:cNvSpPr>
            <a:spLocks noGrp="1"/>
          </p:cNvSpPr>
          <p:nvPr>
            <p:ph idx="1"/>
          </p:nvPr>
        </p:nvSpPr>
        <p:spPr>
          <a:xfrm>
            <a:off x="523001" y="1090467"/>
            <a:ext cx="10058400" cy="4050792"/>
          </a:xfrm>
        </p:spPr>
        <p:txBody>
          <a:bodyPr/>
          <a:lstStyle/>
          <a:p>
            <a:pPr marL="0" indent="0">
              <a:buNone/>
            </a:pPr>
            <a:r>
              <a:rPr lang="en-GB" b="1" i="0" dirty="0">
                <a:effectLst/>
                <a:latin typeface="Rockwell (Body)"/>
              </a:rPr>
              <a:t>Emoji Removal: </a:t>
            </a:r>
            <a:r>
              <a:rPr lang="en-GB" i="0" dirty="0">
                <a:effectLst/>
                <a:latin typeface="Rockwell (Body)"/>
              </a:rPr>
              <a:t>It removes emojis from the text using the “</a:t>
            </a:r>
            <a:r>
              <a:rPr kumimoji="0" lang="en-US" altLang="en-US" i="1" u="none" strike="noStrike" cap="none" normalizeH="0" baseline="0" dirty="0" err="1">
                <a:ln>
                  <a:noFill/>
                </a:ln>
                <a:effectLst/>
                <a:latin typeface="Rockwell (Body)"/>
              </a:rPr>
              <a:t>emoji.UNICODE_EMOJI</a:t>
            </a:r>
            <a:r>
              <a:rPr kumimoji="0" lang="en-US" altLang="en-US" i="1" u="none" strike="noStrike" cap="none" normalizeH="0" baseline="0" dirty="0">
                <a:ln>
                  <a:noFill/>
                </a:ln>
                <a:effectLst/>
                <a:latin typeface="Rockwell (Body)"/>
              </a:rPr>
              <a:t>” </a:t>
            </a:r>
            <a:r>
              <a:rPr kumimoji="0" lang="en-US" altLang="en-US" u="none" strike="noStrike" cap="none" normalizeH="0" baseline="0" dirty="0">
                <a:ln>
                  <a:noFill/>
                </a:ln>
                <a:effectLst/>
                <a:latin typeface="Rockwell (Body)"/>
              </a:rPr>
              <a:t>list</a:t>
            </a:r>
            <a:endParaRPr lang="en-GB" dirty="0">
              <a:effectLst/>
              <a:latin typeface="Rockwell (Body)"/>
            </a:endParaRPr>
          </a:p>
          <a:p>
            <a:pPr marL="0" indent="0" algn="l">
              <a:buNone/>
            </a:pPr>
            <a:r>
              <a:rPr lang="en-GB" b="1" i="0" dirty="0">
                <a:effectLst/>
                <a:latin typeface="Rockwell (Body)"/>
              </a:rPr>
              <a:t>HTML Tag Removal: </a:t>
            </a:r>
            <a:r>
              <a:rPr lang="en-GB" i="0" dirty="0">
                <a:effectLst/>
                <a:latin typeface="Rockwell (Body)"/>
              </a:rPr>
              <a:t>It removes HTML tags.</a:t>
            </a:r>
          </a:p>
          <a:p>
            <a:pPr marL="0" indent="0" algn="l">
              <a:buNone/>
            </a:pPr>
            <a:r>
              <a:rPr lang="en-GB" b="1" i="0" dirty="0">
                <a:effectLst/>
                <a:latin typeface="Rockwell (Body)"/>
              </a:rPr>
              <a:t>Non-Alphanumeric Character Removal:</a:t>
            </a:r>
            <a:r>
              <a:rPr lang="en-GB" i="0" dirty="0">
                <a:effectLst/>
                <a:latin typeface="Rockwell (Body)"/>
              </a:rPr>
              <a:t> It eliminates non-alphanumeric characters except spaces.</a:t>
            </a:r>
          </a:p>
          <a:p>
            <a:pPr marL="0" indent="0" algn="l">
              <a:buNone/>
            </a:pPr>
            <a:r>
              <a:rPr lang="en-GB" b="1" i="0" dirty="0">
                <a:effectLst/>
                <a:latin typeface="Rockwell (Body)"/>
              </a:rPr>
              <a:t>Space Reduction: </a:t>
            </a:r>
            <a:r>
              <a:rPr lang="en-GB" i="0" dirty="0">
                <a:effectLst/>
                <a:latin typeface="Rockwell (Body)"/>
              </a:rPr>
              <a:t>It replaces multiple consecutive spaces with a single space.</a:t>
            </a:r>
          </a:p>
          <a:p>
            <a:pPr marL="0" indent="0" algn="l">
              <a:buNone/>
            </a:pPr>
            <a:r>
              <a:rPr lang="en-GB" b="1" i="0" dirty="0">
                <a:effectLst/>
                <a:latin typeface="Rockwell (Body)"/>
              </a:rPr>
              <a:t>Lemmatization: </a:t>
            </a:r>
            <a:r>
              <a:rPr lang="en-GB" i="0" dirty="0">
                <a:effectLst/>
                <a:latin typeface="Rockwell (Body)"/>
              </a:rPr>
              <a:t>It uses the WordNet </a:t>
            </a:r>
            <a:r>
              <a:rPr lang="en-GB" i="0" dirty="0" err="1">
                <a:effectLst/>
                <a:latin typeface="Rockwell (Body)"/>
              </a:rPr>
              <a:t>lemmatizer</a:t>
            </a:r>
            <a:r>
              <a:rPr lang="en-GB" i="0" dirty="0">
                <a:effectLst/>
                <a:latin typeface="Rockwell (Body)"/>
              </a:rPr>
              <a:t> to reduce words to their base forms.</a:t>
            </a:r>
          </a:p>
          <a:p>
            <a:endParaRPr lang="en-IN" dirty="0">
              <a:latin typeface="Rockwell (Body)"/>
            </a:endParaRPr>
          </a:p>
        </p:txBody>
      </p:sp>
      <p:pic>
        <p:nvPicPr>
          <p:cNvPr id="7" name="Picture 6">
            <a:extLst>
              <a:ext uri="{FF2B5EF4-FFF2-40B4-BE49-F238E27FC236}">
                <a16:creationId xmlns:a16="http://schemas.microsoft.com/office/drawing/2014/main" id="{0590E78A-8699-EC88-AC76-B71922374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013" y="3779404"/>
            <a:ext cx="6876846" cy="2755866"/>
          </a:xfrm>
          <a:prstGeom prst="rect">
            <a:avLst/>
          </a:prstGeom>
        </p:spPr>
      </p:pic>
    </p:spTree>
    <p:extLst>
      <p:ext uri="{BB962C8B-B14F-4D97-AF65-F5344CB8AC3E}">
        <p14:creationId xmlns:p14="http://schemas.microsoft.com/office/powerpoint/2010/main" val="380038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7107-4F49-04F7-F2DD-A06092A2199B}"/>
              </a:ext>
            </a:extLst>
          </p:cNvPr>
          <p:cNvSpPr>
            <a:spLocks noGrp="1"/>
          </p:cNvSpPr>
          <p:nvPr>
            <p:ph type="title"/>
          </p:nvPr>
        </p:nvSpPr>
        <p:spPr>
          <a:xfrm>
            <a:off x="585753" y="430843"/>
            <a:ext cx="6343964" cy="537344"/>
          </a:xfrm>
        </p:spPr>
        <p:txBody>
          <a:bodyPr>
            <a:normAutofit fontScale="90000"/>
          </a:bodyPr>
          <a:lstStyle/>
          <a:p>
            <a:r>
              <a:rPr lang="en-GB" dirty="0"/>
              <a:t>Feature engineering &gt;&gt;</a:t>
            </a:r>
            <a:endParaRPr lang="en-IN" dirty="0"/>
          </a:p>
        </p:txBody>
      </p:sp>
      <p:sp>
        <p:nvSpPr>
          <p:cNvPr id="3" name="Content Placeholder 2">
            <a:extLst>
              <a:ext uri="{FF2B5EF4-FFF2-40B4-BE49-F238E27FC236}">
                <a16:creationId xmlns:a16="http://schemas.microsoft.com/office/drawing/2014/main" id="{51689E6F-71F5-D134-9B2B-52D3447B41D3}"/>
              </a:ext>
            </a:extLst>
          </p:cNvPr>
          <p:cNvSpPr>
            <a:spLocks noGrp="1"/>
          </p:cNvSpPr>
          <p:nvPr>
            <p:ph idx="1"/>
          </p:nvPr>
        </p:nvSpPr>
        <p:spPr>
          <a:xfrm>
            <a:off x="675402" y="1207008"/>
            <a:ext cx="10058400" cy="4050792"/>
          </a:xfrm>
        </p:spPr>
        <p:txBody>
          <a:bodyPr/>
          <a:lstStyle/>
          <a:p>
            <a:r>
              <a:rPr lang="en-GB" b="0" i="0" dirty="0">
                <a:effectLst/>
                <a:latin typeface="Rockwell (Body)"/>
              </a:rPr>
              <a:t>Certainly, let's continue building the sentiment analysis project by covering key activities such as feature engineering, model training, and evaluation. we'll focus on using a popular machine learning model for sentiment analysis. </a:t>
            </a:r>
          </a:p>
          <a:p>
            <a:r>
              <a:rPr lang="en-GB" b="0" i="0" dirty="0">
                <a:effectLst/>
                <a:latin typeface="Rockwell (Body)"/>
              </a:rPr>
              <a:t>Feature engineering is the process of selecting or creating relevant features that can improve the performance of your sentiment analysis model. For this example, we'll use a simple bag-of-words (</a:t>
            </a:r>
            <a:r>
              <a:rPr lang="en-GB" b="0" i="0" dirty="0" err="1">
                <a:effectLst/>
                <a:latin typeface="Rockwell (Body)"/>
              </a:rPr>
              <a:t>BoW</a:t>
            </a:r>
            <a:r>
              <a:rPr lang="en-GB" b="0" i="0" dirty="0">
                <a:effectLst/>
                <a:latin typeface="Rockwell (Body)"/>
              </a:rPr>
              <a:t>) model as our feature representation.</a:t>
            </a:r>
          </a:p>
          <a:p>
            <a:r>
              <a:rPr lang="en-GB" dirty="0">
                <a:latin typeface="Rockwell (Body)"/>
              </a:rPr>
              <a:t>Feature engineering uses the bag-</a:t>
            </a:r>
            <a:r>
              <a:rPr lang="en-GB" dirty="0" err="1">
                <a:latin typeface="Rockwell (Body)"/>
              </a:rPr>
              <a:t>og</a:t>
            </a:r>
            <a:r>
              <a:rPr lang="en-GB" dirty="0">
                <a:latin typeface="Rockwell (Body)"/>
              </a:rPr>
              <a:t>-words model to perform the improvising of the performance in the sentiment analysis.</a:t>
            </a:r>
          </a:p>
          <a:p>
            <a:r>
              <a:rPr lang="en-GB" dirty="0">
                <a:latin typeface="Rockwell (Body)"/>
              </a:rPr>
              <a:t>The python script for feature engineering </a:t>
            </a:r>
            <a:r>
              <a:rPr lang="en-GB" dirty="0">
                <a:latin typeface="Rockwell (Body)"/>
                <a:sym typeface="Wingdings" panose="05000000000000000000" pitchFamily="2" charset="2"/>
              </a:rPr>
              <a:t></a:t>
            </a:r>
            <a:endParaRPr lang="en-IN" dirty="0">
              <a:latin typeface="Rockwell (Body)"/>
            </a:endParaRPr>
          </a:p>
        </p:txBody>
      </p:sp>
      <p:pic>
        <p:nvPicPr>
          <p:cNvPr id="6" name="Picture 5">
            <a:extLst>
              <a:ext uri="{FF2B5EF4-FFF2-40B4-BE49-F238E27FC236}">
                <a16:creationId xmlns:a16="http://schemas.microsoft.com/office/drawing/2014/main" id="{BD79A2E5-AF85-E34A-21CD-098853247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12" y="4554070"/>
            <a:ext cx="10543635" cy="1268557"/>
          </a:xfrm>
          <a:prstGeom prst="rect">
            <a:avLst/>
          </a:prstGeom>
        </p:spPr>
      </p:pic>
    </p:spTree>
    <p:extLst>
      <p:ext uri="{BB962C8B-B14F-4D97-AF65-F5344CB8AC3E}">
        <p14:creationId xmlns:p14="http://schemas.microsoft.com/office/powerpoint/2010/main" val="2236608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5E8-7E54-36EF-B379-8E37D340A84E}"/>
              </a:ext>
            </a:extLst>
          </p:cNvPr>
          <p:cNvSpPr>
            <a:spLocks noGrp="1"/>
          </p:cNvSpPr>
          <p:nvPr>
            <p:ph type="title"/>
          </p:nvPr>
        </p:nvSpPr>
        <p:spPr>
          <a:xfrm>
            <a:off x="854696" y="475668"/>
            <a:ext cx="5196481" cy="546309"/>
          </a:xfrm>
        </p:spPr>
        <p:txBody>
          <a:bodyPr>
            <a:noAutofit/>
          </a:bodyPr>
          <a:lstStyle/>
          <a:p>
            <a:r>
              <a:rPr lang="en-GB" sz="4400" dirty="0"/>
              <a:t>Model training &gt;&gt;</a:t>
            </a:r>
            <a:endParaRPr lang="en-IN" sz="4400" dirty="0"/>
          </a:p>
        </p:txBody>
      </p:sp>
      <p:sp>
        <p:nvSpPr>
          <p:cNvPr id="3" name="Content Placeholder 2">
            <a:extLst>
              <a:ext uri="{FF2B5EF4-FFF2-40B4-BE49-F238E27FC236}">
                <a16:creationId xmlns:a16="http://schemas.microsoft.com/office/drawing/2014/main" id="{FDC688E8-27E7-55B1-BC55-024805994D3F}"/>
              </a:ext>
            </a:extLst>
          </p:cNvPr>
          <p:cNvSpPr>
            <a:spLocks noGrp="1"/>
          </p:cNvSpPr>
          <p:nvPr>
            <p:ph idx="1"/>
          </p:nvPr>
        </p:nvSpPr>
        <p:spPr>
          <a:xfrm>
            <a:off x="989165" y="1260796"/>
            <a:ext cx="10058400" cy="1186569"/>
          </a:xfrm>
        </p:spPr>
        <p:txBody>
          <a:bodyPr>
            <a:normAutofit fontScale="92500"/>
          </a:bodyPr>
          <a:lstStyle/>
          <a:p>
            <a:r>
              <a:rPr lang="en-GB" b="0" i="0" dirty="0">
                <a:effectLst/>
                <a:latin typeface="Rockwell (Body)"/>
              </a:rPr>
              <a:t>In this step, you'll train a machine learning model to predict sentiment labels based on the features you've engineered.</a:t>
            </a:r>
          </a:p>
          <a:p>
            <a:r>
              <a:rPr lang="en-GB" b="0" i="0" dirty="0">
                <a:effectLst/>
                <a:latin typeface="Rockwell (Body)"/>
              </a:rPr>
              <a:t>Now, let's train a Support Vector Machine (SVM) classifier on the </a:t>
            </a:r>
            <a:r>
              <a:rPr lang="en-GB" b="0" i="0" dirty="0" err="1">
                <a:effectLst/>
                <a:latin typeface="Rockwell (Body)"/>
              </a:rPr>
              <a:t>preprocessed</a:t>
            </a:r>
            <a:r>
              <a:rPr lang="en-GB" b="0" i="0" dirty="0">
                <a:effectLst/>
                <a:latin typeface="Rockwell (Body)"/>
              </a:rPr>
              <a:t> data:</a:t>
            </a:r>
            <a:endParaRPr lang="en-IN" dirty="0">
              <a:latin typeface="Rockwell (Body)"/>
            </a:endParaRPr>
          </a:p>
        </p:txBody>
      </p:sp>
      <p:pic>
        <p:nvPicPr>
          <p:cNvPr id="5" name="Picture 4">
            <a:extLst>
              <a:ext uri="{FF2B5EF4-FFF2-40B4-BE49-F238E27FC236}">
                <a16:creationId xmlns:a16="http://schemas.microsoft.com/office/drawing/2014/main" id="{D7D92758-33B0-035A-6897-49429B718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66" y="2472529"/>
            <a:ext cx="10752752" cy="3741744"/>
          </a:xfrm>
          <a:prstGeom prst="rect">
            <a:avLst/>
          </a:prstGeom>
        </p:spPr>
      </p:pic>
    </p:spTree>
    <p:extLst>
      <p:ext uri="{BB962C8B-B14F-4D97-AF65-F5344CB8AC3E}">
        <p14:creationId xmlns:p14="http://schemas.microsoft.com/office/powerpoint/2010/main" val="4256086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91BF-A1B1-12D4-09B4-AC81057DDE07}"/>
              </a:ext>
            </a:extLst>
          </p:cNvPr>
          <p:cNvSpPr>
            <a:spLocks noGrp="1"/>
          </p:cNvSpPr>
          <p:nvPr>
            <p:ph type="title"/>
          </p:nvPr>
        </p:nvSpPr>
        <p:spPr>
          <a:xfrm>
            <a:off x="675401" y="350162"/>
            <a:ext cx="4936505" cy="618026"/>
          </a:xfrm>
        </p:spPr>
        <p:txBody>
          <a:bodyPr>
            <a:normAutofit fontScale="90000"/>
          </a:bodyPr>
          <a:lstStyle/>
          <a:p>
            <a:r>
              <a:rPr lang="en-GB" sz="4900" dirty="0"/>
              <a:t>Model</a:t>
            </a:r>
            <a:r>
              <a:rPr lang="en-GB" sz="4400" dirty="0"/>
              <a:t> evaluation &gt;&gt;</a:t>
            </a:r>
            <a:endParaRPr lang="en-IN" sz="4400" dirty="0"/>
          </a:p>
        </p:txBody>
      </p:sp>
      <p:sp>
        <p:nvSpPr>
          <p:cNvPr id="3" name="Content Placeholder 2">
            <a:extLst>
              <a:ext uri="{FF2B5EF4-FFF2-40B4-BE49-F238E27FC236}">
                <a16:creationId xmlns:a16="http://schemas.microsoft.com/office/drawing/2014/main" id="{0148F418-C81F-1997-4799-70BEA2729654}"/>
              </a:ext>
            </a:extLst>
          </p:cNvPr>
          <p:cNvSpPr>
            <a:spLocks noGrp="1"/>
          </p:cNvSpPr>
          <p:nvPr>
            <p:ph idx="1"/>
          </p:nvPr>
        </p:nvSpPr>
        <p:spPr>
          <a:xfrm>
            <a:off x="971237" y="1189078"/>
            <a:ext cx="10058400" cy="1598945"/>
          </a:xfrm>
        </p:spPr>
        <p:txBody>
          <a:bodyPr>
            <a:normAutofit fontScale="85000" lnSpcReduction="10000"/>
          </a:bodyPr>
          <a:lstStyle/>
          <a:p>
            <a:r>
              <a:rPr lang="en-GB" b="0" i="0" dirty="0">
                <a:effectLst/>
                <a:latin typeface="Rockwell (Body)"/>
              </a:rPr>
              <a:t>Model evaluation is a critical step in assessing the performance of your sentiment analysis model. It helps you determine how well your model is performing in terms of making predictions and understanding its strengths and weaknesses. Here's an elaboration on common metrics and techniques for evaluating sentiment analysis models:</a:t>
            </a:r>
          </a:p>
          <a:p>
            <a:r>
              <a:rPr lang="en-GB" b="0" i="0" dirty="0">
                <a:effectLst/>
                <a:latin typeface="Rockwell (Body)"/>
              </a:rPr>
              <a:t>Evaluating the model's performance is crucial. Common evaluation metrics for sentiment analysis include accuracy, precision, recall, F1-score, and confusion matrix</a:t>
            </a:r>
            <a:r>
              <a:rPr lang="en-GB" b="0" i="0" dirty="0">
                <a:solidFill>
                  <a:srgbClr val="D1D5DB"/>
                </a:solidFill>
                <a:effectLst/>
                <a:latin typeface="Söhne"/>
              </a:rPr>
              <a:t>.</a:t>
            </a:r>
            <a:endParaRPr lang="en-IN" dirty="0"/>
          </a:p>
        </p:txBody>
      </p:sp>
      <p:pic>
        <p:nvPicPr>
          <p:cNvPr id="7" name="Picture 6">
            <a:extLst>
              <a:ext uri="{FF2B5EF4-FFF2-40B4-BE49-F238E27FC236}">
                <a16:creationId xmlns:a16="http://schemas.microsoft.com/office/drawing/2014/main" id="{470E1093-4057-4DD8-77E5-3DE06DD29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921" y="3057061"/>
            <a:ext cx="10836579" cy="2949196"/>
          </a:xfrm>
          <a:prstGeom prst="rect">
            <a:avLst/>
          </a:prstGeom>
        </p:spPr>
      </p:pic>
    </p:spTree>
    <p:extLst>
      <p:ext uri="{BB962C8B-B14F-4D97-AF65-F5344CB8AC3E}">
        <p14:creationId xmlns:p14="http://schemas.microsoft.com/office/powerpoint/2010/main" val="109667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5B10-C9CE-60DA-08BD-A2C3C882A0EE}"/>
              </a:ext>
            </a:extLst>
          </p:cNvPr>
          <p:cNvSpPr>
            <a:spLocks noGrp="1"/>
          </p:cNvSpPr>
          <p:nvPr>
            <p:ph type="title"/>
          </p:nvPr>
        </p:nvSpPr>
        <p:spPr>
          <a:xfrm>
            <a:off x="693330" y="359126"/>
            <a:ext cx="7509376" cy="725603"/>
          </a:xfrm>
        </p:spPr>
        <p:txBody>
          <a:bodyPr>
            <a:normAutofit/>
          </a:bodyPr>
          <a:lstStyle/>
          <a:p>
            <a:r>
              <a:rPr lang="en-GB" sz="4400" dirty="0"/>
              <a:t>Hyperparameter tuning &gt;&gt;</a:t>
            </a:r>
            <a:endParaRPr lang="en-IN" sz="4400" dirty="0"/>
          </a:p>
        </p:txBody>
      </p:sp>
      <p:sp>
        <p:nvSpPr>
          <p:cNvPr id="3" name="Content Placeholder 2">
            <a:extLst>
              <a:ext uri="{FF2B5EF4-FFF2-40B4-BE49-F238E27FC236}">
                <a16:creationId xmlns:a16="http://schemas.microsoft.com/office/drawing/2014/main" id="{6DED114D-394B-44C5-3FDD-503DD7F5190B}"/>
              </a:ext>
            </a:extLst>
          </p:cNvPr>
          <p:cNvSpPr>
            <a:spLocks noGrp="1"/>
          </p:cNvSpPr>
          <p:nvPr>
            <p:ph idx="1"/>
          </p:nvPr>
        </p:nvSpPr>
        <p:spPr>
          <a:xfrm>
            <a:off x="791942" y="1108395"/>
            <a:ext cx="10058400" cy="1258287"/>
          </a:xfrm>
        </p:spPr>
        <p:txBody>
          <a:bodyPr/>
          <a:lstStyle/>
          <a:p>
            <a:r>
              <a:rPr lang="en-GB" b="0" i="0" dirty="0">
                <a:effectLst/>
                <a:latin typeface="Rockwell (Body)"/>
              </a:rPr>
              <a:t>Hyperparameter tuning is a crucial step in optimizing the performance of machine learning models, including the Support Vector Machine (SVM) model we've been using for sentiment analysis. In this section, we'll elaborate on the code for hyperparameter tuning, focusing on the grid search technique.</a:t>
            </a:r>
            <a:endParaRPr lang="en-IN" dirty="0">
              <a:latin typeface="Rockwell (Body)"/>
            </a:endParaRPr>
          </a:p>
        </p:txBody>
      </p:sp>
      <p:pic>
        <p:nvPicPr>
          <p:cNvPr id="5" name="Picture 4">
            <a:extLst>
              <a:ext uri="{FF2B5EF4-FFF2-40B4-BE49-F238E27FC236}">
                <a16:creationId xmlns:a16="http://schemas.microsoft.com/office/drawing/2014/main" id="{9A5146B8-DD61-6884-9CDC-3D72289A2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117" y="2357718"/>
            <a:ext cx="9393907" cy="4390295"/>
          </a:xfrm>
          <a:prstGeom prst="rect">
            <a:avLst/>
          </a:prstGeom>
        </p:spPr>
      </p:pic>
    </p:spTree>
    <p:extLst>
      <p:ext uri="{BB962C8B-B14F-4D97-AF65-F5344CB8AC3E}">
        <p14:creationId xmlns:p14="http://schemas.microsoft.com/office/powerpoint/2010/main" val="3563844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31AD-F199-B33B-4ADB-24CA7C968CF1}"/>
              </a:ext>
            </a:extLst>
          </p:cNvPr>
          <p:cNvSpPr>
            <a:spLocks noGrp="1"/>
          </p:cNvSpPr>
          <p:nvPr>
            <p:ph type="title"/>
          </p:nvPr>
        </p:nvSpPr>
        <p:spPr>
          <a:xfrm>
            <a:off x="612647" y="466703"/>
            <a:ext cx="10575306" cy="761462"/>
          </a:xfrm>
        </p:spPr>
        <p:txBody>
          <a:bodyPr>
            <a:normAutofit/>
          </a:bodyPr>
          <a:lstStyle/>
          <a:p>
            <a:r>
              <a:rPr lang="en-GB" sz="4400" dirty="0"/>
              <a:t>Processes involved hyperparameter tuning &gt;&gt;</a:t>
            </a:r>
            <a:endParaRPr lang="en-IN" sz="4400" dirty="0"/>
          </a:p>
        </p:txBody>
      </p:sp>
      <p:sp>
        <p:nvSpPr>
          <p:cNvPr id="3" name="Content Placeholder 2">
            <a:extLst>
              <a:ext uri="{FF2B5EF4-FFF2-40B4-BE49-F238E27FC236}">
                <a16:creationId xmlns:a16="http://schemas.microsoft.com/office/drawing/2014/main" id="{5F850F45-BCE3-9310-2F04-E7B826642072}"/>
              </a:ext>
            </a:extLst>
          </p:cNvPr>
          <p:cNvSpPr>
            <a:spLocks noGrp="1"/>
          </p:cNvSpPr>
          <p:nvPr>
            <p:ph idx="1"/>
          </p:nvPr>
        </p:nvSpPr>
        <p:spPr>
          <a:xfrm>
            <a:off x="944343" y="1646277"/>
            <a:ext cx="10058400" cy="4050792"/>
          </a:xfrm>
        </p:spPr>
        <p:txBody>
          <a:bodyPr/>
          <a:lstStyle/>
          <a:p>
            <a:r>
              <a:rPr lang="en-IN" b="0" i="0" dirty="0">
                <a:effectLst/>
                <a:latin typeface="Rockwell (Body)"/>
              </a:rPr>
              <a:t>We define a ‘</a:t>
            </a:r>
            <a:r>
              <a:rPr lang="en-IN" b="0" i="0" dirty="0" err="1">
                <a:effectLst/>
                <a:latin typeface="Rockwell (Body)"/>
              </a:rPr>
              <a:t>param_grid</a:t>
            </a:r>
            <a:r>
              <a:rPr lang="en-IN" b="0" i="0" dirty="0">
                <a:effectLst/>
                <a:latin typeface="Rockwell (Body)"/>
              </a:rPr>
              <a:t>’ </a:t>
            </a:r>
            <a:r>
              <a:rPr lang="en-GB" b="0" i="0" dirty="0">
                <a:effectLst/>
                <a:latin typeface="Rockwell (Body)"/>
              </a:rPr>
              <a:t>dictionary that specifies the hyperparameters to be tuned. In this example, we're tuning the ‘c’ </a:t>
            </a:r>
            <a:r>
              <a:rPr lang="en-IN" b="0" i="0" dirty="0">
                <a:effectLst/>
                <a:latin typeface="Rockwell (Body)"/>
              </a:rPr>
              <a:t>parameter (regularization strength),’</a:t>
            </a:r>
            <a:r>
              <a:rPr lang="en-IN" b="0" i="0" dirty="0" err="1">
                <a:effectLst/>
                <a:latin typeface="Rockwell (Body)"/>
              </a:rPr>
              <a:t>kernal</a:t>
            </a:r>
            <a:r>
              <a:rPr lang="en-IN" b="0" i="0" dirty="0">
                <a:effectLst/>
                <a:latin typeface="Rockwell (Body)"/>
              </a:rPr>
              <a:t>’ and ‘gamma’.</a:t>
            </a:r>
          </a:p>
          <a:p>
            <a:r>
              <a:rPr lang="en-GB" b="0" i="0" dirty="0">
                <a:effectLst/>
                <a:latin typeface="Rockwell (Body)"/>
              </a:rPr>
              <a:t>We create an SVM model using</a:t>
            </a:r>
            <a:r>
              <a:rPr lang="en-IN" dirty="0">
                <a:latin typeface="Rockwell (Body)"/>
              </a:rPr>
              <a:t> ‘svc’.</a:t>
            </a:r>
          </a:p>
          <a:p>
            <a:r>
              <a:rPr lang="en-IN" dirty="0">
                <a:latin typeface="Rockwell (Body)"/>
              </a:rPr>
              <a:t>We use ‘</a:t>
            </a:r>
            <a:r>
              <a:rPr lang="en-IN" dirty="0" err="1">
                <a:latin typeface="Rockwell (Body)"/>
              </a:rPr>
              <a:t>gridsearchCV</a:t>
            </a:r>
            <a:r>
              <a:rPr lang="en-IN" dirty="0">
                <a:latin typeface="Rockwell (Body)"/>
              </a:rPr>
              <a:t>’ </a:t>
            </a:r>
            <a:r>
              <a:rPr lang="en-GB" b="0" i="0" dirty="0">
                <a:effectLst/>
                <a:latin typeface="Rockwell (Body)"/>
              </a:rPr>
              <a:t>o perform the grid search. This function takes the model, the parameter grid, cross-validation settings </a:t>
            </a:r>
            <a:r>
              <a:rPr lang="en-IN" b="0" i="0" dirty="0">
                <a:effectLst/>
                <a:latin typeface="Rockwell (Body)"/>
              </a:rPr>
              <a:t>he scoring metric and “</a:t>
            </a:r>
            <a:r>
              <a:rPr lang="en-IN" b="0" i="0" dirty="0" err="1">
                <a:effectLst/>
                <a:latin typeface="Rockwell (Body)"/>
              </a:rPr>
              <a:t>verbres</a:t>
            </a:r>
            <a:r>
              <a:rPr lang="en-IN" b="0" i="0" dirty="0">
                <a:effectLst/>
                <a:latin typeface="Rockwell (Body)"/>
              </a:rPr>
              <a:t> =2” </a:t>
            </a:r>
            <a:r>
              <a:rPr lang="en-GB" b="0" i="0" dirty="0">
                <a:effectLst/>
                <a:latin typeface="Rockwell (Body)"/>
              </a:rPr>
              <a:t>to display progress.</a:t>
            </a:r>
          </a:p>
          <a:p>
            <a:r>
              <a:rPr lang="en-GB" b="0" i="0" dirty="0">
                <a:effectLst/>
                <a:latin typeface="Rockwell (Body)"/>
              </a:rPr>
              <a:t>The best hyperparameters are obtained using ‘</a:t>
            </a:r>
            <a:r>
              <a:rPr lang="en-GB" b="0" i="0" dirty="0" err="1">
                <a:effectLst/>
                <a:latin typeface="Rockwell (Body)"/>
              </a:rPr>
              <a:t>grid_search.best</a:t>
            </a:r>
            <a:r>
              <a:rPr lang="en-GB" dirty="0" err="1">
                <a:latin typeface="Rockwell (Body)"/>
              </a:rPr>
              <a:t>_param</a:t>
            </a:r>
            <a:endParaRPr lang="en-GB" b="0" i="0" dirty="0">
              <a:effectLst/>
              <a:latin typeface="Rockwell (Body)"/>
            </a:endParaRPr>
          </a:p>
          <a:p>
            <a:r>
              <a:rPr lang="en-GB" b="0" i="0" dirty="0">
                <a:effectLst/>
                <a:latin typeface="Rockwell (Body)"/>
              </a:rPr>
              <a:t>We then train a new SVM model with the best hyperparameters.</a:t>
            </a:r>
          </a:p>
          <a:p>
            <a:r>
              <a:rPr lang="en-GB" b="0" i="0" dirty="0">
                <a:effectLst/>
                <a:latin typeface="Rockwell (Body)"/>
              </a:rPr>
              <a:t>The tuned model is used to make predictions on the test set, and accuracy is calculated to evaluate its performance.</a:t>
            </a:r>
          </a:p>
          <a:p>
            <a:endParaRPr lang="en-IN" dirty="0"/>
          </a:p>
        </p:txBody>
      </p:sp>
    </p:spTree>
    <p:extLst>
      <p:ext uri="{BB962C8B-B14F-4D97-AF65-F5344CB8AC3E}">
        <p14:creationId xmlns:p14="http://schemas.microsoft.com/office/powerpoint/2010/main" val="4137408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6D51-600C-3554-C343-853CDFFF7454}"/>
              </a:ext>
            </a:extLst>
          </p:cNvPr>
          <p:cNvSpPr>
            <a:spLocks noGrp="1"/>
          </p:cNvSpPr>
          <p:nvPr>
            <p:ph type="title"/>
          </p:nvPr>
        </p:nvSpPr>
        <p:spPr>
          <a:xfrm>
            <a:off x="809873" y="403948"/>
            <a:ext cx="4004176" cy="689745"/>
          </a:xfrm>
        </p:spPr>
        <p:txBody>
          <a:bodyPr>
            <a:noAutofit/>
          </a:bodyPr>
          <a:lstStyle/>
          <a:p>
            <a:r>
              <a:rPr lang="en-GB" sz="4400" dirty="0"/>
              <a:t>Deployment &gt;&gt;</a:t>
            </a:r>
            <a:endParaRPr lang="en-IN" sz="4400" dirty="0"/>
          </a:p>
        </p:txBody>
      </p:sp>
      <p:sp>
        <p:nvSpPr>
          <p:cNvPr id="3" name="Content Placeholder 2">
            <a:extLst>
              <a:ext uri="{FF2B5EF4-FFF2-40B4-BE49-F238E27FC236}">
                <a16:creationId xmlns:a16="http://schemas.microsoft.com/office/drawing/2014/main" id="{812D3D14-DBA7-E2C3-36C6-29312FC2818A}"/>
              </a:ext>
            </a:extLst>
          </p:cNvPr>
          <p:cNvSpPr>
            <a:spLocks noGrp="1"/>
          </p:cNvSpPr>
          <p:nvPr>
            <p:ph idx="1"/>
          </p:nvPr>
        </p:nvSpPr>
        <p:spPr>
          <a:xfrm>
            <a:off x="908482" y="1224937"/>
            <a:ext cx="10288435" cy="5211721"/>
          </a:xfrm>
        </p:spPr>
        <p:txBody>
          <a:bodyPr>
            <a:normAutofit fontScale="85000" lnSpcReduction="20000"/>
          </a:bodyPr>
          <a:lstStyle/>
          <a:p>
            <a:pPr>
              <a:lnSpc>
                <a:spcPct val="120000"/>
              </a:lnSpc>
            </a:pPr>
            <a:r>
              <a:rPr lang="en-GB" b="0" i="0" dirty="0">
                <a:effectLst/>
                <a:latin typeface="Rockwell (Body)"/>
              </a:rPr>
              <a:t>Once your model is trained and performing well, you can deploy it as part of your sentiment analysis tool or application. For real-time analysis, consider building a web-based interface that takes user input and uses your model to provide sentiment analysis results.</a:t>
            </a:r>
          </a:p>
          <a:p>
            <a:pPr>
              <a:lnSpc>
                <a:spcPct val="120000"/>
              </a:lnSpc>
            </a:pPr>
            <a:r>
              <a:rPr lang="en-GB" b="0" i="0" dirty="0">
                <a:effectLst/>
                <a:latin typeface="Rockwell (Body)"/>
              </a:rPr>
              <a:t>The deployment process for a sentiment analysis model involves making your model accessible to users or integrating it into an application or system. Here's an elaboration on the steps involved in deploying a sentiment analysis model:</a:t>
            </a:r>
            <a:endParaRPr lang="en-GB" dirty="0">
              <a:latin typeface="Rockwell (Body)"/>
            </a:endParaRPr>
          </a:p>
          <a:p>
            <a:pPr>
              <a:lnSpc>
                <a:spcPct val="120000"/>
              </a:lnSpc>
            </a:pPr>
            <a:r>
              <a:rPr lang="en-IN" b="1" i="0" dirty="0">
                <a:effectLst/>
                <a:latin typeface="Rockwell (Body)"/>
              </a:rPr>
              <a:t>Model Serialization</a:t>
            </a:r>
            <a:endParaRPr lang="en-GB" b="1" i="0" dirty="0">
              <a:effectLst/>
              <a:latin typeface="Rockwell (Body)"/>
            </a:endParaRPr>
          </a:p>
          <a:p>
            <a:pPr>
              <a:lnSpc>
                <a:spcPct val="120000"/>
              </a:lnSpc>
            </a:pPr>
            <a:r>
              <a:rPr lang="en-IN" b="1" i="0" dirty="0">
                <a:effectLst/>
                <a:latin typeface="Rockwell (Body)"/>
              </a:rPr>
              <a:t>API Development</a:t>
            </a:r>
            <a:endParaRPr lang="en-GB" b="1" dirty="0">
              <a:latin typeface="Rockwell (Body)"/>
            </a:endParaRPr>
          </a:p>
          <a:p>
            <a:pPr>
              <a:lnSpc>
                <a:spcPct val="120000"/>
              </a:lnSpc>
            </a:pPr>
            <a:r>
              <a:rPr lang="en-IN" b="1" i="0" dirty="0">
                <a:effectLst/>
                <a:latin typeface="Rockwell (Body)"/>
              </a:rPr>
              <a:t>Model Hosting</a:t>
            </a:r>
            <a:endParaRPr lang="en-GB" b="1" i="0" dirty="0">
              <a:effectLst/>
              <a:latin typeface="Rockwell (Body)"/>
            </a:endParaRPr>
          </a:p>
          <a:p>
            <a:pPr>
              <a:lnSpc>
                <a:spcPct val="120000"/>
              </a:lnSpc>
            </a:pPr>
            <a:r>
              <a:rPr lang="en-IN" b="1" i="0" dirty="0">
                <a:effectLst/>
                <a:latin typeface="Rockwell (Body)"/>
              </a:rPr>
              <a:t>Security</a:t>
            </a:r>
            <a:endParaRPr lang="en-GB" b="1" dirty="0">
              <a:latin typeface="Rockwell (Body)"/>
            </a:endParaRPr>
          </a:p>
          <a:p>
            <a:pPr>
              <a:lnSpc>
                <a:spcPct val="120000"/>
              </a:lnSpc>
            </a:pPr>
            <a:r>
              <a:rPr lang="en-IN" b="1" i="0" dirty="0">
                <a:effectLst/>
                <a:latin typeface="Rockwell (Body)"/>
              </a:rPr>
              <a:t>Model Updates</a:t>
            </a:r>
            <a:endParaRPr lang="en-GB" b="1" i="0" dirty="0">
              <a:effectLst/>
              <a:latin typeface="Rockwell (Body)"/>
            </a:endParaRPr>
          </a:p>
          <a:p>
            <a:pPr>
              <a:lnSpc>
                <a:spcPct val="120000"/>
              </a:lnSpc>
            </a:pPr>
            <a:r>
              <a:rPr lang="en-IN" b="1" i="0" dirty="0">
                <a:effectLst/>
                <a:latin typeface="Rockwell (Body)"/>
              </a:rPr>
              <a:t>User Documentation</a:t>
            </a:r>
          </a:p>
          <a:p>
            <a:pPr>
              <a:lnSpc>
                <a:spcPct val="120000"/>
              </a:lnSpc>
            </a:pPr>
            <a:r>
              <a:rPr lang="en-IN" b="1" i="0" dirty="0">
                <a:effectLst/>
                <a:latin typeface="Rockwell (Body)"/>
              </a:rPr>
              <a:t>Testing and Quality Assurance</a:t>
            </a:r>
          </a:p>
          <a:p>
            <a:pPr>
              <a:lnSpc>
                <a:spcPct val="120000"/>
              </a:lnSpc>
            </a:pPr>
            <a:r>
              <a:rPr lang="en-IN" b="1" i="0" dirty="0">
                <a:effectLst/>
                <a:latin typeface="Rockwell (Body)"/>
              </a:rPr>
              <a:t>Deployment and Monitoring</a:t>
            </a:r>
            <a:endParaRPr lang="en-IN" dirty="0">
              <a:latin typeface="Rockwell (Body)"/>
            </a:endParaRPr>
          </a:p>
        </p:txBody>
      </p:sp>
    </p:spTree>
    <p:extLst>
      <p:ext uri="{BB962C8B-B14F-4D97-AF65-F5344CB8AC3E}">
        <p14:creationId xmlns:p14="http://schemas.microsoft.com/office/powerpoint/2010/main" val="2918338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1CD2-EF95-FCAB-66A5-A92F4FD714D7}"/>
              </a:ext>
            </a:extLst>
          </p:cNvPr>
          <p:cNvSpPr>
            <a:spLocks noGrp="1"/>
          </p:cNvSpPr>
          <p:nvPr>
            <p:ph type="title"/>
          </p:nvPr>
        </p:nvSpPr>
        <p:spPr>
          <a:xfrm>
            <a:off x="2925543" y="2268607"/>
            <a:ext cx="6218458" cy="2796451"/>
          </a:xfrm>
        </p:spPr>
        <p:txBody>
          <a:bodyPr>
            <a:noAutofit/>
          </a:bodyPr>
          <a:lstStyle/>
          <a:p>
            <a:pPr algn="ctr"/>
            <a:r>
              <a:rPr lang="en-GB" sz="8000" dirty="0"/>
              <a:t>Thanking you</a:t>
            </a:r>
            <a:endParaRPr lang="en-IN" sz="8000" dirty="0"/>
          </a:p>
        </p:txBody>
      </p:sp>
    </p:spTree>
    <p:extLst>
      <p:ext uri="{BB962C8B-B14F-4D97-AF65-F5344CB8AC3E}">
        <p14:creationId xmlns:p14="http://schemas.microsoft.com/office/powerpoint/2010/main" val="394106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FEFD-9F9C-1536-380D-3B2BE5A74C2A}"/>
              </a:ext>
            </a:extLst>
          </p:cNvPr>
          <p:cNvSpPr>
            <a:spLocks noGrp="1"/>
          </p:cNvSpPr>
          <p:nvPr>
            <p:ph type="title"/>
          </p:nvPr>
        </p:nvSpPr>
        <p:spPr>
          <a:xfrm>
            <a:off x="370601" y="439809"/>
            <a:ext cx="7034246" cy="653886"/>
          </a:xfrm>
        </p:spPr>
        <p:txBody>
          <a:bodyPr>
            <a:normAutofit fontScale="90000"/>
          </a:bodyPr>
          <a:lstStyle/>
          <a:p>
            <a:r>
              <a:rPr lang="en-GB" dirty="0"/>
              <a:t>THE PROJECT OVERVIEW &gt;&gt;</a:t>
            </a:r>
            <a:endParaRPr lang="en-IN" dirty="0"/>
          </a:p>
        </p:txBody>
      </p:sp>
      <p:sp>
        <p:nvSpPr>
          <p:cNvPr id="3" name="Content Placeholder 2">
            <a:extLst>
              <a:ext uri="{FF2B5EF4-FFF2-40B4-BE49-F238E27FC236}">
                <a16:creationId xmlns:a16="http://schemas.microsoft.com/office/drawing/2014/main" id="{235843AC-1A50-6EB0-DC2B-268380B204B2}"/>
              </a:ext>
            </a:extLst>
          </p:cNvPr>
          <p:cNvSpPr>
            <a:spLocks noGrp="1"/>
          </p:cNvSpPr>
          <p:nvPr>
            <p:ph idx="1"/>
          </p:nvPr>
        </p:nvSpPr>
        <p:spPr>
          <a:xfrm>
            <a:off x="496107" y="1323549"/>
            <a:ext cx="10058400" cy="5364121"/>
          </a:xfrm>
        </p:spPr>
        <p:txBody>
          <a:bodyPr>
            <a:normAutofit lnSpcReduction="10000"/>
          </a:bodyPr>
          <a:lstStyle/>
          <a:p>
            <a:pPr marL="0" indent="0">
              <a:lnSpc>
                <a:spcPct val="120000"/>
              </a:lnSpc>
              <a:buNone/>
            </a:pPr>
            <a:r>
              <a:rPr lang="en-GB" sz="1600" b="1" spc="500" dirty="0"/>
              <a:t>PROJECT TITLE </a:t>
            </a:r>
            <a:r>
              <a:rPr lang="en-GB" sz="1600" dirty="0"/>
              <a:t>: Innovative sentiment analysis using Artificial Intelligence</a:t>
            </a:r>
          </a:p>
          <a:p>
            <a:pPr marL="0" indent="0">
              <a:lnSpc>
                <a:spcPct val="120000"/>
              </a:lnSpc>
              <a:buNone/>
            </a:pPr>
            <a:r>
              <a:rPr lang="en-GB" sz="1600" b="1" spc="600" dirty="0"/>
              <a:t>OVERVIEW</a:t>
            </a:r>
            <a:r>
              <a:rPr lang="en-GB" sz="1600" dirty="0"/>
              <a:t> : </a:t>
            </a:r>
            <a:r>
              <a:rPr lang="en-GB" sz="1600" b="0" i="0" dirty="0">
                <a:effectLst/>
                <a:latin typeface="Rockwell (Body)"/>
              </a:rPr>
              <a:t>Sentiment analysis is a valuable application of artificial intelligence (AI) that involves the classification of text data into positive, negative, or neutral sentiments. While sentiment analysis is widely used in areas like social media monitoring and customer feedback analysis, an innovative approach can make it stand out and provide unique valu</a:t>
            </a:r>
            <a:r>
              <a:rPr lang="en-GB" sz="1600" b="1" i="0" dirty="0">
                <a:effectLst/>
                <a:latin typeface="Rockwell (Body)"/>
              </a:rPr>
              <a:t>e.</a:t>
            </a:r>
          </a:p>
          <a:p>
            <a:pPr marL="0" indent="0">
              <a:lnSpc>
                <a:spcPct val="120000"/>
              </a:lnSpc>
              <a:buNone/>
            </a:pPr>
            <a:r>
              <a:rPr lang="en-GB" sz="1600" b="1" spc="200" dirty="0">
                <a:latin typeface="Rockwell (Body)"/>
              </a:rPr>
              <a:t>PROJECT GOALS </a:t>
            </a:r>
            <a:r>
              <a:rPr lang="en-GB" sz="1600" dirty="0">
                <a:latin typeface="Rockwell (Body)"/>
              </a:rPr>
              <a:t>:</a:t>
            </a:r>
            <a:endParaRPr lang="en-GB" sz="1600" b="1" i="0" dirty="0">
              <a:effectLst/>
              <a:latin typeface="Rockwell (Body)"/>
            </a:endParaRPr>
          </a:p>
          <a:p>
            <a:pPr algn="l">
              <a:lnSpc>
                <a:spcPct val="120000"/>
              </a:lnSpc>
              <a:buFont typeface="+mj-lt"/>
              <a:buAutoNum type="arabicPeriod"/>
            </a:pPr>
            <a:r>
              <a:rPr lang="en-GB" sz="1600" b="0" i="0" dirty="0">
                <a:effectLst/>
                <a:latin typeface="Rockwell (Body)"/>
              </a:rPr>
              <a:t>Develop an AI-powered sentiment analysis system that goes beyond traditional sentiment polarity classification and provides deeper insights into emotions and intentions.</a:t>
            </a:r>
          </a:p>
          <a:p>
            <a:pPr algn="l">
              <a:lnSpc>
                <a:spcPct val="120000"/>
              </a:lnSpc>
              <a:buFont typeface="+mj-lt"/>
              <a:buAutoNum type="arabicPeriod"/>
            </a:pPr>
            <a:r>
              <a:rPr lang="en-GB" sz="1600" b="0" i="0" dirty="0">
                <a:effectLst/>
                <a:latin typeface="Rockwell (Body)"/>
              </a:rPr>
              <a:t>Create a user-friendly interface or application that allows users to interact with the sentiment analysis tool and gain valuable insights from text data.</a:t>
            </a:r>
          </a:p>
          <a:p>
            <a:pPr algn="l">
              <a:lnSpc>
                <a:spcPct val="120000"/>
              </a:lnSpc>
              <a:buFont typeface="+mj-lt"/>
              <a:buAutoNum type="arabicPeriod"/>
            </a:pPr>
            <a:r>
              <a:rPr lang="en-GB" sz="1600" b="0" i="0" dirty="0">
                <a:effectLst/>
                <a:latin typeface="Rockwell (Body)"/>
              </a:rPr>
              <a:t>Integrate advanced natural language processing (NLP) techniques, machine learning models, and data visualization methods to enhance the accuracy and interpretability of sentiment analysis results.</a:t>
            </a:r>
          </a:p>
          <a:p>
            <a:pPr marL="0" indent="0">
              <a:lnSpc>
                <a:spcPct val="120000"/>
              </a:lnSpc>
              <a:buNone/>
            </a:pPr>
            <a:r>
              <a:rPr lang="en-IN" sz="1600" b="1" dirty="0">
                <a:latin typeface="Rockwell (Body)"/>
              </a:rPr>
              <a:t>IDEA : </a:t>
            </a:r>
            <a:r>
              <a:rPr lang="en-GB" sz="1400" b="0" i="0" dirty="0">
                <a:effectLst/>
                <a:latin typeface="Rockwell (Body)"/>
              </a:rPr>
              <a:t>Implement Emotion Contextualization Rather than just classifying sentiments as positive, negative, or neutral, the innovative aspect of this project involves contextualizing emotions. Emotion contextualization aims to understand not only what emotion is expressed but also why and how it is expressed. This can provide a deeper understanding of user sentiments and intentions.</a:t>
            </a:r>
            <a:endParaRPr lang="en-IN" sz="1600" b="1" dirty="0">
              <a:latin typeface="Rockwell (Body)"/>
            </a:endParaRPr>
          </a:p>
        </p:txBody>
      </p:sp>
    </p:spTree>
    <p:extLst>
      <p:ext uri="{BB962C8B-B14F-4D97-AF65-F5344CB8AC3E}">
        <p14:creationId xmlns:p14="http://schemas.microsoft.com/office/powerpoint/2010/main" val="331739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2730-29B1-EE08-1D8C-4F11387FC605}"/>
              </a:ext>
            </a:extLst>
          </p:cNvPr>
          <p:cNvSpPr>
            <a:spLocks noGrp="1"/>
          </p:cNvSpPr>
          <p:nvPr>
            <p:ph type="title"/>
          </p:nvPr>
        </p:nvSpPr>
        <p:spPr>
          <a:xfrm>
            <a:off x="523001" y="394985"/>
            <a:ext cx="9078198" cy="886968"/>
          </a:xfrm>
        </p:spPr>
        <p:txBody>
          <a:bodyPr>
            <a:normAutofit/>
          </a:bodyPr>
          <a:lstStyle/>
          <a:p>
            <a:r>
              <a:rPr lang="en-GB" dirty="0"/>
              <a:t>KEY FEATURES IN THIS PROJECTS &gt;&gt;</a:t>
            </a:r>
            <a:endParaRPr lang="en-IN" dirty="0"/>
          </a:p>
        </p:txBody>
      </p:sp>
      <p:sp>
        <p:nvSpPr>
          <p:cNvPr id="3" name="Content Placeholder 2">
            <a:extLst>
              <a:ext uri="{FF2B5EF4-FFF2-40B4-BE49-F238E27FC236}">
                <a16:creationId xmlns:a16="http://schemas.microsoft.com/office/drawing/2014/main" id="{07E82ACF-5981-247D-653C-787828617637}"/>
              </a:ext>
            </a:extLst>
          </p:cNvPr>
          <p:cNvSpPr>
            <a:spLocks noGrp="1"/>
          </p:cNvSpPr>
          <p:nvPr>
            <p:ph idx="1"/>
          </p:nvPr>
        </p:nvSpPr>
        <p:spPr>
          <a:xfrm>
            <a:off x="510989" y="1461247"/>
            <a:ext cx="10787589" cy="5172635"/>
          </a:xfrm>
        </p:spPr>
        <p:txBody>
          <a:bodyPr/>
          <a:lstStyle/>
          <a:p>
            <a:pPr algn="l">
              <a:buFont typeface="+mj-lt"/>
              <a:buAutoNum type="arabicPeriod"/>
            </a:pPr>
            <a:r>
              <a:rPr lang="en-GB" b="0" i="0" dirty="0">
                <a:effectLst/>
                <a:latin typeface="Rockwell (Body)"/>
              </a:rPr>
              <a:t>Emotion Detection: Implement advanced NLP techniques to detect a wider range of emotions, such as joy, anger, sadness, fear, surprise, and more, within the text data.</a:t>
            </a:r>
          </a:p>
          <a:p>
            <a:pPr algn="l">
              <a:buFont typeface="+mj-lt"/>
              <a:buAutoNum type="arabicPeriod"/>
            </a:pPr>
            <a:r>
              <a:rPr lang="en-GB" b="0" i="0" dirty="0">
                <a:effectLst/>
                <a:latin typeface="Rockwell (Body)"/>
              </a:rPr>
              <a:t>Emotion Attribution: Identify the specific elements in the text that contribute to the expressed emotion, such as keywords, phrases, or linguistic patterns.</a:t>
            </a:r>
          </a:p>
          <a:p>
            <a:pPr algn="l">
              <a:buFont typeface="+mj-lt"/>
              <a:buAutoNum type="arabicPeriod"/>
            </a:pPr>
            <a:r>
              <a:rPr lang="en-GB" b="0" i="0" dirty="0">
                <a:effectLst/>
                <a:latin typeface="Rockwell (Body)"/>
              </a:rPr>
              <a:t>Emotion Trends: </a:t>
            </a:r>
            <a:r>
              <a:rPr lang="en-GB" b="0" i="0" dirty="0" err="1">
                <a:effectLst/>
                <a:latin typeface="Rockwell (Body)"/>
              </a:rPr>
              <a:t>Analyze</a:t>
            </a:r>
            <a:r>
              <a:rPr lang="en-GB" b="0" i="0" dirty="0">
                <a:effectLst/>
                <a:latin typeface="Rockwell (Body)"/>
              </a:rPr>
              <a:t> trends and patterns in emotion expression over time, helping users identify shifts in sentiment or emerging themes.</a:t>
            </a:r>
          </a:p>
          <a:p>
            <a:pPr algn="l">
              <a:buFont typeface="+mj-lt"/>
              <a:buAutoNum type="arabicPeriod"/>
            </a:pPr>
            <a:r>
              <a:rPr lang="en-GB" b="0" i="0" dirty="0">
                <a:effectLst/>
                <a:latin typeface="Rockwell (Body)"/>
              </a:rPr>
              <a:t>Sentiment Intensity: Quantify the intensity of each emotion expressed, allowing users to gauge the strength of sentiment.</a:t>
            </a:r>
          </a:p>
          <a:p>
            <a:pPr algn="l">
              <a:buFont typeface="+mj-lt"/>
              <a:buAutoNum type="arabicPeriod"/>
            </a:pPr>
            <a:r>
              <a:rPr lang="en-GB" b="0" i="0" dirty="0">
                <a:effectLst/>
                <a:latin typeface="Rockwell (Body)"/>
              </a:rPr>
              <a:t>Sentiment Visualization: Create interactive visualizations that represent emotion and sentiment trends, making it easy for users to explore and understand the data.</a:t>
            </a:r>
          </a:p>
          <a:p>
            <a:pPr algn="l">
              <a:buFont typeface="+mj-lt"/>
              <a:buAutoNum type="arabicPeriod"/>
            </a:pPr>
            <a:r>
              <a:rPr lang="en-GB" b="0" i="0" dirty="0">
                <a:effectLst/>
                <a:latin typeface="Rockwell (Body)"/>
              </a:rPr>
              <a:t>Real-time Analysis: If applicable, develop a real-time sentiment analysis module that can process and display sentiment changes as new data is inputted.</a:t>
            </a:r>
          </a:p>
          <a:p>
            <a:pPr marL="0" indent="0">
              <a:buNone/>
            </a:pPr>
            <a:endParaRPr lang="en-IN" dirty="0">
              <a:latin typeface="Rockwell (Body)"/>
            </a:endParaRPr>
          </a:p>
        </p:txBody>
      </p:sp>
    </p:spTree>
    <p:extLst>
      <p:ext uri="{BB962C8B-B14F-4D97-AF65-F5344CB8AC3E}">
        <p14:creationId xmlns:p14="http://schemas.microsoft.com/office/powerpoint/2010/main" val="346398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AC80-3E5F-9597-F983-D6CA00AF90FC}"/>
              </a:ext>
            </a:extLst>
          </p:cNvPr>
          <p:cNvSpPr>
            <a:spLocks noGrp="1"/>
          </p:cNvSpPr>
          <p:nvPr>
            <p:ph type="title"/>
          </p:nvPr>
        </p:nvSpPr>
        <p:spPr>
          <a:xfrm>
            <a:off x="397495" y="260513"/>
            <a:ext cx="9463681" cy="1604145"/>
          </a:xfrm>
        </p:spPr>
        <p:txBody>
          <a:bodyPr>
            <a:normAutofit/>
          </a:bodyPr>
          <a:lstStyle/>
          <a:p>
            <a:r>
              <a:rPr lang="en-GB" sz="4400" dirty="0"/>
              <a:t>Steps and processes involved in sentiment analysis &gt;&gt;</a:t>
            </a:r>
            <a:endParaRPr lang="en-IN" sz="4400" dirty="0"/>
          </a:p>
        </p:txBody>
      </p:sp>
      <p:sp>
        <p:nvSpPr>
          <p:cNvPr id="3" name="Content Placeholder 2">
            <a:extLst>
              <a:ext uri="{FF2B5EF4-FFF2-40B4-BE49-F238E27FC236}">
                <a16:creationId xmlns:a16="http://schemas.microsoft.com/office/drawing/2014/main" id="{1911838D-8EF8-AA4C-9335-6129B333128D}"/>
              </a:ext>
            </a:extLst>
          </p:cNvPr>
          <p:cNvSpPr>
            <a:spLocks noGrp="1"/>
          </p:cNvSpPr>
          <p:nvPr>
            <p:ph idx="1"/>
          </p:nvPr>
        </p:nvSpPr>
        <p:spPr>
          <a:xfrm>
            <a:off x="1114671" y="2246914"/>
            <a:ext cx="3035987" cy="3257416"/>
          </a:xfrm>
        </p:spPr>
        <p:txBody>
          <a:bodyPr/>
          <a:lstStyle/>
          <a:p>
            <a:r>
              <a:rPr lang="en-GB" dirty="0"/>
              <a:t>Defining project goals</a:t>
            </a:r>
          </a:p>
          <a:p>
            <a:r>
              <a:rPr lang="en-GB" dirty="0"/>
              <a:t>Data Collections</a:t>
            </a:r>
          </a:p>
          <a:p>
            <a:r>
              <a:rPr lang="en-GB" dirty="0"/>
              <a:t>Data Preprocessing </a:t>
            </a:r>
          </a:p>
          <a:p>
            <a:r>
              <a:rPr lang="en-GB" dirty="0"/>
              <a:t>Feature Engineering</a:t>
            </a:r>
          </a:p>
          <a:p>
            <a:r>
              <a:rPr lang="en-GB" dirty="0"/>
              <a:t>Model Training</a:t>
            </a:r>
          </a:p>
          <a:p>
            <a:r>
              <a:rPr lang="en-GB" dirty="0"/>
              <a:t>Model Evaluation</a:t>
            </a:r>
          </a:p>
          <a:p>
            <a:r>
              <a:rPr lang="en-GB" dirty="0"/>
              <a:t>Deployment</a:t>
            </a:r>
          </a:p>
          <a:p>
            <a:endParaRPr lang="en-IN" dirty="0"/>
          </a:p>
        </p:txBody>
      </p:sp>
      <p:pic>
        <p:nvPicPr>
          <p:cNvPr id="5" name="Picture 4">
            <a:extLst>
              <a:ext uri="{FF2B5EF4-FFF2-40B4-BE49-F238E27FC236}">
                <a16:creationId xmlns:a16="http://schemas.microsoft.com/office/drawing/2014/main" id="{2F7BCD55-B314-4427-D1CC-72FACFCD3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2258" y="1972238"/>
            <a:ext cx="5502540" cy="3451410"/>
          </a:xfrm>
          <a:prstGeom prst="rect">
            <a:avLst/>
          </a:prstGeom>
        </p:spPr>
      </p:pic>
    </p:spTree>
    <p:extLst>
      <p:ext uri="{BB962C8B-B14F-4D97-AF65-F5344CB8AC3E}">
        <p14:creationId xmlns:p14="http://schemas.microsoft.com/office/powerpoint/2010/main" val="272038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9229-CA41-1CF4-496D-554B7A469F59}"/>
              </a:ext>
            </a:extLst>
          </p:cNvPr>
          <p:cNvSpPr>
            <a:spLocks noGrp="1"/>
          </p:cNvSpPr>
          <p:nvPr>
            <p:ph type="title"/>
          </p:nvPr>
        </p:nvSpPr>
        <p:spPr>
          <a:xfrm>
            <a:off x="370602" y="287408"/>
            <a:ext cx="11265586" cy="1039368"/>
          </a:xfrm>
        </p:spPr>
        <p:txBody>
          <a:bodyPr>
            <a:normAutofit/>
          </a:bodyPr>
          <a:lstStyle/>
          <a:p>
            <a:r>
              <a:rPr lang="en-GB" dirty="0"/>
              <a:t>IMPLEMENTATION, OUTCOMES &amp; benefits &gt;&gt;</a:t>
            </a:r>
            <a:endParaRPr lang="en-IN" dirty="0"/>
          </a:p>
        </p:txBody>
      </p:sp>
      <p:sp>
        <p:nvSpPr>
          <p:cNvPr id="3" name="Content Placeholder 2">
            <a:extLst>
              <a:ext uri="{FF2B5EF4-FFF2-40B4-BE49-F238E27FC236}">
                <a16:creationId xmlns:a16="http://schemas.microsoft.com/office/drawing/2014/main" id="{A5AEE4A6-A37F-21B8-5147-86E851812269}"/>
              </a:ext>
            </a:extLst>
          </p:cNvPr>
          <p:cNvSpPr>
            <a:spLocks noGrp="1"/>
          </p:cNvSpPr>
          <p:nvPr>
            <p:ph idx="1"/>
          </p:nvPr>
        </p:nvSpPr>
        <p:spPr>
          <a:xfrm>
            <a:off x="442319" y="1368374"/>
            <a:ext cx="10817352" cy="3490497"/>
          </a:xfrm>
        </p:spPr>
        <p:txBody>
          <a:bodyPr>
            <a:normAutofit/>
          </a:bodyPr>
          <a:lstStyle/>
          <a:p>
            <a:pPr algn="l">
              <a:buFont typeface="Arial" panose="020B0604020202020204" pitchFamily="34" charset="0"/>
              <a:buChar char="•"/>
            </a:pPr>
            <a:r>
              <a:rPr lang="en-GB" sz="1600" b="0" i="0" dirty="0">
                <a:effectLst/>
                <a:latin typeface="Rockwell (Body)"/>
              </a:rPr>
              <a:t>Utilize state-of-the-art NLP libraries and frameworks like </a:t>
            </a:r>
            <a:r>
              <a:rPr lang="en-GB" sz="1600" b="0" i="0" dirty="0" err="1">
                <a:effectLst/>
                <a:latin typeface="Rockwell (Body)"/>
              </a:rPr>
              <a:t>spaCy</a:t>
            </a:r>
            <a:r>
              <a:rPr lang="en-GB" sz="1600" b="0" i="0" dirty="0">
                <a:effectLst/>
                <a:latin typeface="Rockwell (Body)"/>
              </a:rPr>
              <a:t>, NLTK, or Transformers (e.g., BERT, GPT-3) for language processing and emotion detection.</a:t>
            </a:r>
          </a:p>
          <a:p>
            <a:pPr algn="l">
              <a:buFont typeface="Arial" panose="020B0604020202020204" pitchFamily="34" charset="0"/>
              <a:buChar char="•"/>
            </a:pPr>
            <a:r>
              <a:rPr lang="en-GB" sz="1600" b="0" i="0" dirty="0">
                <a:effectLst/>
                <a:latin typeface="Rockwell (Body)"/>
              </a:rPr>
              <a:t>Train and fine-tune machine learning models on large and diverse datasets to improve emotion detection accuracy.</a:t>
            </a:r>
          </a:p>
          <a:p>
            <a:pPr algn="l">
              <a:buFont typeface="Arial" panose="020B0604020202020204" pitchFamily="34" charset="0"/>
              <a:buChar char="•"/>
            </a:pPr>
            <a:r>
              <a:rPr lang="en-GB" sz="1600" b="0" i="0" dirty="0">
                <a:effectLst/>
                <a:latin typeface="Rockwell (Body)"/>
              </a:rPr>
              <a:t>Implement a user-friendly web or mobile application using technologies like Flask, Django, React, or Flutter for seamless interaction with the sentiment analysis tool.</a:t>
            </a:r>
          </a:p>
          <a:p>
            <a:pPr algn="l"/>
            <a:r>
              <a:rPr lang="en-GB" sz="1600" b="0" i="0" dirty="0">
                <a:effectLst/>
                <a:latin typeface="Rockwell (Body)"/>
              </a:rPr>
              <a:t>The innovative sentiment analysis system with emotion contextualization will offer users a more comprehensive understanding of text data, enabling them to make informed decisions in various domains, such as marketing, customer service, social media management, and more. It can help organizations better understand customer feedback, identify emerging trends, and respond to user sentiments effectively.</a:t>
            </a:r>
          </a:p>
          <a:p>
            <a:pPr algn="l"/>
            <a:r>
              <a:rPr lang="en-GB" sz="1600" b="0" i="0" dirty="0">
                <a:effectLst/>
                <a:latin typeface="Rockwell (Body)"/>
              </a:rPr>
              <a:t>By focusing on emotion contextualization, this project can provide a unique and valuable perspective on sentiment analysis, setting it apart from traditional sentiment analysis tools.</a:t>
            </a:r>
          </a:p>
          <a:p>
            <a:pPr marL="0" indent="0" algn="l">
              <a:buNone/>
            </a:pPr>
            <a:endParaRPr lang="en-GB" sz="1600" b="0" i="0" dirty="0">
              <a:effectLst/>
              <a:latin typeface="Rockwell (Body)"/>
            </a:endParaRPr>
          </a:p>
          <a:p>
            <a:pPr marL="0" indent="0">
              <a:buNone/>
            </a:pPr>
            <a:endParaRPr lang="en-IN" sz="1600" dirty="0">
              <a:latin typeface="Rockwell (Body)"/>
            </a:endParaRPr>
          </a:p>
        </p:txBody>
      </p:sp>
      <p:pic>
        <p:nvPicPr>
          <p:cNvPr id="5" name="Picture 4">
            <a:extLst>
              <a:ext uri="{FF2B5EF4-FFF2-40B4-BE49-F238E27FC236}">
                <a16:creationId xmlns:a16="http://schemas.microsoft.com/office/drawing/2014/main" id="{535C15BB-9058-F78C-BE2A-206E2C8BA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424" y="4885678"/>
            <a:ext cx="8984659" cy="1739240"/>
          </a:xfrm>
          <a:prstGeom prst="rect">
            <a:avLst/>
          </a:prstGeom>
        </p:spPr>
      </p:pic>
    </p:spTree>
    <p:extLst>
      <p:ext uri="{BB962C8B-B14F-4D97-AF65-F5344CB8AC3E}">
        <p14:creationId xmlns:p14="http://schemas.microsoft.com/office/powerpoint/2010/main" val="95661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A564-537D-6BC6-70C2-0A0C5FEA8407}"/>
              </a:ext>
            </a:extLst>
          </p:cNvPr>
          <p:cNvSpPr>
            <a:spLocks noGrp="1"/>
          </p:cNvSpPr>
          <p:nvPr>
            <p:ph type="title"/>
          </p:nvPr>
        </p:nvSpPr>
        <p:spPr>
          <a:xfrm>
            <a:off x="460248" y="350161"/>
            <a:ext cx="6361893" cy="815250"/>
          </a:xfrm>
        </p:spPr>
        <p:txBody>
          <a:bodyPr>
            <a:normAutofit fontScale="90000"/>
          </a:bodyPr>
          <a:lstStyle/>
          <a:p>
            <a:r>
              <a:rPr lang="en-GB" dirty="0"/>
              <a:t>DATA PREPROCESSING &gt;&gt;</a:t>
            </a:r>
            <a:endParaRPr lang="en-IN" dirty="0"/>
          </a:p>
        </p:txBody>
      </p:sp>
      <p:sp>
        <p:nvSpPr>
          <p:cNvPr id="3" name="Content Placeholder 2">
            <a:extLst>
              <a:ext uri="{FF2B5EF4-FFF2-40B4-BE49-F238E27FC236}">
                <a16:creationId xmlns:a16="http://schemas.microsoft.com/office/drawing/2014/main" id="{5DE53BB3-B132-4ED4-E7FA-F54148F7CDE1}"/>
              </a:ext>
            </a:extLst>
          </p:cNvPr>
          <p:cNvSpPr>
            <a:spLocks noGrp="1"/>
          </p:cNvSpPr>
          <p:nvPr>
            <p:ph idx="1"/>
          </p:nvPr>
        </p:nvSpPr>
        <p:spPr>
          <a:xfrm>
            <a:off x="424388" y="1207007"/>
            <a:ext cx="10826317" cy="5489627"/>
          </a:xfrm>
        </p:spPr>
        <p:txBody>
          <a:bodyPr/>
          <a:lstStyle/>
          <a:p>
            <a:r>
              <a:rPr lang="en-GB" b="0" i="0" dirty="0">
                <a:effectLst/>
                <a:latin typeface="Rockwell (Body)"/>
              </a:rPr>
              <a:t>Building a sentiment analysis project with emotion contextualization, as described in the previous response, involves several steps, including dataset preprocessing.</a:t>
            </a:r>
            <a:r>
              <a:rPr lang="en-GB" b="0" i="0" dirty="0">
                <a:solidFill>
                  <a:srgbClr val="D1D5DB"/>
                </a:solidFill>
                <a:effectLst/>
                <a:latin typeface="Söhne"/>
              </a:rPr>
              <a:t> </a:t>
            </a:r>
            <a:r>
              <a:rPr lang="en-GB" b="0" i="0" dirty="0">
                <a:effectLst/>
                <a:latin typeface="Rockwell (Body)"/>
              </a:rPr>
              <a:t>Here's a step-by-step guide on how to get started with the project and preprocess the datasets:</a:t>
            </a:r>
          </a:p>
          <a:p>
            <a:pPr marL="457200" indent="-457200">
              <a:buFont typeface="+mj-lt"/>
              <a:buAutoNum type="arabicPeriod"/>
            </a:pPr>
            <a:endParaRPr lang="en-GB" dirty="0">
              <a:latin typeface="Rockwell (Body)"/>
            </a:endParaRPr>
          </a:p>
          <a:p>
            <a:pPr marL="0" indent="0">
              <a:buNone/>
            </a:pPr>
            <a:endParaRPr lang="en-GB" dirty="0">
              <a:latin typeface="Rockwell (Body)"/>
            </a:endParaRPr>
          </a:p>
          <a:p>
            <a:pPr marL="457200" indent="-457200">
              <a:buFont typeface="+mj-lt"/>
              <a:buAutoNum type="arabicPeriod"/>
            </a:pPr>
            <a:r>
              <a:rPr lang="en-GB" dirty="0">
                <a:latin typeface="Rockwell (Body)"/>
              </a:rPr>
              <a:t>Data Collection</a:t>
            </a:r>
          </a:p>
          <a:p>
            <a:pPr marL="457200" indent="-457200">
              <a:buFont typeface="+mj-lt"/>
              <a:buAutoNum type="arabicPeriod"/>
            </a:pPr>
            <a:r>
              <a:rPr lang="en-GB" dirty="0">
                <a:latin typeface="Rockwell (Body)"/>
              </a:rPr>
              <a:t>Data preprocessing</a:t>
            </a:r>
          </a:p>
          <a:p>
            <a:pPr marL="457200" indent="-457200">
              <a:buFont typeface="+mj-lt"/>
              <a:buAutoNum type="arabicPeriod"/>
            </a:pPr>
            <a:r>
              <a:rPr lang="en-GB" dirty="0">
                <a:latin typeface="Rockwell (Body)"/>
              </a:rPr>
              <a:t>Data Cleaning</a:t>
            </a:r>
          </a:p>
          <a:p>
            <a:pPr marL="457200" indent="-457200">
              <a:buFont typeface="+mj-lt"/>
              <a:buAutoNum type="arabicPeriod"/>
            </a:pPr>
            <a:r>
              <a:rPr lang="en-IN" i="0" dirty="0">
                <a:effectLst/>
                <a:latin typeface="Rockwell (Body)"/>
              </a:rPr>
              <a:t>Exploratory Data Analysis (EDA):</a:t>
            </a:r>
          </a:p>
          <a:p>
            <a:pPr marL="457200" indent="-457200">
              <a:buFont typeface="+mj-lt"/>
              <a:buAutoNum type="arabicPeriod"/>
            </a:pPr>
            <a:endParaRPr lang="en-IN" dirty="0">
              <a:latin typeface="Rockwell (Body)"/>
            </a:endParaRPr>
          </a:p>
          <a:p>
            <a:pPr marL="0" indent="0">
              <a:buNone/>
            </a:pPr>
            <a:endParaRPr lang="en-IN" dirty="0">
              <a:latin typeface="Rockwell (Body)"/>
            </a:endParaRPr>
          </a:p>
        </p:txBody>
      </p:sp>
      <p:pic>
        <p:nvPicPr>
          <p:cNvPr id="5" name="Picture 4">
            <a:extLst>
              <a:ext uri="{FF2B5EF4-FFF2-40B4-BE49-F238E27FC236}">
                <a16:creationId xmlns:a16="http://schemas.microsoft.com/office/drawing/2014/main" id="{5F37C70B-1E89-DBC1-1859-F9FEC5EAF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6776" y="2411507"/>
            <a:ext cx="5882840" cy="3379694"/>
          </a:xfrm>
          <a:prstGeom prst="rect">
            <a:avLst/>
          </a:prstGeom>
        </p:spPr>
      </p:pic>
    </p:spTree>
    <p:extLst>
      <p:ext uri="{BB962C8B-B14F-4D97-AF65-F5344CB8AC3E}">
        <p14:creationId xmlns:p14="http://schemas.microsoft.com/office/powerpoint/2010/main" val="337864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1E41-CA82-1A81-18D0-3CE3F35BB88C}"/>
              </a:ext>
            </a:extLst>
          </p:cNvPr>
          <p:cNvSpPr>
            <a:spLocks noGrp="1"/>
          </p:cNvSpPr>
          <p:nvPr>
            <p:ph type="title"/>
          </p:nvPr>
        </p:nvSpPr>
        <p:spPr>
          <a:xfrm>
            <a:off x="298883" y="206726"/>
            <a:ext cx="9687800" cy="1200733"/>
          </a:xfrm>
        </p:spPr>
        <p:txBody>
          <a:bodyPr>
            <a:normAutofit/>
          </a:bodyPr>
          <a:lstStyle/>
          <a:p>
            <a:r>
              <a:rPr lang="en-GB" sz="4400" dirty="0"/>
              <a:t>Data collection and preprocessing &gt;&gt;</a:t>
            </a:r>
            <a:endParaRPr lang="en-IN" sz="4400" dirty="0"/>
          </a:p>
        </p:txBody>
      </p:sp>
      <p:sp>
        <p:nvSpPr>
          <p:cNvPr id="3" name="Content Placeholder 2">
            <a:extLst>
              <a:ext uri="{FF2B5EF4-FFF2-40B4-BE49-F238E27FC236}">
                <a16:creationId xmlns:a16="http://schemas.microsoft.com/office/drawing/2014/main" id="{B70472FF-790A-4B0A-4AAD-6526276E611A}"/>
              </a:ext>
            </a:extLst>
          </p:cNvPr>
          <p:cNvSpPr>
            <a:spLocks noGrp="1"/>
          </p:cNvSpPr>
          <p:nvPr>
            <p:ph idx="1"/>
          </p:nvPr>
        </p:nvSpPr>
        <p:spPr>
          <a:xfrm>
            <a:off x="424390" y="1323549"/>
            <a:ext cx="11023539" cy="5346191"/>
          </a:xfrm>
        </p:spPr>
        <p:txBody>
          <a:bodyPr/>
          <a:lstStyle/>
          <a:p>
            <a:pPr>
              <a:lnSpc>
                <a:spcPct val="100000"/>
              </a:lnSpc>
            </a:pPr>
            <a:r>
              <a:rPr lang="en-GB" b="0" i="0" dirty="0">
                <a:effectLst/>
                <a:latin typeface="Rockwell (Body)"/>
              </a:rPr>
              <a:t>Collecting Twitter data, especially historical tweets, can be a complex process, and it's important to adhere to Twitter's policies and terms of service. However, I can provide you with an outline of the steps you can follow to collect Twitter airline-related data using the Twitter API and perform basic data preprocessing. Note that you will need to set up a Twitter Developer account, create a Twitter App, and obtain API keys to access Twitter data.</a:t>
            </a:r>
          </a:p>
          <a:p>
            <a:pPr>
              <a:lnSpc>
                <a:spcPct val="100000"/>
              </a:lnSpc>
            </a:pPr>
            <a:r>
              <a:rPr lang="en-GB" b="1" i="0" dirty="0">
                <a:effectLst/>
                <a:latin typeface="Rockwell (Body)"/>
              </a:rPr>
              <a:t>Data Collection using </a:t>
            </a:r>
            <a:r>
              <a:rPr lang="en-GB" b="1" i="0" dirty="0" err="1">
                <a:effectLst/>
                <a:latin typeface="Rockwell (Body)"/>
              </a:rPr>
              <a:t>Tweepy</a:t>
            </a:r>
            <a:r>
              <a:rPr lang="en-GB" b="1" i="0" dirty="0">
                <a:effectLst/>
                <a:latin typeface="Rockwell (Body)"/>
              </a:rPr>
              <a:t> (Python Library):</a:t>
            </a:r>
          </a:p>
          <a:p>
            <a:pPr marL="0" indent="0">
              <a:lnSpc>
                <a:spcPct val="100000"/>
              </a:lnSpc>
              <a:buNone/>
            </a:pPr>
            <a:r>
              <a:rPr lang="en-GB" b="1" i="0" dirty="0">
                <a:solidFill>
                  <a:schemeClr val="accent2"/>
                </a:solidFill>
                <a:effectLst/>
                <a:latin typeface="Rockwell (Body)"/>
              </a:rPr>
              <a:t>	1.</a:t>
            </a:r>
            <a:r>
              <a:rPr lang="en-GB" b="1" i="0" dirty="0">
                <a:effectLst/>
                <a:latin typeface="Rockwell (Body)"/>
              </a:rPr>
              <a:t>Install </a:t>
            </a:r>
            <a:r>
              <a:rPr lang="en-GB" b="1" i="0" dirty="0" err="1">
                <a:effectLst/>
                <a:latin typeface="Rockwell (Body)"/>
              </a:rPr>
              <a:t>Tweepy</a:t>
            </a:r>
            <a:r>
              <a:rPr lang="en-GB" b="1" i="0" dirty="0">
                <a:effectLst/>
                <a:latin typeface="Rockwell (Body)"/>
              </a:rPr>
              <a:t>:</a:t>
            </a:r>
            <a:r>
              <a:rPr lang="en-GB" b="0" i="0" dirty="0">
                <a:effectLst/>
                <a:latin typeface="Rockwell (Body)"/>
              </a:rPr>
              <a:t> Install the </a:t>
            </a:r>
            <a:r>
              <a:rPr lang="en-GB" b="0" i="0" dirty="0" err="1">
                <a:effectLst/>
                <a:latin typeface="Rockwell (Body)"/>
              </a:rPr>
              <a:t>Tweepy</a:t>
            </a:r>
            <a:r>
              <a:rPr lang="en-GB" b="0" i="0" dirty="0">
                <a:effectLst/>
                <a:latin typeface="Rockwell (Body)"/>
              </a:rPr>
              <a:t> library, which allows you to interact with the 	Twitter API in Python.</a:t>
            </a:r>
          </a:p>
          <a:p>
            <a:pPr marL="0" indent="0">
              <a:lnSpc>
                <a:spcPct val="100000"/>
              </a:lnSpc>
              <a:buNone/>
            </a:pPr>
            <a:r>
              <a:rPr lang="en-GB" dirty="0">
                <a:latin typeface="Rockwell (Body)"/>
              </a:rPr>
              <a:t>		code </a:t>
            </a:r>
            <a:r>
              <a:rPr lang="en-GB" dirty="0">
                <a:latin typeface="Rockwell (Body)"/>
                <a:sym typeface="Wingdings" panose="05000000000000000000" pitchFamily="2" charset="2"/>
              </a:rPr>
              <a:t> pip install </a:t>
            </a:r>
            <a:r>
              <a:rPr lang="en-GB" dirty="0" err="1">
                <a:latin typeface="Rockwell (Body)"/>
                <a:sym typeface="Wingdings" panose="05000000000000000000" pitchFamily="2" charset="2"/>
              </a:rPr>
              <a:t>tweepy</a:t>
            </a:r>
            <a:endParaRPr lang="en-GB" b="0" i="0" dirty="0">
              <a:effectLst/>
              <a:latin typeface="Rockwell (Body)"/>
            </a:endParaRPr>
          </a:p>
          <a:p>
            <a:pPr marL="0" indent="0">
              <a:lnSpc>
                <a:spcPct val="100000"/>
              </a:lnSpc>
              <a:buNone/>
            </a:pPr>
            <a:r>
              <a:rPr lang="en-GB" b="1" i="0" dirty="0">
                <a:solidFill>
                  <a:schemeClr val="accent2"/>
                </a:solidFill>
                <a:effectLst/>
                <a:latin typeface="Rockwell (Body)"/>
              </a:rPr>
              <a:t>	2.</a:t>
            </a:r>
            <a:r>
              <a:rPr lang="en-GB" b="1" i="0" dirty="0">
                <a:effectLst/>
                <a:latin typeface="Söhne"/>
              </a:rPr>
              <a:t> </a:t>
            </a:r>
            <a:r>
              <a:rPr lang="en-GB" b="1" i="0" dirty="0">
                <a:effectLst/>
                <a:latin typeface="Rockwell (Body)"/>
              </a:rPr>
              <a:t>Access Twitter API:</a:t>
            </a:r>
            <a:r>
              <a:rPr lang="en-GB" b="0" i="0" dirty="0">
                <a:effectLst/>
                <a:latin typeface="Rockwell (Body)"/>
              </a:rPr>
              <a:t> Use your Twitter Developer account to create an App and 	obtain the API 	keys (API Key, API Secret Key, Access Token, Access Token Secret).</a:t>
            </a:r>
          </a:p>
          <a:p>
            <a:pPr marL="0" indent="0">
              <a:lnSpc>
                <a:spcPct val="100000"/>
              </a:lnSpc>
              <a:buNone/>
            </a:pPr>
            <a:r>
              <a:rPr lang="en-GB" dirty="0">
                <a:latin typeface="Rockwell (Body)"/>
              </a:rPr>
              <a:t>	</a:t>
            </a:r>
            <a:r>
              <a:rPr lang="en-GB" b="1" dirty="0">
                <a:solidFill>
                  <a:schemeClr val="accent2"/>
                </a:solidFill>
                <a:latin typeface="Rockwell (Body)"/>
              </a:rPr>
              <a:t>3.</a:t>
            </a:r>
            <a:r>
              <a:rPr lang="en-GB" b="1" i="0" dirty="0">
                <a:solidFill>
                  <a:schemeClr val="accent2"/>
                </a:solidFill>
                <a:effectLst/>
                <a:latin typeface="Söhne"/>
              </a:rPr>
              <a:t> </a:t>
            </a:r>
            <a:r>
              <a:rPr lang="en-GB" b="1" i="0" dirty="0">
                <a:effectLst/>
                <a:latin typeface="Rockwell (Body)"/>
              </a:rPr>
              <a:t>Python Script to Collect Tweets:</a:t>
            </a:r>
            <a:r>
              <a:rPr lang="en-GB" b="0" i="0" dirty="0">
                <a:effectLst/>
                <a:latin typeface="Rockwell (Body)"/>
              </a:rPr>
              <a:t> Create a Python script to collect tweets based 	on a specific query or keyword</a:t>
            </a:r>
            <a:endParaRPr lang="en-GB" b="1" i="0" dirty="0">
              <a:effectLst/>
              <a:latin typeface="Rockwell (Body)"/>
            </a:endParaRPr>
          </a:p>
        </p:txBody>
      </p:sp>
    </p:spTree>
    <p:extLst>
      <p:ext uri="{BB962C8B-B14F-4D97-AF65-F5344CB8AC3E}">
        <p14:creationId xmlns:p14="http://schemas.microsoft.com/office/powerpoint/2010/main" val="150294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4999-6751-BCCA-C8C0-4F7620CE2E68}"/>
              </a:ext>
            </a:extLst>
          </p:cNvPr>
          <p:cNvSpPr>
            <a:spLocks noGrp="1"/>
          </p:cNvSpPr>
          <p:nvPr>
            <p:ph type="title"/>
          </p:nvPr>
        </p:nvSpPr>
        <p:spPr>
          <a:xfrm>
            <a:off x="334742" y="305338"/>
            <a:ext cx="11480741" cy="815250"/>
          </a:xfrm>
        </p:spPr>
        <p:txBody>
          <a:bodyPr>
            <a:normAutofit/>
          </a:bodyPr>
          <a:lstStyle/>
          <a:p>
            <a:r>
              <a:rPr lang="en-GB" sz="3600" dirty="0"/>
              <a:t>Step 1 – command for data collection &gt;&gt;</a:t>
            </a:r>
            <a:endParaRPr lang="en-IN" sz="3600" dirty="0"/>
          </a:p>
        </p:txBody>
      </p:sp>
      <p:pic>
        <p:nvPicPr>
          <p:cNvPr id="4" name="Content Placeholder 8">
            <a:extLst>
              <a:ext uri="{FF2B5EF4-FFF2-40B4-BE49-F238E27FC236}">
                <a16:creationId xmlns:a16="http://schemas.microsoft.com/office/drawing/2014/main" id="{FA3AE60D-C1AA-D465-0A06-B64949336B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647" y="1132152"/>
            <a:ext cx="8414683" cy="3944891"/>
          </a:xfrm>
        </p:spPr>
      </p:pic>
      <p:sp>
        <p:nvSpPr>
          <p:cNvPr id="5" name="Title 1">
            <a:extLst>
              <a:ext uri="{FF2B5EF4-FFF2-40B4-BE49-F238E27FC236}">
                <a16:creationId xmlns:a16="http://schemas.microsoft.com/office/drawing/2014/main" id="{B249362D-B408-DE26-F622-6910EDB7F8D5}"/>
              </a:ext>
            </a:extLst>
          </p:cNvPr>
          <p:cNvSpPr txBox="1">
            <a:spLocks/>
          </p:cNvSpPr>
          <p:nvPr/>
        </p:nvSpPr>
        <p:spPr>
          <a:xfrm>
            <a:off x="334743" y="5173174"/>
            <a:ext cx="5017186" cy="60906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GB" sz="3600" dirty="0"/>
              <a:t>Step 2 – access twitter </a:t>
            </a:r>
            <a:r>
              <a:rPr lang="en-GB" sz="3600" dirty="0" err="1"/>
              <a:t>api</a:t>
            </a:r>
            <a:r>
              <a:rPr lang="en-GB" sz="3600" dirty="0"/>
              <a:t> </a:t>
            </a:r>
            <a:endParaRPr lang="en-IN" sz="3600" dirty="0"/>
          </a:p>
        </p:txBody>
      </p:sp>
      <p:sp>
        <p:nvSpPr>
          <p:cNvPr id="6" name="TextBox 5">
            <a:extLst>
              <a:ext uri="{FF2B5EF4-FFF2-40B4-BE49-F238E27FC236}">
                <a16:creationId xmlns:a16="http://schemas.microsoft.com/office/drawing/2014/main" id="{B20D6AB9-2992-FDF7-C2BB-CF5EDB3C8636}"/>
              </a:ext>
            </a:extLst>
          </p:cNvPr>
          <p:cNvSpPr txBox="1"/>
          <p:nvPr/>
        </p:nvSpPr>
        <p:spPr>
          <a:xfrm>
            <a:off x="367552" y="5746376"/>
            <a:ext cx="10694895" cy="646331"/>
          </a:xfrm>
          <a:prstGeom prst="rect">
            <a:avLst/>
          </a:prstGeom>
          <a:noFill/>
        </p:spPr>
        <p:txBody>
          <a:bodyPr wrap="square" rtlCol="0">
            <a:spAutoFit/>
          </a:bodyPr>
          <a:lstStyle/>
          <a:p>
            <a:r>
              <a:rPr lang="en-GB" b="0" i="0" dirty="0">
                <a:effectLst/>
                <a:latin typeface="Rockwell (Body)"/>
              </a:rPr>
              <a:t>Use your Twitter Developer account to create an App and 	obtain the API 	keys (API Key, API Secret Key, Access Token, Access Token Secret).</a:t>
            </a:r>
            <a:endParaRPr lang="en-IN" dirty="0"/>
          </a:p>
        </p:txBody>
      </p:sp>
    </p:spTree>
    <p:extLst>
      <p:ext uri="{BB962C8B-B14F-4D97-AF65-F5344CB8AC3E}">
        <p14:creationId xmlns:p14="http://schemas.microsoft.com/office/powerpoint/2010/main" val="86303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522C-7F72-2FF8-1252-6C748C66B14E}"/>
              </a:ext>
            </a:extLst>
          </p:cNvPr>
          <p:cNvSpPr>
            <a:spLocks noGrp="1"/>
          </p:cNvSpPr>
          <p:nvPr>
            <p:ph type="title"/>
          </p:nvPr>
        </p:nvSpPr>
        <p:spPr>
          <a:xfrm>
            <a:off x="466166" y="233620"/>
            <a:ext cx="10408024" cy="833180"/>
          </a:xfrm>
        </p:spPr>
        <p:txBody>
          <a:bodyPr>
            <a:normAutofit/>
          </a:bodyPr>
          <a:lstStyle/>
          <a:p>
            <a:r>
              <a:rPr lang="en-GB" sz="4000" dirty="0"/>
              <a:t>Step- 3: Python script for data collection &gt;&gt;</a:t>
            </a:r>
            <a:endParaRPr lang="en-IN" sz="4000" dirty="0"/>
          </a:p>
        </p:txBody>
      </p:sp>
      <p:pic>
        <p:nvPicPr>
          <p:cNvPr id="13" name="Content Placeholder 12">
            <a:extLst>
              <a:ext uri="{FF2B5EF4-FFF2-40B4-BE49-F238E27FC236}">
                <a16:creationId xmlns:a16="http://schemas.microsoft.com/office/drawing/2014/main" id="{30467A60-9B67-8C02-4A69-47752939C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442" y="1960656"/>
            <a:ext cx="10540385" cy="4260849"/>
          </a:xfrm>
        </p:spPr>
      </p:pic>
      <p:sp>
        <p:nvSpPr>
          <p:cNvPr id="14" name="TextBox 13">
            <a:extLst>
              <a:ext uri="{FF2B5EF4-FFF2-40B4-BE49-F238E27FC236}">
                <a16:creationId xmlns:a16="http://schemas.microsoft.com/office/drawing/2014/main" id="{80AD80A9-D2DB-15E0-66B3-6983C4211A21}"/>
              </a:ext>
            </a:extLst>
          </p:cNvPr>
          <p:cNvSpPr txBox="1"/>
          <p:nvPr/>
        </p:nvSpPr>
        <p:spPr>
          <a:xfrm>
            <a:off x="600635" y="1048870"/>
            <a:ext cx="10569389" cy="646331"/>
          </a:xfrm>
          <a:prstGeom prst="rect">
            <a:avLst/>
          </a:prstGeom>
          <a:noFill/>
        </p:spPr>
        <p:txBody>
          <a:bodyPr wrap="square" rtlCol="0">
            <a:spAutoFit/>
          </a:bodyPr>
          <a:lstStyle/>
          <a:p>
            <a:r>
              <a:rPr lang="en-GB" b="0" i="0" dirty="0">
                <a:effectLst/>
                <a:latin typeface="Rockwell (Body)"/>
              </a:rPr>
              <a:t>Create a Python script to collect tweets based on a specific query or keyword. Here is the python code for the data collection from the </a:t>
            </a:r>
            <a:r>
              <a:rPr lang="en-GB" b="0" i="0" dirty="0" err="1">
                <a:effectLst/>
                <a:latin typeface="Rockwell (Body)"/>
              </a:rPr>
              <a:t>tweepy</a:t>
            </a:r>
            <a:r>
              <a:rPr lang="en-GB" b="0" i="0" dirty="0">
                <a:effectLst/>
                <a:latin typeface="Rockwell (Body)"/>
              </a:rPr>
              <a:t> library</a:t>
            </a:r>
            <a:endParaRPr lang="en-IN" dirty="0"/>
          </a:p>
        </p:txBody>
      </p:sp>
    </p:spTree>
    <p:extLst>
      <p:ext uri="{BB962C8B-B14F-4D97-AF65-F5344CB8AC3E}">
        <p14:creationId xmlns:p14="http://schemas.microsoft.com/office/powerpoint/2010/main" val="4039742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122</TotalTime>
  <Words>1506</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Rockwell</vt:lpstr>
      <vt:lpstr>Rockwell (Body)</vt:lpstr>
      <vt:lpstr>Rockwell Condensed</vt:lpstr>
      <vt:lpstr>Söhne</vt:lpstr>
      <vt:lpstr>Wingdings</vt:lpstr>
      <vt:lpstr>Wood Type</vt:lpstr>
      <vt:lpstr>SENTIMENT ANALYSIS</vt:lpstr>
      <vt:lpstr>THE PROJECT OVERVIEW &gt;&gt;</vt:lpstr>
      <vt:lpstr>KEY FEATURES IN THIS PROJECTS &gt;&gt;</vt:lpstr>
      <vt:lpstr>Steps and processes involved in sentiment analysis &gt;&gt;</vt:lpstr>
      <vt:lpstr>IMPLEMENTATION, OUTCOMES &amp; benefits &gt;&gt;</vt:lpstr>
      <vt:lpstr>DATA PREPROCESSING &gt;&gt;</vt:lpstr>
      <vt:lpstr>Data collection and preprocessing &gt;&gt;</vt:lpstr>
      <vt:lpstr>Step 1 – command for data collection &gt;&gt;</vt:lpstr>
      <vt:lpstr>Step- 3: Python script for data collection &gt;&gt;</vt:lpstr>
      <vt:lpstr>Step- 4: PYTHON SCRIPT FOR DATA PREPROCESSING &gt;&gt;</vt:lpstr>
      <vt:lpstr>Processes involved in data preprocessing &gt;&gt;</vt:lpstr>
      <vt:lpstr>Feature engineering &gt;&gt;</vt:lpstr>
      <vt:lpstr>Model training &gt;&gt;</vt:lpstr>
      <vt:lpstr>Model evaluation &gt;&gt;</vt:lpstr>
      <vt:lpstr>Hyperparameter tuning &gt;&gt;</vt:lpstr>
      <vt:lpstr>Processes involved hyperparameter tuning &gt;&gt;</vt:lpstr>
      <vt:lpstr>Deployment &gt;&gt;</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Kali</dc:creator>
  <cp:lastModifiedBy>Kali</cp:lastModifiedBy>
  <cp:revision>1</cp:revision>
  <dcterms:created xsi:type="dcterms:W3CDTF">2023-10-31T15:01:27Z</dcterms:created>
  <dcterms:modified xsi:type="dcterms:W3CDTF">2023-10-31T17:03:56Z</dcterms:modified>
</cp:coreProperties>
</file>