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794FE-CCD7-40EB-A874-E51D57573CEC}"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B32D133-2A8C-4D8D-854C-445D0E24B30C}" type="slidenum">
              <a:rPr lang="en-IN" smtClean="0"/>
              <a:t>‹#›</a:t>
            </a:fld>
            <a:endParaRPr lang="en-IN"/>
          </a:p>
        </p:txBody>
      </p:sp>
    </p:spTree>
    <p:extLst>
      <p:ext uri="{BB962C8B-B14F-4D97-AF65-F5344CB8AC3E}">
        <p14:creationId xmlns:p14="http://schemas.microsoft.com/office/powerpoint/2010/main" val="2133554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794FE-CCD7-40EB-A874-E51D57573CEC}"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32D133-2A8C-4D8D-854C-445D0E24B30C}" type="slidenum">
              <a:rPr lang="en-IN" smtClean="0"/>
              <a:t>‹#›</a:t>
            </a:fld>
            <a:endParaRPr lang="en-IN"/>
          </a:p>
        </p:txBody>
      </p:sp>
    </p:spTree>
    <p:extLst>
      <p:ext uri="{BB962C8B-B14F-4D97-AF65-F5344CB8AC3E}">
        <p14:creationId xmlns:p14="http://schemas.microsoft.com/office/powerpoint/2010/main" val="407956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794FE-CCD7-40EB-A874-E51D57573CEC}"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32D133-2A8C-4D8D-854C-445D0E24B30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6708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E5794FE-CCD7-40EB-A874-E51D57573CEC}"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32D133-2A8C-4D8D-854C-445D0E24B30C}" type="slidenum">
              <a:rPr lang="en-IN" smtClean="0"/>
              <a:t>‹#›</a:t>
            </a:fld>
            <a:endParaRPr lang="en-IN"/>
          </a:p>
        </p:txBody>
      </p:sp>
    </p:spTree>
    <p:extLst>
      <p:ext uri="{BB962C8B-B14F-4D97-AF65-F5344CB8AC3E}">
        <p14:creationId xmlns:p14="http://schemas.microsoft.com/office/powerpoint/2010/main" val="4143567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E5794FE-CCD7-40EB-A874-E51D57573CEC}"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32D133-2A8C-4D8D-854C-445D0E24B30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3227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E5794FE-CCD7-40EB-A874-E51D57573CEC}"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32D133-2A8C-4D8D-854C-445D0E24B30C}" type="slidenum">
              <a:rPr lang="en-IN" smtClean="0"/>
              <a:t>‹#›</a:t>
            </a:fld>
            <a:endParaRPr lang="en-IN"/>
          </a:p>
        </p:txBody>
      </p:sp>
    </p:spTree>
    <p:extLst>
      <p:ext uri="{BB962C8B-B14F-4D97-AF65-F5344CB8AC3E}">
        <p14:creationId xmlns:p14="http://schemas.microsoft.com/office/powerpoint/2010/main" val="1562708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794FE-CCD7-40EB-A874-E51D57573CEC}"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32D133-2A8C-4D8D-854C-445D0E24B30C}" type="slidenum">
              <a:rPr lang="en-IN" smtClean="0"/>
              <a:t>‹#›</a:t>
            </a:fld>
            <a:endParaRPr lang="en-IN"/>
          </a:p>
        </p:txBody>
      </p:sp>
    </p:spTree>
    <p:extLst>
      <p:ext uri="{BB962C8B-B14F-4D97-AF65-F5344CB8AC3E}">
        <p14:creationId xmlns:p14="http://schemas.microsoft.com/office/powerpoint/2010/main" val="2035879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794FE-CCD7-40EB-A874-E51D57573CEC}"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32D133-2A8C-4D8D-854C-445D0E24B30C}" type="slidenum">
              <a:rPr lang="en-IN" smtClean="0"/>
              <a:t>‹#›</a:t>
            </a:fld>
            <a:endParaRPr lang="en-IN"/>
          </a:p>
        </p:txBody>
      </p:sp>
    </p:spTree>
    <p:extLst>
      <p:ext uri="{BB962C8B-B14F-4D97-AF65-F5344CB8AC3E}">
        <p14:creationId xmlns:p14="http://schemas.microsoft.com/office/powerpoint/2010/main" val="176283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794FE-CCD7-40EB-A874-E51D57573CEC}"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32D133-2A8C-4D8D-854C-445D0E24B30C}" type="slidenum">
              <a:rPr lang="en-IN" smtClean="0"/>
              <a:t>‹#›</a:t>
            </a:fld>
            <a:endParaRPr lang="en-IN"/>
          </a:p>
        </p:txBody>
      </p:sp>
    </p:spTree>
    <p:extLst>
      <p:ext uri="{BB962C8B-B14F-4D97-AF65-F5344CB8AC3E}">
        <p14:creationId xmlns:p14="http://schemas.microsoft.com/office/powerpoint/2010/main" val="39876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794FE-CCD7-40EB-A874-E51D57573CEC}"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32D133-2A8C-4D8D-854C-445D0E24B30C}" type="slidenum">
              <a:rPr lang="en-IN" smtClean="0"/>
              <a:t>‹#›</a:t>
            </a:fld>
            <a:endParaRPr lang="en-IN"/>
          </a:p>
        </p:txBody>
      </p:sp>
    </p:spTree>
    <p:extLst>
      <p:ext uri="{BB962C8B-B14F-4D97-AF65-F5344CB8AC3E}">
        <p14:creationId xmlns:p14="http://schemas.microsoft.com/office/powerpoint/2010/main" val="84064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794FE-CCD7-40EB-A874-E51D57573CEC}"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B32D133-2A8C-4D8D-854C-445D0E24B30C}" type="slidenum">
              <a:rPr lang="en-IN" smtClean="0"/>
              <a:t>‹#›</a:t>
            </a:fld>
            <a:endParaRPr lang="en-IN"/>
          </a:p>
        </p:txBody>
      </p:sp>
    </p:spTree>
    <p:extLst>
      <p:ext uri="{BB962C8B-B14F-4D97-AF65-F5344CB8AC3E}">
        <p14:creationId xmlns:p14="http://schemas.microsoft.com/office/powerpoint/2010/main" val="2480775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794FE-CCD7-40EB-A874-E51D57573CEC}" type="datetimeFigureOut">
              <a:rPr lang="en-IN" smtClean="0"/>
              <a:t>16-10-2023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B32D133-2A8C-4D8D-854C-445D0E24B30C}" type="slidenum">
              <a:rPr lang="en-IN" smtClean="0"/>
              <a:t>‹#›</a:t>
            </a:fld>
            <a:endParaRPr lang="en-IN"/>
          </a:p>
        </p:txBody>
      </p:sp>
    </p:spTree>
    <p:extLst>
      <p:ext uri="{BB962C8B-B14F-4D97-AF65-F5344CB8AC3E}">
        <p14:creationId xmlns:p14="http://schemas.microsoft.com/office/powerpoint/2010/main" val="305896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794FE-CCD7-40EB-A874-E51D57573CEC}" type="datetimeFigureOut">
              <a:rPr lang="en-IN" smtClean="0"/>
              <a:t>16-10-2023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B32D133-2A8C-4D8D-854C-445D0E24B30C}" type="slidenum">
              <a:rPr lang="en-IN" smtClean="0"/>
              <a:t>‹#›</a:t>
            </a:fld>
            <a:endParaRPr lang="en-IN"/>
          </a:p>
        </p:txBody>
      </p:sp>
    </p:spTree>
    <p:extLst>
      <p:ext uri="{BB962C8B-B14F-4D97-AF65-F5344CB8AC3E}">
        <p14:creationId xmlns:p14="http://schemas.microsoft.com/office/powerpoint/2010/main" val="118759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5794FE-CCD7-40EB-A874-E51D57573CEC}" type="datetimeFigureOut">
              <a:rPr lang="en-IN" smtClean="0"/>
              <a:t>16-10-2023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B32D133-2A8C-4D8D-854C-445D0E24B30C}" type="slidenum">
              <a:rPr lang="en-IN" smtClean="0"/>
              <a:t>‹#›</a:t>
            </a:fld>
            <a:endParaRPr lang="en-IN"/>
          </a:p>
        </p:txBody>
      </p:sp>
    </p:spTree>
    <p:extLst>
      <p:ext uri="{BB962C8B-B14F-4D97-AF65-F5344CB8AC3E}">
        <p14:creationId xmlns:p14="http://schemas.microsoft.com/office/powerpoint/2010/main" val="116004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794FE-CCD7-40EB-A874-E51D57573CEC}"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B32D133-2A8C-4D8D-854C-445D0E24B30C}" type="slidenum">
              <a:rPr lang="en-IN" smtClean="0"/>
              <a:t>‹#›</a:t>
            </a:fld>
            <a:endParaRPr lang="en-IN"/>
          </a:p>
        </p:txBody>
      </p:sp>
    </p:spTree>
    <p:extLst>
      <p:ext uri="{BB962C8B-B14F-4D97-AF65-F5344CB8AC3E}">
        <p14:creationId xmlns:p14="http://schemas.microsoft.com/office/powerpoint/2010/main" val="300287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794FE-CCD7-40EB-A874-E51D57573CEC}"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32D133-2A8C-4D8D-854C-445D0E24B30C}" type="slidenum">
              <a:rPr lang="en-IN" smtClean="0"/>
              <a:t>‹#›</a:t>
            </a:fld>
            <a:endParaRPr lang="en-IN"/>
          </a:p>
        </p:txBody>
      </p:sp>
    </p:spTree>
    <p:extLst>
      <p:ext uri="{BB962C8B-B14F-4D97-AF65-F5344CB8AC3E}">
        <p14:creationId xmlns:p14="http://schemas.microsoft.com/office/powerpoint/2010/main" val="358495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E5794FE-CCD7-40EB-A874-E51D57573CEC}" type="datetimeFigureOut">
              <a:rPr lang="en-IN" smtClean="0"/>
              <a:t>16-10-2023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B32D133-2A8C-4D8D-854C-445D0E24B30C}" type="slidenum">
              <a:rPr lang="en-IN" smtClean="0"/>
              <a:t>‹#›</a:t>
            </a:fld>
            <a:endParaRPr lang="en-IN"/>
          </a:p>
        </p:txBody>
      </p:sp>
    </p:spTree>
    <p:extLst>
      <p:ext uri="{BB962C8B-B14F-4D97-AF65-F5344CB8AC3E}">
        <p14:creationId xmlns:p14="http://schemas.microsoft.com/office/powerpoint/2010/main" val="15683438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4E42F-B7A3-4E73-7B8E-C9717E5B4E05}"/>
              </a:ext>
            </a:extLst>
          </p:cNvPr>
          <p:cNvSpPr>
            <a:spLocks noGrp="1"/>
          </p:cNvSpPr>
          <p:nvPr>
            <p:ph type="ctrTitle"/>
          </p:nvPr>
        </p:nvSpPr>
        <p:spPr>
          <a:xfrm>
            <a:off x="2589213" y="3881718"/>
            <a:ext cx="8915399" cy="895663"/>
          </a:xfrm>
        </p:spPr>
        <p:txBody>
          <a:bodyPr>
            <a:normAutofit fontScale="90000"/>
          </a:bodyPr>
          <a:lstStyle/>
          <a:p>
            <a:r>
              <a:rPr lang="en-GB" dirty="0"/>
              <a:t>SENTIMENT ANALYSIS</a:t>
            </a:r>
            <a:endParaRPr lang="en-IN" dirty="0"/>
          </a:p>
        </p:txBody>
      </p:sp>
      <p:sp>
        <p:nvSpPr>
          <p:cNvPr id="3" name="Subtitle 2">
            <a:extLst>
              <a:ext uri="{FF2B5EF4-FFF2-40B4-BE49-F238E27FC236}">
                <a16:creationId xmlns:a16="http://schemas.microsoft.com/office/drawing/2014/main" id="{FB8390C0-135E-11C2-EDAF-CF45676911D1}"/>
              </a:ext>
            </a:extLst>
          </p:cNvPr>
          <p:cNvSpPr>
            <a:spLocks noGrp="1"/>
          </p:cNvSpPr>
          <p:nvPr>
            <p:ph type="subTitle" idx="1"/>
          </p:nvPr>
        </p:nvSpPr>
        <p:spPr>
          <a:xfrm>
            <a:off x="2598177" y="4840132"/>
            <a:ext cx="8915399" cy="1126283"/>
          </a:xfrm>
        </p:spPr>
        <p:txBody>
          <a:bodyPr/>
          <a:lstStyle/>
          <a:p>
            <a:r>
              <a:rPr lang="en-GB" dirty="0"/>
              <a:t>AN ARTIFICIAL INTELLIGENCE PROJECT</a:t>
            </a:r>
          </a:p>
          <a:p>
            <a:r>
              <a:rPr lang="en-GB" dirty="0"/>
              <a:t>NAAN MUDHALAVAN PHASE - 3</a:t>
            </a:r>
            <a:endParaRPr lang="en-IN" dirty="0"/>
          </a:p>
        </p:txBody>
      </p:sp>
    </p:spTree>
    <p:extLst>
      <p:ext uri="{BB962C8B-B14F-4D97-AF65-F5344CB8AC3E}">
        <p14:creationId xmlns:p14="http://schemas.microsoft.com/office/powerpoint/2010/main" val="2076301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8B46-8983-BD2C-CA98-F001EAC8AF80}"/>
              </a:ext>
            </a:extLst>
          </p:cNvPr>
          <p:cNvSpPr>
            <a:spLocks noGrp="1"/>
          </p:cNvSpPr>
          <p:nvPr>
            <p:ph type="title"/>
          </p:nvPr>
        </p:nvSpPr>
        <p:spPr>
          <a:xfrm>
            <a:off x="1667436" y="668934"/>
            <a:ext cx="10399059" cy="774384"/>
          </a:xfrm>
        </p:spPr>
        <p:txBody>
          <a:bodyPr/>
          <a:lstStyle/>
          <a:p>
            <a:r>
              <a:rPr lang="en-GB" dirty="0"/>
              <a:t>Performing data preprocessing with a tweet</a:t>
            </a:r>
            <a:endParaRPr lang="en-IN" dirty="0"/>
          </a:p>
        </p:txBody>
      </p:sp>
      <p:pic>
        <p:nvPicPr>
          <p:cNvPr id="5" name="Content Placeholder 4">
            <a:extLst>
              <a:ext uri="{FF2B5EF4-FFF2-40B4-BE49-F238E27FC236}">
                <a16:creationId xmlns:a16="http://schemas.microsoft.com/office/drawing/2014/main" id="{56773102-5454-E972-F043-AAF23E7750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3649" y="4014854"/>
            <a:ext cx="7618186" cy="1016663"/>
          </a:xfrm>
        </p:spPr>
      </p:pic>
      <p:sp>
        <p:nvSpPr>
          <p:cNvPr id="6" name="TextBox 5">
            <a:extLst>
              <a:ext uri="{FF2B5EF4-FFF2-40B4-BE49-F238E27FC236}">
                <a16:creationId xmlns:a16="http://schemas.microsoft.com/office/drawing/2014/main" id="{1C5E15CC-B3D4-5EC7-E5D7-9BD81D3B9E24}"/>
              </a:ext>
            </a:extLst>
          </p:cNvPr>
          <p:cNvSpPr txBox="1"/>
          <p:nvPr/>
        </p:nvSpPr>
        <p:spPr>
          <a:xfrm>
            <a:off x="1739152" y="1568824"/>
            <a:ext cx="9323294" cy="2031325"/>
          </a:xfrm>
          <a:prstGeom prst="rect">
            <a:avLst/>
          </a:prstGeom>
          <a:noFill/>
        </p:spPr>
        <p:txBody>
          <a:bodyPr wrap="square" rtlCol="0">
            <a:spAutoFit/>
          </a:bodyPr>
          <a:lstStyle/>
          <a:p>
            <a:r>
              <a:rPr lang="en-GB" dirty="0">
                <a:solidFill>
                  <a:schemeClr val="tx1">
                    <a:lumMod val="75000"/>
                    <a:lumOff val="25000"/>
                  </a:schemeClr>
                </a:solidFill>
                <a:latin typeface="Century Gothic (Body)"/>
              </a:rPr>
              <a:t>Now , the ‘</a:t>
            </a:r>
            <a:r>
              <a:rPr lang="en-GB" dirty="0" err="1">
                <a:solidFill>
                  <a:schemeClr val="tx1">
                    <a:lumMod val="75000"/>
                    <a:lumOff val="25000"/>
                  </a:schemeClr>
                </a:solidFill>
                <a:latin typeface="Century Gothic (Body)"/>
              </a:rPr>
              <a:t>preprocess_text</a:t>
            </a:r>
            <a:r>
              <a:rPr lang="en-GB" dirty="0">
                <a:solidFill>
                  <a:schemeClr val="tx1">
                    <a:lumMod val="75000"/>
                    <a:lumOff val="25000"/>
                  </a:schemeClr>
                </a:solidFill>
                <a:latin typeface="Century Gothic (Body)"/>
              </a:rPr>
              <a:t>’ </a:t>
            </a:r>
            <a:r>
              <a:rPr lang="en-GB" b="0" i="0" dirty="0">
                <a:solidFill>
                  <a:schemeClr val="tx1">
                    <a:lumMod val="75000"/>
                    <a:lumOff val="25000"/>
                  </a:schemeClr>
                </a:solidFill>
                <a:effectLst/>
                <a:latin typeface="Century Gothic (Body)"/>
              </a:rPr>
              <a:t>function combines various preprocessing steps to clean and prepare text data for sentiment analysis. You can apply this function to your entire dataset to preprocess the tweets or text data before running sentiment analysis.</a:t>
            </a:r>
          </a:p>
          <a:p>
            <a:endParaRPr lang="en-GB" b="0" i="0" dirty="0">
              <a:solidFill>
                <a:schemeClr val="tx1">
                  <a:lumMod val="75000"/>
                  <a:lumOff val="25000"/>
                </a:schemeClr>
              </a:solidFill>
              <a:effectLst/>
              <a:latin typeface="Century Gothic (Body)"/>
            </a:endParaRPr>
          </a:p>
          <a:p>
            <a:r>
              <a:rPr lang="en-GB" b="0" i="0" dirty="0">
                <a:solidFill>
                  <a:schemeClr val="tx1">
                    <a:lumMod val="75000"/>
                    <a:lumOff val="25000"/>
                  </a:schemeClr>
                </a:solidFill>
                <a:effectLst/>
                <a:latin typeface="Century Gothic (Body)"/>
              </a:rPr>
              <a:t>Data preprocessing can be highly tailored to the nature of your data and the requirements of this sentiment analysis project using twitter airline dataset.</a:t>
            </a:r>
            <a:endParaRPr lang="en-IN" dirty="0">
              <a:solidFill>
                <a:schemeClr val="tx1">
                  <a:lumMod val="75000"/>
                  <a:lumOff val="25000"/>
                </a:schemeClr>
              </a:solidFill>
              <a:latin typeface="Century Gothic (Body)"/>
            </a:endParaRPr>
          </a:p>
        </p:txBody>
      </p:sp>
      <p:sp>
        <p:nvSpPr>
          <p:cNvPr id="8" name="TextBox 7">
            <a:extLst>
              <a:ext uri="{FF2B5EF4-FFF2-40B4-BE49-F238E27FC236}">
                <a16:creationId xmlns:a16="http://schemas.microsoft.com/office/drawing/2014/main" id="{8C2BE7C7-A2F7-AB19-F8B2-36624154926A}"/>
              </a:ext>
            </a:extLst>
          </p:cNvPr>
          <p:cNvSpPr txBox="1"/>
          <p:nvPr/>
        </p:nvSpPr>
        <p:spPr>
          <a:xfrm>
            <a:off x="1792941" y="5342965"/>
            <a:ext cx="9233647" cy="923330"/>
          </a:xfrm>
          <a:prstGeom prst="rect">
            <a:avLst/>
          </a:prstGeom>
          <a:noFill/>
        </p:spPr>
        <p:txBody>
          <a:bodyPr wrap="square" rtlCol="0">
            <a:spAutoFit/>
          </a:bodyPr>
          <a:lstStyle/>
          <a:p>
            <a:r>
              <a:rPr lang="en-GB" dirty="0"/>
              <a:t>Thes are the steps involved in data preprocessing and these </a:t>
            </a:r>
            <a:r>
              <a:rPr lang="en-GB" dirty="0" err="1"/>
              <a:t>preprocessed</a:t>
            </a:r>
            <a:r>
              <a:rPr lang="en-GB" dirty="0"/>
              <a:t> text can be used for actual data modelling to analyse the sentiment in the tweets in twitter airline dataset.</a:t>
            </a:r>
            <a:endParaRPr lang="en-IN" dirty="0"/>
          </a:p>
        </p:txBody>
      </p:sp>
    </p:spTree>
    <p:extLst>
      <p:ext uri="{BB962C8B-B14F-4D97-AF65-F5344CB8AC3E}">
        <p14:creationId xmlns:p14="http://schemas.microsoft.com/office/powerpoint/2010/main" val="237610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ED37-CF25-D897-A436-26DA5B5197E1}"/>
              </a:ext>
            </a:extLst>
          </p:cNvPr>
          <p:cNvSpPr>
            <a:spLocks noGrp="1"/>
          </p:cNvSpPr>
          <p:nvPr>
            <p:ph type="title"/>
          </p:nvPr>
        </p:nvSpPr>
        <p:spPr>
          <a:xfrm>
            <a:off x="4807208" y="2990793"/>
            <a:ext cx="3592722" cy="630949"/>
          </a:xfrm>
        </p:spPr>
        <p:txBody>
          <a:bodyPr>
            <a:normAutofit fontScale="90000"/>
          </a:bodyPr>
          <a:lstStyle/>
          <a:p>
            <a:r>
              <a:rPr lang="en-GB" dirty="0"/>
              <a:t>THANKING YOU</a:t>
            </a:r>
            <a:endParaRPr lang="en-IN" dirty="0"/>
          </a:p>
        </p:txBody>
      </p:sp>
    </p:spTree>
    <p:extLst>
      <p:ext uri="{BB962C8B-B14F-4D97-AF65-F5344CB8AC3E}">
        <p14:creationId xmlns:p14="http://schemas.microsoft.com/office/powerpoint/2010/main" val="398121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7E03-B0E0-D047-DA66-20D2DC68AD8D}"/>
              </a:ext>
            </a:extLst>
          </p:cNvPr>
          <p:cNvSpPr>
            <a:spLocks noGrp="1"/>
          </p:cNvSpPr>
          <p:nvPr>
            <p:ph type="title"/>
          </p:nvPr>
        </p:nvSpPr>
        <p:spPr>
          <a:xfrm>
            <a:off x="2592925" y="624110"/>
            <a:ext cx="8911687" cy="630949"/>
          </a:xfrm>
        </p:spPr>
        <p:txBody>
          <a:bodyPr>
            <a:normAutofit fontScale="90000"/>
          </a:bodyPr>
          <a:lstStyle/>
          <a:p>
            <a:r>
              <a:rPr lang="en-GB" dirty="0"/>
              <a:t>PREVIEW</a:t>
            </a:r>
            <a:endParaRPr lang="en-IN" dirty="0"/>
          </a:p>
        </p:txBody>
      </p:sp>
      <p:sp>
        <p:nvSpPr>
          <p:cNvPr id="3" name="Content Placeholder 2">
            <a:extLst>
              <a:ext uri="{FF2B5EF4-FFF2-40B4-BE49-F238E27FC236}">
                <a16:creationId xmlns:a16="http://schemas.microsoft.com/office/drawing/2014/main" id="{29DBEE67-262B-0808-341C-8242184DEF53}"/>
              </a:ext>
            </a:extLst>
          </p:cNvPr>
          <p:cNvSpPr>
            <a:spLocks noGrp="1"/>
          </p:cNvSpPr>
          <p:nvPr>
            <p:ph idx="1"/>
          </p:nvPr>
        </p:nvSpPr>
        <p:spPr>
          <a:xfrm>
            <a:off x="2625071" y="1290918"/>
            <a:ext cx="8580811" cy="2106706"/>
          </a:xfrm>
        </p:spPr>
        <p:txBody>
          <a:bodyPr>
            <a:normAutofit lnSpcReduction="10000"/>
          </a:bodyPr>
          <a:lstStyle/>
          <a:p>
            <a:r>
              <a:rPr lang="en-GB" b="1" dirty="0"/>
              <a:t>PROJECT TITLE: </a:t>
            </a:r>
            <a:r>
              <a:rPr lang="en-GB" dirty="0"/>
              <a:t>Sentiment analysis using twitter airlines dataset</a:t>
            </a:r>
          </a:p>
          <a:p>
            <a:r>
              <a:rPr lang="en-GB" b="1" dirty="0"/>
              <a:t>PROCESS AND OPERATION: </a:t>
            </a:r>
            <a:r>
              <a:rPr lang="en-GB" dirty="0"/>
              <a:t>Data collection and data preprocessing</a:t>
            </a:r>
          </a:p>
          <a:p>
            <a:pPr marL="0" indent="0">
              <a:buNone/>
            </a:pPr>
            <a:endParaRPr lang="en-GB" b="1" dirty="0"/>
          </a:p>
          <a:p>
            <a:pPr marL="0" indent="0">
              <a:buNone/>
            </a:pPr>
            <a:r>
              <a:rPr lang="en-GB" dirty="0"/>
              <a:t>TO PERFORM THIS OPERATIONS IN THE TWITTER AIRLINE DATASETS, WE NEED TO COLLECT THE TWEETS USING TWEEPY AN PYTHON LIBRARY AND PERFORM PREPROCESSING TO DERIVE DESIRED MODEL.</a:t>
            </a:r>
            <a:endParaRPr lang="en-IN" dirty="0"/>
          </a:p>
        </p:txBody>
      </p:sp>
      <p:pic>
        <p:nvPicPr>
          <p:cNvPr id="5" name="Picture 4">
            <a:extLst>
              <a:ext uri="{FF2B5EF4-FFF2-40B4-BE49-F238E27FC236}">
                <a16:creationId xmlns:a16="http://schemas.microsoft.com/office/drawing/2014/main" id="{BDFE615B-629C-7B26-07E7-B369FF8C9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767" y="3576918"/>
            <a:ext cx="8565115" cy="2743199"/>
          </a:xfrm>
          <a:prstGeom prst="rect">
            <a:avLst/>
          </a:prstGeom>
        </p:spPr>
      </p:pic>
    </p:spTree>
    <p:extLst>
      <p:ext uri="{BB962C8B-B14F-4D97-AF65-F5344CB8AC3E}">
        <p14:creationId xmlns:p14="http://schemas.microsoft.com/office/powerpoint/2010/main" val="349350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A57D4-2F8F-F1F5-E7CF-0868394A25D6}"/>
              </a:ext>
            </a:extLst>
          </p:cNvPr>
          <p:cNvSpPr>
            <a:spLocks noGrp="1"/>
          </p:cNvSpPr>
          <p:nvPr>
            <p:ph type="title"/>
          </p:nvPr>
        </p:nvSpPr>
        <p:spPr/>
        <p:txBody>
          <a:bodyPr/>
          <a:lstStyle/>
          <a:p>
            <a:r>
              <a:rPr lang="en-GB" dirty="0"/>
              <a:t>DATA COLLECTIONS</a:t>
            </a:r>
            <a:endParaRPr lang="en-IN" dirty="0"/>
          </a:p>
        </p:txBody>
      </p:sp>
      <p:sp>
        <p:nvSpPr>
          <p:cNvPr id="3" name="Content Placeholder 2">
            <a:extLst>
              <a:ext uri="{FF2B5EF4-FFF2-40B4-BE49-F238E27FC236}">
                <a16:creationId xmlns:a16="http://schemas.microsoft.com/office/drawing/2014/main" id="{72D6458B-545B-4F07-DD36-7EB4BCCC5319}"/>
              </a:ext>
            </a:extLst>
          </p:cNvPr>
          <p:cNvSpPr>
            <a:spLocks noGrp="1"/>
          </p:cNvSpPr>
          <p:nvPr>
            <p:ph idx="1"/>
          </p:nvPr>
        </p:nvSpPr>
        <p:spPr>
          <a:xfrm>
            <a:off x="2616106" y="1694329"/>
            <a:ext cx="8915400" cy="4993342"/>
          </a:xfrm>
        </p:spPr>
        <p:txBody>
          <a:bodyPr>
            <a:normAutofit/>
          </a:bodyPr>
          <a:lstStyle/>
          <a:p>
            <a:r>
              <a:rPr lang="en-GB" b="0" i="0" dirty="0">
                <a:effectLst/>
                <a:latin typeface="Söhne"/>
              </a:rPr>
              <a:t>Collecting Twitter data, especially historical tweets, can be a complex process, and it's important to adhere to Twitter's policies and terms of service.</a:t>
            </a:r>
            <a:r>
              <a:rPr lang="en-GB" b="0" i="0" dirty="0">
                <a:solidFill>
                  <a:srgbClr val="D1D5DB"/>
                </a:solidFill>
                <a:effectLst/>
                <a:latin typeface="Söhne"/>
              </a:rPr>
              <a:t> </a:t>
            </a:r>
            <a:r>
              <a:rPr lang="en-GB" dirty="0">
                <a:latin typeface="Söhne"/>
              </a:rPr>
              <a:t>T</a:t>
            </a:r>
            <a:r>
              <a:rPr lang="en-GB" b="0" i="0" dirty="0">
                <a:effectLst/>
                <a:latin typeface="Söhne"/>
              </a:rPr>
              <a:t>o collect Twitter airline-related data using the Twitter API and perform basic data preprocessing. Note that you will need to set up a Twitter Developer account, create a Twitter App, and obtain API keys to access Twitter data. </a:t>
            </a:r>
          </a:p>
          <a:p>
            <a:r>
              <a:rPr lang="en-GB" b="1" i="0" dirty="0">
                <a:effectLst/>
                <a:latin typeface="Söhne"/>
              </a:rPr>
              <a:t>STEP 1:Data Collection using </a:t>
            </a:r>
            <a:r>
              <a:rPr lang="en-GB" b="1" i="0" dirty="0" err="1">
                <a:effectLst/>
                <a:latin typeface="Söhne"/>
              </a:rPr>
              <a:t>Tweepy</a:t>
            </a:r>
            <a:r>
              <a:rPr lang="en-GB" b="1" i="0" dirty="0">
                <a:effectLst/>
                <a:latin typeface="Söhne"/>
              </a:rPr>
              <a:t> (Python Library):</a:t>
            </a:r>
            <a:endParaRPr lang="en-GB" dirty="0">
              <a:latin typeface="Söhne"/>
            </a:endParaRPr>
          </a:p>
          <a:p>
            <a:pPr marL="0" indent="0">
              <a:buNone/>
            </a:pPr>
            <a:r>
              <a:rPr lang="en-GB" b="1" i="0" dirty="0">
                <a:effectLst/>
                <a:latin typeface="Söhne"/>
              </a:rPr>
              <a:t>	Install </a:t>
            </a:r>
            <a:r>
              <a:rPr lang="en-GB" b="1" i="0" dirty="0" err="1">
                <a:effectLst/>
                <a:latin typeface="Söhne"/>
              </a:rPr>
              <a:t>Tweepy</a:t>
            </a:r>
            <a:r>
              <a:rPr lang="en-GB" b="1" i="0" dirty="0">
                <a:effectLst/>
                <a:latin typeface="Söhne"/>
              </a:rPr>
              <a:t>:</a:t>
            </a:r>
            <a:r>
              <a:rPr lang="en-GB" b="0" i="0" dirty="0">
                <a:solidFill>
                  <a:srgbClr val="D1D5DB"/>
                </a:solidFill>
                <a:effectLst/>
                <a:latin typeface="Söhne"/>
              </a:rPr>
              <a:t> </a:t>
            </a:r>
          </a:p>
          <a:p>
            <a:pPr marL="0" indent="0">
              <a:buNone/>
            </a:pPr>
            <a:r>
              <a:rPr lang="en-GB" dirty="0">
                <a:solidFill>
                  <a:srgbClr val="D1D5DB"/>
                </a:solidFill>
                <a:latin typeface="Söhne"/>
              </a:rPr>
              <a:t>	</a:t>
            </a:r>
            <a:r>
              <a:rPr lang="en-GB" b="0" i="0" dirty="0">
                <a:effectLst/>
                <a:latin typeface="Söhne"/>
              </a:rPr>
              <a:t>Install the </a:t>
            </a:r>
            <a:r>
              <a:rPr lang="en-GB" b="0" i="0" dirty="0" err="1">
                <a:effectLst/>
                <a:latin typeface="Söhne"/>
              </a:rPr>
              <a:t>Tweepy</a:t>
            </a:r>
            <a:r>
              <a:rPr lang="en-GB" b="0" i="0" dirty="0">
                <a:effectLst/>
                <a:latin typeface="Söhne"/>
              </a:rPr>
              <a:t> library, which allows you to interact with the Twitter.</a:t>
            </a:r>
            <a:r>
              <a:rPr lang="en-GB" b="0" i="0" dirty="0">
                <a:solidFill>
                  <a:srgbClr val="D1D5DB"/>
                </a:solidFill>
                <a:effectLst/>
                <a:latin typeface="Söhne"/>
              </a:rPr>
              <a:t>.</a:t>
            </a:r>
          </a:p>
          <a:p>
            <a:pPr marL="0" indent="0">
              <a:buNone/>
            </a:pPr>
            <a:r>
              <a:rPr lang="en-GB" dirty="0">
                <a:solidFill>
                  <a:srgbClr val="D1D5DB"/>
                </a:solidFill>
                <a:latin typeface="Söhne"/>
              </a:rPr>
              <a:t>	</a:t>
            </a:r>
            <a:r>
              <a:rPr lang="en-GB" dirty="0">
                <a:latin typeface="Söhne"/>
              </a:rPr>
              <a:t>use the code -&gt; </a:t>
            </a:r>
            <a:r>
              <a:rPr lang="en-IN" b="1" i="0" dirty="0">
                <a:effectLst/>
                <a:latin typeface="Söhne Mono"/>
              </a:rPr>
              <a:t>pip install </a:t>
            </a:r>
            <a:r>
              <a:rPr lang="en-IN" b="1" i="0" dirty="0" err="1">
                <a:effectLst/>
                <a:latin typeface="Söhne Mono"/>
              </a:rPr>
              <a:t>tweepy</a:t>
            </a:r>
            <a:endParaRPr lang="en-IN" b="1" i="0" dirty="0">
              <a:effectLst/>
              <a:latin typeface="Söhne Mono"/>
            </a:endParaRPr>
          </a:p>
          <a:p>
            <a:r>
              <a:rPr lang="en-IN" b="1" dirty="0">
                <a:latin typeface="Söhne Mono"/>
              </a:rPr>
              <a:t>STEP 2:</a:t>
            </a:r>
            <a:r>
              <a:rPr lang="en-GB" b="1" i="0" dirty="0">
                <a:effectLst/>
                <a:latin typeface="Söhne"/>
              </a:rPr>
              <a:t>Access Twitter API:</a:t>
            </a:r>
            <a:r>
              <a:rPr lang="en-GB" b="0" i="0" dirty="0">
                <a:solidFill>
                  <a:srgbClr val="D1D5DB"/>
                </a:solidFill>
                <a:effectLst/>
                <a:latin typeface="Söhne"/>
              </a:rPr>
              <a:t> </a:t>
            </a:r>
          </a:p>
          <a:p>
            <a:pPr marL="0" indent="0">
              <a:buNone/>
            </a:pPr>
            <a:r>
              <a:rPr lang="en-GB" b="0" i="0" dirty="0">
                <a:solidFill>
                  <a:srgbClr val="D1D5DB"/>
                </a:solidFill>
                <a:effectLst/>
                <a:latin typeface="Söhne"/>
              </a:rPr>
              <a:t>	</a:t>
            </a:r>
            <a:r>
              <a:rPr lang="en-GB" b="0" i="0" dirty="0">
                <a:effectLst/>
                <a:latin typeface="Söhne"/>
              </a:rPr>
              <a:t>Use your Twitter Developer account to create an App and obtain the API keys (API Key, API 	Secret Key, Access Token, Access Token Secret).</a:t>
            </a:r>
          </a:p>
          <a:p>
            <a:r>
              <a:rPr lang="en-GB" b="1" dirty="0">
                <a:latin typeface="Söhne"/>
              </a:rPr>
              <a:t>STEP 3</a:t>
            </a:r>
            <a:r>
              <a:rPr lang="en-GB" dirty="0">
                <a:latin typeface="Söhne"/>
              </a:rPr>
              <a:t>: Collect data from twitter airlines dataset using python scripts</a:t>
            </a:r>
            <a:endParaRPr lang="en-GB" b="0" i="0" dirty="0">
              <a:effectLst/>
              <a:latin typeface="Söhne"/>
            </a:endParaRPr>
          </a:p>
          <a:p>
            <a:pPr marL="0" indent="0">
              <a:buNone/>
            </a:pPr>
            <a:endParaRPr lang="en-IN" b="1" dirty="0"/>
          </a:p>
        </p:txBody>
      </p:sp>
    </p:spTree>
    <p:extLst>
      <p:ext uri="{BB962C8B-B14F-4D97-AF65-F5344CB8AC3E}">
        <p14:creationId xmlns:p14="http://schemas.microsoft.com/office/powerpoint/2010/main" val="175582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DA45-3D0A-B20A-C15C-C633B49A3E56}"/>
              </a:ext>
            </a:extLst>
          </p:cNvPr>
          <p:cNvSpPr>
            <a:spLocks noGrp="1"/>
          </p:cNvSpPr>
          <p:nvPr>
            <p:ph type="title"/>
          </p:nvPr>
        </p:nvSpPr>
        <p:spPr>
          <a:xfrm>
            <a:off x="1965396" y="633075"/>
            <a:ext cx="8911687" cy="1280890"/>
          </a:xfrm>
        </p:spPr>
        <p:txBody>
          <a:bodyPr/>
          <a:lstStyle/>
          <a:p>
            <a:r>
              <a:rPr lang="en-GB" dirty="0"/>
              <a:t>PYTHON SCRIPT – DATA COLLECTION</a:t>
            </a:r>
            <a:endParaRPr lang="en-IN" dirty="0"/>
          </a:p>
        </p:txBody>
      </p:sp>
      <p:sp>
        <p:nvSpPr>
          <p:cNvPr id="3" name="Content Placeholder 2">
            <a:extLst>
              <a:ext uri="{FF2B5EF4-FFF2-40B4-BE49-F238E27FC236}">
                <a16:creationId xmlns:a16="http://schemas.microsoft.com/office/drawing/2014/main" id="{E6B51F36-E107-B8CA-FD4F-9D8B86DB9FB1}"/>
              </a:ext>
            </a:extLst>
          </p:cNvPr>
          <p:cNvSpPr>
            <a:spLocks noGrp="1"/>
          </p:cNvSpPr>
          <p:nvPr>
            <p:ph idx="1"/>
          </p:nvPr>
        </p:nvSpPr>
        <p:spPr>
          <a:xfrm>
            <a:off x="2042365" y="1389531"/>
            <a:ext cx="8915400" cy="699246"/>
          </a:xfrm>
        </p:spPr>
        <p:txBody>
          <a:bodyPr>
            <a:normAutofit fontScale="92500" lnSpcReduction="10000"/>
          </a:bodyPr>
          <a:lstStyle/>
          <a:p>
            <a:r>
              <a:rPr lang="en-GB" b="1" i="0" dirty="0">
                <a:effectLst/>
                <a:latin typeface="Söhne"/>
              </a:rPr>
              <a:t>Python Script to Collect Tweets:</a:t>
            </a:r>
          </a:p>
          <a:p>
            <a:pPr marL="0" indent="0">
              <a:buNone/>
            </a:pPr>
            <a:r>
              <a:rPr lang="en-GB" b="0" i="0" dirty="0">
                <a:solidFill>
                  <a:srgbClr val="D1D5DB"/>
                </a:solidFill>
                <a:effectLst/>
                <a:latin typeface="Söhne"/>
              </a:rPr>
              <a:t>	</a:t>
            </a:r>
            <a:r>
              <a:rPr lang="en-GB" b="0" i="0" dirty="0">
                <a:effectLst/>
                <a:latin typeface="Söhne"/>
              </a:rPr>
              <a:t>Create a Python script to collect tweets based on a specific query or keyword.</a:t>
            </a:r>
            <a:endParaRPr lang="en-IN" dirty="0"/>
          </a:p>
        </p:txBody>
      </p:sp>
      <p:pic>
        <p:nvPicPr>
          <p:cNvPr id="5" name="Picture 4">
            <a:extLst>
              <a:ext uri="{FF2B5EF4-FFF2-40B4-BE49-F238E27FC236}">
                <a16:creationId xmlns:a16="http://schemas.microsoft.com/office/drawing/2014/main" id="{00726925-4EE3-57F3-8738-FECC5F9C1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242" y="2160747"/>
            <a:ext cx="7502770" cy="4400482"/>
          </a:xfrm>
          <a:prstGeom prst="rect">
            <a:avLst/>
          </a:prstGeom>
        </p:spPr>
      </p:pic>
    </p:spTree>
    <p:extLst>
      <p:ext uri="{BB962C8B-B14F-4D97-AF65-F5344CB8AC3E}">
        <p14:creationId xmlns:p14="http://schemas.microsoft.com/office/powerpoint/2010/main" val="364764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BA5F-1FBF-76D7-547E-D95B3778BCAB}"/>
              </a:ext>
            </a:extLst>
          </p:cNvPr>
          <p:cNvSpPr>
            <a:spLocks noGrp="1"/>
          </p:cNvSpPr>
          <p:nvPr>
            <p:ph type="title"/>
          </p:nvPr>
        </p:nvSpPr>
        <p:spPr>
          <a:xfrm>
            <a:off x="2377772" y="615145"/>
            <a:ext cx="8911687" cy="1280890"/>
          </a:xfrm>
        </p:spPr>
        <p:txBody>
          <a:bodyPr/>
          <a:lstStyle/>
          <a:p>
            <a:r>
              <a:rPr lang="en-GB" dirty="0">
                <a:latin typeface="Söhne"/>
              </a:rPr>
              <a:t>D</a:t>
            </a:r>
            <a:r>
              <a:rPr lang="en-IN" dirty="0">
                <a:latin typeface="Söhne"/>
              </a:rPr>
              <a:t>ATA COLLECTIONS LIMITATIONS:</a:t>
            </a:r>
            <a:endParaRPr lang="en-IN" dirty="0"/>
          </a:p>
        </p:txBody>
      </p:sp>
      <p:sp>
        <p:nvSpPr>
          <p:cNvPr id="3" name="Content Placeholder 2">
            <a:extLst>
              <a:ext uri="{FF2B5EF4-FFF2-40B4-BE49-F238E27FC236}">
                <a16:creationId xmlns:a16="http://schemas.microsoft.com/office/drawing/2014/main" id="{9BA80717-AE0E-09CB-F3AF-A04F3A4DA079}"/>
              </a:ext>
            </a:extLst>
          </p:cNvPr>
          <p:cNvSpPr>
            <a:spLocks noGrp="1"/>
          </p:cNvSpPr>
          <p:nvPr>
            <p:ph idx="1"/>
          </p:nvPr>
        </p:nvSpPr>
        <p:spPr>
          <a:xfrm>
            <a:off x="2454741" y="1371600"/>
            <a:ext cx="8915400" cy="5235388"/>
          </a:xfrm>
        </p:spPr>
        <p:txBody>
          <a:bodyPr>
            <a:normAutofit fontScale="85000" lnSpcReduction="20000"/>
          </a:bodyPr>
          <a:lstStyle/>
          <a:p>
            <a:r>
              <a:rPr lang="en-GB" b="0" i="0" dirty="0">
                <a:effectLst/>
                <a:latin typeface="Söhne"/>
              </a:rPr>
              <a:t>Note that Twitter's API has limitations on the number of tweets you can collect, and you may need to implement pagination and rate limiting in your script.</a:t>
            </a:r>
          </a:p>
          <a:p>
            <a:pPr algn="l"/>
            <a:r>
              <a:rPr lang="en-GB" b="0" i="0" dirty="0">
                <a:effectLst/>
                <a:latin typeface="Söhne"/>
              </a:rPr>
              <a:t>Data collection limitations when collecting data from social media platforms like Twitter, or any web source, are important to consider. These limitations can impact the quantity and quality of the data you collect and should be taken into account when designing data collection strategies. Here are some common limitations to be aware of:</a:t>
            </a:r>
          </a:p>
          <a:p>
            <a:pPr algn="l">
              <a:buFont typeface="+mj-lt"/>
              <a:buAutoNum type="arabicPeriod"/>
            </a:pPr>
            <a:r>
              <a:rPr lang="en-GB" b="1" i="0" dirty="0">
                <a:effectLst/>
                <a:latin typeface="Söhne"/>
              </a:rPr>
              <a:t>API Rate Limits:</a:t>
            </a:r>
            <a:r>
              <a:rPr lang="en-GB" b="0" i="0" dirty="0">
                <a:effectLst/>
                <a:latin typeface="Söhne"/>
              </a:rPr>
              <a:t> Most social media platforms, including Twitter, impose rate limits on their APIs. These limits control how many requests you can make within a specified time frame. Exceeding these limits can result in temporary or permanent suspension of API access.</a:t>
            </a:r>
          </a:p>
          <a:p>
            <a:pPr algn="l">
              <a:buFont typeface="+mj-lt"/>
              <a:buAutoNum type="arabicPeriod"/>
            </a:pPr>
            <a:r>
              <a:rPr lang="en-GB" b="1" i="0" dirty="0">
                <a:effectLst/>
                <a:latin typeface="Söhne"/>
              </a:rPr>
              <a:t>Data Volume:</a:t>
            </a:r>
            <a:r>
              <a:rPr lang="en-GB" b="0" i="0" dirty="0">
                <a:effectLst/>
                <a:latin typeface="Söhne"/>
              </a:rPr>
              <a:t> The amount of data available may be limited. For example, you may not be able to access historical tweets beyond a certain timeframe, or you may only have access to a random subset of recent tweets.</a:t>
            </a:r>
          </a:p>
          <a:p>
            <a:pPr algn="l">
              <a:buFont typeface="+mj-lt"/>
              <a:buAutoNum type="arabicPeriod"/>
            </a:pPr>
            <a:r>
              <a:rPr lang="en-GB" b="1" i="0" dirty="0">
                <a:effectLst/>
                <a:latin typeface="Söhne"/>
              </a:rPr>
              <a:t>Data Bias:</a:t>
            </a:r>
            <a:r>
              <a:rPr lang="en-GB" b="0" i="0" dirty="0">
                <a:effectLst/>
                <a:latin typeface="Söhne"/>
              </a:rPr>
              <a:t> Social media data can be biased. Users who post on social media are not representative of the entire population, and their opinions and </a:t>
            </a:r>
            <a:r>
              <a:rPr lang="en-GB" b="0" i="0" dirty="0" err="1">
                <a:effectLst/>
                <a:latin typeface="Söhne"/>
              </a:rPr>
              <a:t>behaviors</a:t>
            </a:r>
            <a:r>
              <a:rPr lang="en-GB" b="0" i="0" dirty="0">
                <a:effectLst/>
                <a:latin typeface="Söhne"/>
              </a:rPr>
              <a:t> may not reflect the broader sentiment.</a:t>
            </a:r>
          </a:p>
          <a:p>
            <a:pPr algn="l">
              <a:buFont typeface="+mj-lt"/>
              <a:buAutoNum type="arabicPeriod"/>
            </a:pPr>
            <a:r>
              <a:rPr lang="en-GB" b="1" i="0" dirty="0">
                <a:effectLst/>
                <a:latin typeface="Söhne"/>
              </a:rPr>
              <a:t>Data Sampling:</a:t>
            </a:r>
            <a:r>
              <a:rPr lang="en-GB" b="0" i="0" dirty="0">
                <a:effectLst/>
                <a:latin typeface="Söhne"/>
              </a:rPr>
              <a:t> Depending on your data collection method, you may be working with a sample of the total data. For example, if you use the Twitter API to collect tweets, you're getting a subset of publicly available tweets based on your query and API limitations.</a:t>
            </a:r>
          </a:p>
          <a:p>
            <a:pPr algn="l">
              <a:buFont typeface="+mj-lt"/>
              <a:buAutoNum type="arabicPeriod"/>
            </a:pPr>
            <a:r>
              <a:rPr lang="en-GB" b="1" i="0" dirty="0">
                <a:effectLst/>
                <a:latin typeface="Söhne"/>
              </a:rPr>
              <a:t>Data Privacy and Permissions:</a:t>
            </a:r>
            <a:r>
              <a:rPr lang="en-GB" b="0" i="0" dirty="0">
                <a:effectLst/>
                <a:latin typeface="Söhne"/>
              </a:rPr>
              <a:t> Social media platforms have strict policies about data privacy and user permissions. You may be limited in the type of data you can access, and you may need to obtain explicit user consent in some cases.</a:t>
            </a:r>
          </a:p>
          <a:p>
            <a:pPr algn="l">
              <a:buFont typeface="+mj-lt"/>
              <a:buAutoNum type="arabicPeriod"/>
            </a:pPr>
            <a:r>
              <a:rPr lang="en-GB" b="1" i="0" dirty="0">
                <a:effectLst/>
                <a:latin typeface="Söhne"/>
              </a:rPr>
              <a:t>Geographic Limitations:</a:t>
            </a:r>
            <a:r>
              <a:rPr lang="en-GB" b="0" i="0" dirty="0">
                <a:effectLst/>
                <a:latin typeface="Söhne"/>
              </a:rPr>
              <a:t> Some data may be geographically restricted due to privacy regulations or regional restrictions.</a:t>
            </a:r>
          </a:p>
          <a:p>
            <a:pPr algn="l">
              <a:buFont typeface="+mj-lt"/>
              <a:buAutoNum type="arabicPeriod"/>
            </a:pPr>
            <a:endParaRPr lang="en-GB" b="0" i="0" dirty="0">
              <a:effectLst/>
              <a:latin typeface="Söhne"/>
            </a:endParaRPr>
          </a:p>
          <a:p>
            <a:endParaRPr lang="en-IN" dirty="0"/>
          </a:p>
        </p:txBody>
      </p:sp>
    </p:spTree>
    <p:extLst>
      <p:ext uri="{BB962C8B-B14F-4D97-AF65-F5344CB8AC3E}">
        <p14:creationId xmlns:p14="http://schemas.microsoft.com/office/powerpoint/2010/main" val="3675281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A3501-C14A-B9B7-D913-E9E035E30940}"/>
              </a:ext>
            </a:extLst>
          </p:cNvPr>
          <p:cNvSpPr>
            <a:spLocks noGrp="1"/>
          </p:cNvSpPr>
          <p:nvPr>
            <p:ph type="title"/>
          </p:nvPr>
        </p:nvSpPr>
        <p:spPr>
          <a:xfrm>
            <a:off x="2288125" y="624110"/>
            <a:ext cx="8911687" cy="648878"/>
          </a:xfrm>
        </p:spPr>
        <p:txBody>
          <a:bodyPr/>
          <a:lstStyle/>
          <a:p>
            <a:r>
              <a:rPr lang="en-GB" dirty="0"/>
              <a:t>DATA PREPROCESSING:</a:t>
            </a:r>
            <a:endParaRPr lang="en-IN" dirty="0"/>
          </a:p>
        </p:txBody>
      </p:sp>
      <p:sp>
        <p:nvSpPr>
          <p:cNvPr id="3" name="Content Placeholder 2">
            <a:extLst>
              <a:ext uri="{FF2B5EF4-FFF2-40B4-BE49-F238E27FC236}">
                <a16:creationId xmlns:a16="http://schemas.microsoft.com/office/drawing/2014/main" id="{400DF8A8-625D-7923-35DF-8D81C729D3A2}"/>
              </a:ext>
            </a:extLst>
          </p:cNvPr>
          <p:cNvSpPr>
            <a:spLocks noGrp="1"/>
          </p:cNvSpPr>
          <p:nvPr>
            <p:ph idx="1"/>
          </p:nvPr>
        </p:nvSpPr>
        <p:spPr>
          <a:xfrm>
            <a:off x="2409918" y="1353671"/>
            <a:ext cx="8915400" cy="5056094"/>
          </a:xfrm>
        </p:spPr>
        <p:txBody>
          <a:bodyPr>
            <a:normAutofit fontScale="92500" lnSpcReduction="20000"/>
          </a:bodyPr>
          <a:lstStyle/>
          <a:p>
            <a:pPr algn="l"/>
            <a:r>
              <a:rPr lang="en-GB" b="0" i="0" dirty="0">
                <a:effectLst/>
                <a:latin typeface="Söhne"/>
              </a:rPr>
              <a:t>After collecting the Twitter data, you'll need to preprocess it before using it for sentiment analysis. Data preprocessing typically involves the following steps:</a:t>
            </a:r>
          </a:p>
          <a:p>
            <a:pPr algn="l">
              <a:buFont typeface="+mj-lt"/>
              <a:buAutoNum type="arabicPeriod"/>
            </a:pPr>
            <a:r>
              <a:rPr lang="en-GB" b="1" i="0" dirty="0">
                <a:effectLst/>
                <a:latin typeface="Söhne"/>
              </a:rPr>
              <a:t>Text Cleaning:</a:t>
            </a:r>
            <a:endParaRPr lang="en-GB" b="0" i="0" dirty="0">
              <a:effectLst/>
              <a:latin typeface="Söhne"/>
            </a:endParaRPr>
          </a:p>
          <a:p>
            <a:pPr marL="742950" lvl="1" indent="-285750" algn="l">
              <a:buFont typeface="+mj-lt"/>
              <a:buAutoNum type="arabicPeriod"/>
            </a:pPr>
            <a:r>
              <a:rPr lang="en-GB" b="0" i="0" dirty="0">
                <a:effectLst/>
                <a:latin typeface="Söhne"/>
              </a:rPr>
              <a:t>Remove special characters, URLs, and user mentions.</a:t>
            </a:r>
          </a:p>
          <a:p>
            <a:pPr marL="742950" lvl="1" indent="-285750" algn="l">
              <a:buFont typeface="+mj-lt"/>
              <a:buAutoNum type="arabicPeriod"/>
            </a:pPr>
            <a:r>
              <a:rPr lang="en-GB" b="0" i="0" dirty="0">
                <a:effectLst/>
                <a:latin typeface="Söhne"/>
              </a:rPr>
              <a:t>Handle hashtags, such as splitting them into words.</a:t>
            </a:r>
          </a:p>
          <a:p>
            <a:pPr marL="742950" lvl="1" indent="-285750" algn="l">
              <a:buFont typeface="+mj-lt"/>
              <a:buAutoNum type="arabicPeriod"/>
            </a:pPr>
            <a:r>
              <a:rPr lang="en-GB" b="0" i="0" dirty="0">
                <a:effectLst/>
                <a:latin typeface="Söhne"/>
              </a:rPr>
              <a:t>Convert text to lowercase.</a:t>
            </a:r>
          </a:p>
          <a:p>
            <a:pPr algn="l">
              <a:buFont typeface="+mj-lt"/>
              <a:buAutoNum type="arabicPeriod"/>
            </a:pPr>
            <a:r>
              <a:rPr lang="en-GB" b="1" i="0" dirty="0">
                <a:effectLst/>
                <a:latin typeface="Söhne"/>
              </a:rPr>
              <a:t>Tokenization:</a:t>
            </a:r>
            <a:endParaRPr lang="en-GB" b="0" i="0" dirty="0">
              <a:effectLst/>
              <a:latin typeface="Söhne"/>
            </a:endParaRPr>
          </a:p>
          <a:p>
            <a:pPr marL="742950" lvl="1" indent="-285750" algn="l">
              <a:buFont typeface="+mj-lt"/>
              <a:buAutoNum type="arabicPeriod"/>
            </a:pPr>
            <a:r>
              <a:rPr lang="en-GB" b="0" i="0" dirty="0">
                <a:effectLst/>
                <a:latin typeface="Söhne"/>
              </a:rPr>
              <a:t>Split text into individual words or tokens.</a:t>
            </a:r>
          </a:p>
          <a:p>
            <a:pPr algn="l">
              <a:buFont typeface="+mj-lt"/>
              <a:buAutoNum type="arabicPeriod"/>
            </a:pPr>
            <a:r>
              <a:rPr lang="en-GB" b="1" i="0" dirty="0" err="1">
                <a:effectLst/>
                <a:latin typeface="Söhne"/>
              </a:rPr>
              <a:t>Stopword</a:t>
            </a:r>
            <a:r>
              <a:rPr lang="en-GB" b="1" i="0" dirty="0">
                <a:effectLst/>
                <a:latin typeface="Söhne"/>
              </a:rPr>
              <a:t> Removal:</a:t>
            </a:r>
            <a:endParaRPr lang="en-GB" b="0" i="0" dirty="0">
              <a:effectLst/>
              <a:latin typeface="Söhne"/>
            </a:endParaRPr>
          </a:p>
          <a:p>
            <a:pPr marL="742950" lvl="1" indent="-285750" algn="l">
              <a:buFont typeface="+mj-lt"/>
              <a:buAutoNum type="arabicPeriod"/>
            </a:pPr>
            <a:r>
              <a:rPr lang="en-GB" b="0" i="0" dirty="0">
                <a:effectLst/>
                <a:latin typeface="Söhne"/>
              </a:rPr>
              <a:t>Eliminate common </a:t>
            </a:r>
            <a:r>
              <a:rPr lang="en-GB" b="0" i="0" dirty="0" err="1">
                <a:effectLst/>
                <a:latin typeface="Söhne"/>
              </a:rPr>
              <a:t>stopwords</a:t>
            </a:r>
            <a:r>
              <a:rPr lang="en-GB" b="0" i="0" dirty="0">
                <a:effectLst/>
                <a:latin typeface="Söhne"/>
              </a:rPr>
              <a:t> (e.g., "the," "and") that do not carry much meaning.</a:t>
            </a:r>
          </a:p>
          <a:p>
            <a:pPr algn="l">
              <a:buFont typeface="+mj-lt"/>
              <a:buAutoNum type="arabicPeriod"/>
            </a:pPr>
            <a:r>
              <a:rPr lang="en-GB" b="1" i="0" dirty="0">
                <a:effectLst/>
                <a:latin typeface="Söhne"/>
              </a:rPr>
              <a:t>Lemmatization or Stemming:</a:t>
            </a:r>
            <a:endParaRPr lang="en-GB" b="0" i="0" dirty="0">
              <a:effectLst/>
              <a:latin typeface="Söhne"/>
            </a:endParaRPr>
          </a:p>
          <a:p>
            <a:pPr marL="742950" lvl="1" indent="-285750" algn="l">
              <a:buFont typeface="+mj-lt"/>
              <a:buAutoNum type="arabicPeriod"/>
            </a:pPr>
            <a:r>
              <a:rPr lang="en-GB" b="0" i="0" dirty="0">
                <a:effectLst/>
                <a:latin typeface="Söhne"/>
              </a:rPr>
              <a:t>Reduce words to their base form (lemmatization) or root form (stemming).</a:t>
            </a:r>
          </a:p>
          <a:p>
            <a:pPr algn="l">
              <a:buFont typeface="+mj-lt"/>
              <a:buAutoNum type="arabicPeriod"/>
            </a:pPr>
            <a:r>
              <a:rPr lang="en-GB" b="1" i="0" dirty="0">
                <a:effectLst/>
                <a:latin typeface="Söhne"/>
              </a:rPr>
              <a:t>Handle Missing Data:</a:t>
            </a:r>
            <a:endParaRPr lang="en-GB" b="0" i="0" dirty="0">
              <a:effectLst/>
              <a:latin typeface="Söhne"/>
            </a:endParaRPr>
          </a:p>
          <a:p>
            <a:pPr marL="742950" lvl="1" indent="-285750" algn="l">
              <a:buFont typeface="+mj-lt"/>
              <a:buAutoNum type="arabicPeriod"/>
            </a:pPr>
            <a:r>
              <a:rPr lang="en-GB" b="0" i="0" dirty="0">
                <a:effectLst/>
                <a:latin typeface="Söhne"/>
              </a:rPr>
              <a:t>Check for and handle missing or empty tweets.</a:t>
            </a:r>
          </a:p>
          <a:p>
            <a:pPr algn="l">
              <a:buFont typeface="+mj-lt"/>
              <a:buAutoNum type="arabicPeriod"/>
            </a:pPr>
            <a:r>
              <a:rPr lang="en-GB" b="1" i="0" dirty="0">
                <a:effectLst/>
                <a:latin typeface="Söhne"/>
              </a:rPr>
              <a:t>Remove Duplicates:</a:t>
            </a:r>
            <a:endParaRPr lang="en-GB" b="0" i="0" dirty="0">
              <a:effectLst/>
              <a:latin typeface="Söhne"/>
            </a:endParaRPr>
          </a:p>
          <a:p>
            <a:pPr marL="742950" lvl="1" indent="-285750" algn="l">
              <a:buFont typeface="+mj-lt"/>
              <a:buAutoNum type="arabicPeriod"/>
            </a:pPr>
            <a:r>
              <a:rPr lang="en-GB" b="0" i="0" dirty="0">
                <a:effectLst/>
                <a:latin typeface="Söhne"/>
              </a:rPr>
              <a:t>Check for and remove duplicate tweets.</a:t>
            </a:r>
          </a:p>
          <a:p>
            <a:endParaRPr lang="en-IN" dirty="0"/>
          </a:p>
        </p:txBody>
      </p:sp>
    </p:spTree>
    <p:extLst>
      <p:ext uri="{BB962C8B-B14F-4D97-AF65-F5344CB8AC3E}">
        <p14:creationId xmlns:p14="http://schemas.microsoft.com/office/powerpoint/2010/main" val="2865399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01F1-B60C-D157-3375-BF2A16323D80}"/>
              </a:ext>
            </a:extLst>
          </p:cNvPr>
          <p:cNvSpPr>
            <a:spLocks noGrp="1"/>
          </p:cNvSpPr>
          <p:nvPr>
            <p:ph type="title"/>
          </p:nvPr>
        </p:nvSpPr>
        <p:spPr>
          <a:xfrm>
            <a:off x="1974360" y="471710"/>
            <a:ext cx="9859052" cy="613019"/>
          </a:xfrm>
        </p:spPr>
        <p:txBody>
          <a:bodyPr>
            <a:normAutofit fontScale="90000"/>
          </a:bodyPr>
          <a:lstStyle/>
          <a:p>
            <a:r>
              <a:rPr lang="en-GB" dirty="0"/>
              <a:t>PYTHON SCRIPT – DATA PREPROCESSING</a:t>
            </a:r>
            <a:endParaRPr lang="en-IN" dirty="0"/>
          </a:p>
        </p:txBody>
      </p:sp>
      <p:pic>
        <p:nvPicPr>
          <p:cNvPr id="5" name="Content Placeholder 4">
            <a:extLst>
              <a:ext uri="{FF2B5EF4-FFF2-40B4-BE49-F238E27FC236}">
                <a16:creationId xmlns:a16="http://schemas.microsoft.com/office/drawing/2014/main" id="{D9CFCBC8-D32A-409F-1690-35C53B03E3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6246" y="1308848"/>
            <a:ext cx="4852436" cy="5343726"/>
          </a:xfrm>
        </p:spPr>
      </p:pic>
      <p:sp>
        <p:nvSpPr>
          <p:cNvPr id="12" name="Rectangle 3">
            <a:extLst>
              <a:ext uri="{FF2B5EF4-FFF2-40B4-BE49-F238E27FC236}">
                <a16:creationId xmlns:a16="http://schemas.microsoft.com/office/drawing/2014/main" id="{6BBAA4A6-721D-75E3-8F7F-C2CF657AD4E6}"/>
              </a:ext>
            </a:extLst>
          </p:cNvPr>
          <p:cNvSpPr>
            <a:spLocks noChangeArrowheads="1"/>
          </p:cNvSpPr>
          <p:nvPr/>
        </p:nvSpPr>
        <p:spPr bwMode="auto">
          <a:xfrm>
            <a:off x="7056581" y="1356796"/>
            <a:ext cx="4553528" cy="830997"/>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D1D5DB"/>
                </a:solidFill>
                <a:effectLst/>
                <a:latin typeface="Söhne"/>
              </a:rPr>
              <a:t>The </a:t>
            </a:r>
            <a:r>
              <a:rPr kumimoji="0" lang="en-US" altLang="en-US" sz="1200" b="1" i="0" u="none" strike="noStrike" cap="none" normalizeH="0" baseline="0" dirty="0">
                <a:ln>
                  <a:noFill/>
                </a:ln>
                <a:solidFill>
                  <a:srgbClr val="D1D5DB"/>
                </a:solidFill>
                <a:effectLst/>
                <a:latin typeface="Söhne Mono"/>
              </a:rPr>
              <a:t>preprocess-text</a:t>
            </a:r>
            <a:r>
              <a:rPr kumimoji="0" lang="en-US" altLang="en-US" sz="1200" b="0" i="0" u="none" strike="noStrike" cap="none" normalizeH="0" baseline="0" dirty="0">
                <a:ln>
                  <a:noFill/>
                </a:ln>
                <a:solidFill>
                  <a:srgbClr val="D1D5DB"/>
                </a:solidFill>
                <a:effectLst/>
                <a:latin typeface="Söhne"/>
              </a:rPr>
              <a:t> function performs basic data cleaning and preprocessing on a single tweet. You can apply this function to all the tweets you've collected and then use the preprocessed data for sentiment analysis.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78953F78-3458-A5B9-7472-CDC60189C21F}"/>
              </a:ext>
            </a:extLst>
          </p:cNvPr>
          <p:cNvSpPr txBox="1"/>
          <p:nvPr/>
        </p:nvSpPr>
        <p:spPr>
          <a:xfrm>
            <a:off x="7158182" y="2355273"/>
            <a:ext cx="4655127" cy="4401205"/>
          </a:xfrm>
          <a:prstGeom prst="rect">
            <a:avLst/>
          </a:prstGeom>
          <a:noFill/>
        </p:spPr>
        <p:txBody>
          <a:bodyPr wrap="square" rtlCol="0">
            <a:spAutoFit/>
          </a:bodyPr>
          <a:lstStyle/>
          <a:p>
            <a:r>
              <a:rPr lang="en-GB" sz="1400" b="0" i="0" dirty="0">
                <a:solidFill>
                  <a:schemeClr val="tx1">
                    <a:lumMod val="75000"/>
                    <a:lumOff val="25000"/>
                  </a:schemeClr>
                </a:solidFill>
                <a:effectLst/>
                <a:latin typeface="Söhne"/>
              </a:rPr>
              <a:t>Certainly, data preprocessing for sentiment analysis typically involves additional steps beyond text cleaning, tokenization, </a:t>
            </a:r>
            <a:r>
              <a:rPr lang="en-GB" sz="1400" b="0" i="0" dirty="0" err="1">
                <a:solidFill>
                  <a:schemeClr val="tx1">
                    <a:lumMod val="75000"/>
                    <a:lumOff val="25000"/>
                  </a:schemeClr>
                </a:solidFill>
                <a:effectLst/>
                <a:latin typeface="Söhne"/>
              </a:rPr>
              <a:t>stopword</a:t>
            </a:r>
            <a:r>
              <a:rPr lang="en-GB" sz="1400" b="0" i="0" dirty="0">
                <a:solidFill>
                  <a:schemeClr val="tx1">
                    <a:lumMod val="75000"/>
                    <a:lumOff val="25000"/>
                  </a:schemeClr>
                </a:solidFill>
                <a:effectLst/>
                <a:latin typeface="Söhne"/>
              </a:rPr>
              <a:t> removal, and lemmatization. These steps aim to further prepare the data for analysis. Here are some additional data preprocessing techniques:</a:t>
            </a:r>
          </a:p>
          <a:p>
            <a:pPr marL="342900" indent="-342900">
              <a:buAutoNum type="arabicPeriod"/>
            </a:pPr>
            <a:r>
              <a:rPr lang="en-IN" sz="1400" b="1" i="0" dirty="0">
                <a:effectLst/>
                <a:latin typeface="Söhne"/>
              </a:rPr>
              <a:t>Removing Noise</a:t>
            </a:r>
          </a:p>
          <a:p>
            <a:pPr marL="342900" indent="-342900">
              <a:buAutoNum type="arabicPeriod"/>
            </a:pPr>
            <a:r>
              <a:rPr lang="en-IN" sz="1400" b="1" i="0" dirty="0">
                <a:effectLst/>
                <a:latin typeface="Söhne"/>
              </a:rPr>
              <a:t>Handling Contractions</a:t>
            </a:r>
            <a:endParaRPr lang="en-IN" sz="1400" b="1" dirty="0">
              <a:latin typeface="Söhne"/>
            </a:endParaRPr>
          </a:p>
          <a:p>
            <a:pPr marL="342900" indent="-342900">
              <a:buAutoNum type="arabicPeriod"/>
            </a:pPr>
            <a:r>
              <a:rPr lang="en-IN" sz="1400" b="1" i="0" dirty="0">
                <a:effectLst/>
                <a:latin typeface="Söhne"/>
              </a:rPr>
              <a:t>Removing Short Words</a:t>
            </a:r>
          </a:p>
          <a:p>
            <a:pPr marL="342900" indent="-342900">
              <a:buAutoNum type="arabicPeriod"/>
            </a:pPr>
            <a:r>
              <a:rPr lang="en-IN" sz="1400" b="1" i="0" dirty="0">
                <a:effectLst/>
                <a:latin typeface="Söhne"/>
              </a:rPr>
              <a:t>Spell Correction</a:t>
            </a:r>
            <a:endParaRPr lang="en-IN" sz="1400" b="1" dirty="0">
              <a:latin typeface="Söhne"/>
            </a:endParaRPr>
          </a:p>
          <a:p>
            <a:pPr marL="342900" indent="-342900">
              <a:buAutoNum type="arabicPeriod"/>
            </a:pPr>
            <a:r>
              <a:rPr lang="en-GB" sz="1400" b="1" i="0" dirty="0">
                <a:effectLst/>
                <a:latin typeface="Söhne"/>
              </a:rPr>
              <a:t>Part of Speech (POS) Tagging</a:t>
            </a:r>
            <a:endParaRPr lang="en-IN" sz="1400" b="1" i="0" dirty="0">
              <a:effectLst/>
              <a:latin typeface="Söhne"/>
            </a:endParaRPr>
          </a:p>
          <a:p>
            <a:pPr marL="342900" indent="-342900">
              <a:buAutoNum type="arabicPeriod"/>
            </a:pPr>
            <a:r>
              <a:rPr lang="en-IN" sz="1400" b="1" i="0" dirty="0">
                <a:effectLst/>
                <a:latin typeface="Söhne"/>
              </a:rPr>
              <a:t>Named Entity Recognition (NER)</a:t>
            </a:r>
            <a:endParaRPr lang="en-IN" sz="1400" b="1" dirty="0">
              <a:latin typeface="Söhne"/>
            </a:endParaRPr>
          </a:p>
          <a:p>
            <a:pPr marL="342900" indent="-342900">
              <a:buAutoNum type="arabicPeriod"/>
            </a:pPr>
            <a:r>
              <a:rPr lang="en-IN" sz="1400" b="1" i="0" dirty="0">
                <a:effectLst/>
                <a:latin typeface="Söhne"/>
              </a:rPr>
              <a:t>Removing HTML Tags</a:t>
            </a:r>
          </a:p>
          <a:p>
            <a:pPr marL="342900" indent="-342900">
              <a:buAutoNum type="arabicPeriod"/>
            </a:pPr>
            <a:r>
              <a:rPr lang="en-IN" sz="1400" b="1" i="0" dirty="0">
                <a:effectLst/>
                <a:latin typeface="Söhne"/>
              </a:rPr>
              <a:t>Handling Emoticons and Emoji</a:t>
            </a:r>
            <a:endParaRPr lang="en-IN" sz="1400" b="1" dirty="0">
              <a:latin typeface="Söhne"/>
            </a:endParaRPr>
          </a:p>
          <a:p>
            <a:pPr marL="342900" indent="-342900">
              <a:buAutoNum type="arabicPeriod"/>
            </a:pPr>
            <a:r>
              <a:rPr lang="en-IN" sz="1400" b="1" i="0" dirty="0">
                <a:effectLst/>
                <a:latin typeface="Söhne"/>
              </a:rPr>
              <a:t>Removing Non-English Words</a:t>
            </a:r>
          </a:p>
          <a:p>
            <a:pPr marL="342900" indent="-342900">
              <a:buAutoNum type="arabicPeriod"/>
            </a:pPr>
            <a:r>
              <a:rPr lang="en-IN" sz="1400" b="1" i="0" dirty="0">
                <a:effectLst/>
                <a:latin typeface="Söhne"/>
              </a:rPr>
              <a:t>Removing Duplicate Tex</a:t>
            </a:r>
            <a:r>
              <a:rPr lang="en-IN" sz="1400" b="1" dirty="0">
                <a:latin typeface="Söhne"/>
              </a:rPr>
              <a:t>t</a:t>
            </a:r>
          </a:p>
          <a:p>
            <a:pPr marL="342900" indent="-342900">
              <a:buAutoNum type="arabicPeriod"/>
            </a:pPr>
            <a:r>
              <a:rPr lang="en-IN" sz="1400" b="1" i="0" dirty="0">
                <a:effectLst/>
                <a:latin typeface="Söhne"/>
              </a:rPr>
              <a:t>Handling Missing Data</a:t>
            </a:r>
          </a:p>
          <a:p>
            <a:pPr marL="342900" indent="-342900">
              <a:buAutoNum type="arabicPeriod"/>
            </a:pPr>
            <a:r>
              <a:rPr lang="en-IN" sz="1400" b="1" i="0" dirty="0">
                <a:effectLst/>
                <a:latin typeface="Söhne"/>
              </a:rPr>
              <a:t>Text Normalization</a:t>
            </a:r>
            <a:endParaRPr lang="en-IN" sz="1400" b="1" dirty="0">
              <a:latin typeface="Söhne"/>
            </a:endParaRPr>
          </a:p>
          <a:p>
            <a:pPr marL="342900" indent="-342900">
              <a:buAutoNum type="arabicPeriod"/>
            </a:pPr>
            <a:r>
              <a:rPr lang="en-IN" sz="1400" b="1" i="0" dirty="0">
                <a:effectLst/>
                <a:latin typeface="Söhne"/>
              </a:rPr>
              <a:t>Feature Extraction</a:t>
            </a:r>
          </a:p>
          <a:p>
            <a:pPr marL="342900" indent="-342900">
              <a:buAutoNum type="arabicPeriod"/>
            </a:pPr>
            <a:r>
              <a:rPr lang="en-IN" sz="1400" b="1" i="0" dirty="0">
                <a:effectLst/>
                <a:latin typeface="Söhne"/>
              </a:rPr>
              <a:t>Sentiment Label Mapping</a:t>
            </a:r>
            <a:endParaRPr lang="en-GB" sz="1400" b="0" i="0" dirty="0">
              <a:solidFill>
                <a:schemeClr val="tx1">
                  <a:lumMod val="75000"/>
                  <a:lumOff val="25000"/>
                </a:schemeClr>
              </a:solidFill>
              <a:effectLst/>
              <a:latin typeface="Söhne"/>
            </a:endParaRPr>
          </a:p>
          <a:p>
            <a:endParaRPr lang="en-IN" sz="1400" dirty="0">
              <a:solidFill>
                <a:schemeClr val="tx1">
                  <a:lumMod val="75000"/>
                  <a:lumOff val="25000"/>
                </a:schemeClr>
              </a:solidFill>
            </a:endParaRPr>
          </a:p>
        </p:txBody>
      </p:sp>
    </p:spTree>
    <p:extLst>
      <p:ext uri="{BB962C8B-B14F-4D97-AF65-F5344CB8AC3E}">
        <p14:creationId xmlns:p14="http://schemas.microsoft.com/office/powerpoint/2010/main" val="1271645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9088-4A7D-62BE-C306-A1DBE83C4BCF}"/>
              </a:ext>
            </a:extLst>
          </p:cNvPr>
          <p:cNvSpPr>
            <a:spLocks noGrp="1"/>
          </p:cNvSpPr>
          <p:nvPr>
            <p:ph type="title"/>
          </p:nvPr>
        </p:nvSpPr>
        <p:spPr>
          <a:xfrm>
            <a:off x="1974360" y="444816"/>
            <a:ext cx="8911687" cy="765419"/>
          </a:xfrm>
        </p:spPr>
        <p:txBody>
          <a:bodyPr/>
          <a:lstStyle/>
          <a:p>
            <a:r>
              <a:rPr lang="en-GB" dirty="0"/>
              <a:t>STEPS IN DATA PREPROCESSING:</a:t>
            </a:r>
            <a:endParaRPr lang="en-IN" dirty="0"/>
          </a:p>
        </p:txBody>
      </p:sp>
      <p:sp>
        <p:nvSpPr>
          <p:cNvPr id="3" name="Content Placeholder 2">
            <a:extLst>
              <a:ext uri="{FF2B5EF4-FFF2-40B4-BE49-F238E27FC236}">
                <a16:creationId xmlns:a16="http://schemas.microsoft.com/office/drawing/2014/main" id="{B7E195C2-F268-83C0-6D28-277ABD62197D}"/>
              </a:ext>
            </a:extLst>
          </p:cNvPr>
          <p:cNvSpPr>
            <a:spLocks noGrp="1"/>
          </p:cNvSpPr>
          <p:nvPr>
            <p:ph idx="1"/>
          </p:nvPr>
        </p:nvSpPr>
        <p:spPr>
          <a:xfrm>
            <a:off x="1997541" y="1479176"/>
            <a:ext cx="8915400" cy="2456330"/>
          </a:xfrm>
        </p:spPr>
        <p:txBody>
          <a:bodyPr/>
          <a:lstStyle/>
          <a:p>
            <a:r>
              <a:rPr lang="en-GB" dirty="0"/>
              <a:t>Import all the necessary libraries to the code editor.</a:t>
            </a:r>
          </a:p>
          <a:p>
            <a:r>
              <a:rPr lang="en-IN" dirty="0"/>
              <a:t>1. “re”</a:t>
            </a:r>
          </a:p>
          <a:p>
            <a:r>
              <a:rPr lang="en-IN" dirty="0"/>
              <a:t>2.”contractions”</a:t>
            </a:r>
          </a:p>
          <a:p>
            <a:r>
              <a:rPr lang="en-IN" dirty="0"/>
              <a:t>3.” </a:t>
            </a:r>
            <a:r>
              <a:rPr lang="en-IN" dirty="0" err="1"/>
              <a:t>stopwords</a:t>
            </a:r>
            <a:r>
              <a:rPr lang="en-IN" dirty="0"/>
              <a:t> from </a:t>
            </a:r>
            <a:r>
              <a:rPr lang="en-IN" dirty="0" err="1"/>
              <a:t>nltk.corpus</a:t>
            </a:r>
            <a:r>
              <a:rPr lang="en-IN" dirty="0"/>
              <a:t> ”</a:t>
            </a:r>
          </a:p>
          <a:p>
            <a:r>
              <a:rPr lang="en-IN" dirty="0"/>
              <a:t>4.”word_tokenize from </a:t>
            </a:r>
            <a:r>
              <a:rPr lang="en-IN" dirty="0" err="1"/>
              <a:t>nlkt.tokenize</a:t>
            </a:r>
            <a:r>
              <a:rPr lang="en-IN" dirty="0"/>
              <a:t>”</a:t>
            </a:r>
          </a:p>
          <a:p>
            <a:r>
              <a:rPr lang="en-IN" dirty="0"/>
              <a:t>5.”TextBlob from </a:t>
            </a:r>
            <a:r>
              <a:rPr lang="en-IN" dirty="0" err="1"/>
              <a:t>textblob</a:t>
            </a:r>
            <a:r>
              <a:rPr lang="en-IN" dirty="0"/>
              <a:t>”</a:t>
            </a:r>
          </a:p>
        </p:txBody>
      </p:sp>
      <p:pic>
        <p:nvPicPr>
          <p:cNvPr id="5" name="Picture 4">
            <a:extLst>
              <a:ext uri="{FF2B5EF4-FFF2-40B4-BE49-F238E27FC236}">
                <a16:creationId xmlns:a16="http://schemas.microsoft.com/office/drawing/2014/main" id="{C28794FF-8057-4449-CFBA-F7774F733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474" y="4192968"/>
            <a:ext cx="4670664" cy="1876137"/>
          </a:xfrm>
          <a:prstGeom prst="rect">
            <a:avLst/>
          </a:prstGeom>
        </p:spPr>
      </p:pic>
    </p:spTree>
    <p:extLst>
      <p:ext uri="{BB962C8B-B14F-4D97-AF65-F5344CB8AC3E}">
        <p14:creationId xmlns:p14="http://schemas.microsoft.com/office/powerpoint/2010/main" val="3655278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1ADC3F-7D77-B6CD-1A8E-3A1BEB282D00}"/>
              </a:ext>
            </a:extLst>
          </p:cNvPr>
          <p:cNvSpPr>
            <a:spLocks noGrp="1"/>
          </p:cNvSpPr>
          <p:nvPr>
            <p:ph idx="1"/>
          </p:nvPr>
        </p:nvSpPr>
        <p:spPr>
          <a:xfrm>
            <a:off x="1881001" y="1416423"/>
            <a:ext cx="8915400" cy="753036"/>
          </a:xfrm>
        </p:spPr>
        <p:txBody>
          <a:bodyPr/>
          <a:lstStyle/>
          <a:p>
            <a:r>
              <a:rPr lang="en-GB" dirty="0"/>
              <a:t>Then after importing all such libs then just perform the various operations in the data preprocessing. Write a function named “ </a:t>
            </a:r>
            <a:r>
              <a:rPr lang="en-GB" dirty="0" err="1"/>
              <a:t>preprocess_text</a:t>
            </a:r>
            <a:endParaRPr lang="en-IN" dirty="0"/>
          </a:p>
        </p:txBody>
      </p:sp>
      <p:sp>
        <p:nvSpPr>
          <p:cNvPr id="4" name="Title 1">
            <a:extLst>
              <a:ext uri="{FF2B5EF4-FFF2-40B4-BE49-F238E27FC236}">
                <a16:creationId xmlns:a16="http://schemas.microsoft.com/office/drawing/2014/main" id="{9C81F427-CE66-F998-044B-2E67878E65EC}"/>
              </a:ext>
            </a:extLst>
          </p:cNvPr>
          <p:cNvSpPr>
            <a:spLocks noGrp="1"/>
          </p:cNvSpPr>
          <p:nvPr>
            <p:ph type="title"/>
          </p:nvPr>
        </p:nvSpPr>
        <p:spPr>
          <a:xfrm>
            <a:off x="1830389" y="668711"/>
            <a:ext cx="8380411" cy="631171"/>
          </a:xfrm>
        </p:spPr>
        <p:txBody>
          <a:bodyPr>
            <a:normAutofit fontScale="90000"/>
          </a:bodyPr>
          <a:lstStyle/>
          <a:p>
            <a:r>
              <a:rPr lang="en-GB" dirty="0"/>
              <a:t>TECHNIQUES IN DATA PREPROCESSING:</a:t>
            </a:r>
            <a:endParaRPr lang="en-IN" dirty="0"/>
          </a:p>
        </p:txBody>
      </p:sp>
      <p:pic>
        <p:nvPicPr>
          <p:cNvPr id="6" name="Picture 5">
            <a:extLst>
              <a:ext uri="{FF2B5EF4-FFF2-40B4-BE49-F238E27FC236}">
                <a16:creationId xmlns:a16="http://schemas.microsoft.com/office/drawing/2014/main" id="{BEBCE652-4AB2-EB86-A738-986F7435A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023" y="2339166"/>
            <a:ext cx="4877223" cy="4008467"/>
          </a:xfrm>
          <a:prstGeom prst="rect">
            <a:avLst/>
          </a:prstGeom>
        </p:spPr>
      </p:pic>
      <p:sp>
        <p:nvSpPr>
          <p:cNvPr id="7" name="TextBox 6">
            <a:extLst>
              <a:ext uri="{FF2B5EF4-FFF2-40B4-BE49-F238E27FC236}">
                <a16:creationId xmlns:a16="http://schemas.microsoft.com/office/drawing/2014/main" id="{A7D0E7C2-B066-AFA4-1A85-D3A00BBE8562}"/>
              </a:ext>
            </a:extLst>
          </p:cNvPr>
          <p:cNvSpPr txBox="1"/>
          <p:nvPr/>
        </p:nvSpPr>
        <p:spPr>
          <a:xfrm>
            <a:off x="6858000" y="2303929"/>
            <a:ext cx="4724400" cy="4247317"/>
          </a:xfrm>
          <a:prstGeom prst="rect">
            <a:avLst/>
          </a:prstGeom>
          <a:noFill/>
        </p:spPr>
        <p:txBody>
          <a:bodyPr wrap="square" rtlCol="0">
            <a:spAutoFit/>
          </a:bodyPr>
          <a:lstStyle/>
          <a:p>
            <a:r>
              <a:rPr lang="en-GB" dirty="0"/>
              <a:t>In this script we have done some data preprocessing techniques</a:t>
            </a:r>
          </a:p>
          <a:p>
            <a:r>
              <a:rPr lang="en-GB" dirty="0"/>
              <a:t>Like,</a:t>
            </a:r>
          </a:p>
          <a:p>
            <a:pPr marL="285750" indent="-285750">
              <a:buFont typeface="Arial" panose="020B0604020202020204" pitchFamily="34" charset="0"/>
              <a:buChar char="•"/>
            </a:pPr>
            <a:r>
              <a:rPr lang="en-GB" dirty="0"/>
              <a:t>Text contractions</a:t>
            </a:r>
          </a:p>
          <a:p>
            <a:pPr marL="285750" indent="-285750">
              <a:buFont typeface="Arial" panose="020B0604020202020204" pitchFamily="34" charset="0"/>
              <a:buChar char="•"/>
            </a:pPr>
            <a:r>
              <a:rPr lang="en-GB" dirty="0"/>
              <a:t>Remove URL, html tags, mentions, special Characters, numbers and convert to lower case.</a:t>
            </a:r>
          </a:p>
          <a:p>
            <a:pPr marL="285750" indent="-285750">
              <a:buFont typeface="Arial" panose="020B0604020202020204" pitchFamily="34" charset="0"/>
              <a:buChar char="•"/>
            </a:pPr>
            <a:r>
              <a:rPr lang="en-GB" dirty="0"/>
              <a:t>Tokenization</a:t>
            </a:r>
          </a:p>
          <a:p>
            <a:pPr marL="285750" indent="-285750">
              <a:buFont typeface="Arial" panose="020B0604020202020204" pitchFamily="34" charset="0"/>
              <a:buChar char="•"/>
            </a:pPr>
            <a:r>
              <a:rPr lang="en-GB" dirty="0"/>
              <a:t>Removed </a:t>
            </a:r>
            <a:r>
              <a:rPr lang="en-GB" dirty="0" err="1"/>
              <a:t>stopwords</a:t>
            </a:r>
            <a:r>
              <a:rPr lang="en-GB" dirty="0"/>
              <a:t> and short forms</a:t>
            </a:r>
          </a:p>
          <a:p>
            <a:pPr marL="285750" indent="-285750">
              <a:buFont typeface="Arial" panose="020B0604020202020204" pitchFamily="34" charset="0"/>
              <a:buChar char="•"/>
            </a:pPr>
            <a:r>
              <a:rPr lang="en-GB" dirty="0"/>
              <a:t>Lemmatization</a:t>
            </a:r>
          </a:p>
          <a:p>
            <a:pPr marL="285750" indent="-285750">
              <a:buFont typeface="Arial" panose="020B0604020202020204" pitchFamily="34" charset="0"/>
              <a:buChar char="•"/>
            </a:pPr>
            <a:endParaRPr lang="en-GB" dirty="0"/>
          </a:p>
          <a:p>
            <a:r>
              <a:rPr lang="en-GB" dirty="0"/>
              <a:t>Then we return all of the </a:t>
            </a:r>
            <a:r>
              <a:rPr lang="en-GB" dirty="0" err="1"/>
              <a:t>preprocessed</a:t>
            </a:r>
            <a:r>
              <a:rPr lang="en-GB" dirty="0"/>
              <a:t> </a:t>
            </a:r>
            <a:r>
              <a:rPr lang="en-GB" dirty="0" err="1"/>
              <a:t>dateset</a:t>
            </a:r>
            <a:r>
              <a:rPr lang="en-GB" dirty="0"/>
              <a:t> to join together and the we use it in the </a:t>
            </a:r>
            <a:r>
              <a:rPr lang="en-GB" dirty="0" err="1"/>
              <a:t>realtime</a:t>
            </a:r>
            <a:r>
              <a:rPr lang="en-GB" dirty="0"/>
              <a:t> tweet.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6785725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67</TotalTime>
  <Words>1082</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Century Gothic</vt:lpstr>
      <vt:lpstr>Century Gothic (Body)</vt:lpstr>
      <vt:lpstr>Söhne</vt:lpstr>
      <vt:lpstr>Söhne Mono</vt:lpstr>
      <vt:lpstr>Wingdings 3</vt:lpstr>
      <vt:lpstr>Wisp</vt:lpstr>
      <vt:lpstr>SENTIMENT ANALYSIS</vt:lpstr>
      <vt:lpstr>PREVIEW</vt:lpstr>
      <vt:lpstr>DATA COLLECTIONS</vt:lpstr>
      <vt:lpstr>PYTHON SCRIPT – DATA COLLECTION</vt:lpstr>
      <vt:lpstr>DATA COLLECTIONS LIMITATIONS:</vt:lpstr>
      <vt:lpstr>DATA PREPROCESSING:</vt:lpstr>
      <vt:lpstr>PYTHON SCRIPT – DATA PREPROCESSING</vt:lpstr>
      <vt:lpstr>STEPS IN DATA PREPROCESSING:</vt:lpstr>
      <vt:lpstr>TECHNIQUES IN DATA PREPROCESSING:</vt:lpstr>
      <vt:lpstr>Performing data preprocessing with a tweet</vt:lpstr>
      <vt:lpstr>THANKING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Kali</dc:creator>
  <cp:lastModifiedBy>Kali</cp:lastModifiedBy>
  <cp:revision>1</cp:revision>
  <dcterms:created xsi:type="dcterms:W3CDTF">2023-10-16T15:30:14Z</dcterms:created>
  <dcterms:modified xsi:type="dcterms:W3CDTF">2023-10-16T16:38:11Z</dcterms:modified>
</cp:coreProperties>
</file>