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6" r:id="rId9"/>
    <p:sldId id="267"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140310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681FC-1C24-488D-A77B-D1235DC4897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6997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131258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00681FC-1C24-488D-A77B-D1235DC4897A}"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110907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417608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121614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339121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681FC-1C24-488D-A77B-D1235DC4897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401297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681FC-1C24-488D-A77B-D1235DC4897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37794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681FC-1C24-488D-A77B-D1235DC4897A}"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135914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681FC-1C24-488D-A77B-D1235DC4897A}"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386109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681FC-1C24-488D-A77B-D1235DC4897A}"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2562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681FC-1C24-488D-A77B-D1235DC4897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235234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00681FC-1C24-488D-A77B-D1235DC4897A}" type="datetimeFigureOut">
              <a:rPr lang="en-IN" smtClean="0"/>
              <a:t>10-10-2023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33E1C6C-010E-4BA1-85A4-C155A36B7064}" type="slidenum">
              <a:rPr lang="en-IN" smtClean="0"/>
              <a:t>‹#›</a:t>
            </a:fld>
            <a:endParaRPr lang="en-IN"/>
          </a:p>
        </p:txBody>
      </p:sp>
    </p:spTree>
    <p:extLst>
      <p:ext uri="{BB962C8B-B14F-4D97-AF65-F5344CB8AC3E}">
        <p14:creationId xmlns:p14="http://schemas.microsoft.com/office/powerpoint/2010/main" val="35530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00681FC-1C24-488D-A77B-D1235DC4897A}" type="datetimeFigureOut">
              <a:rPr lang="en-IN" smtClean="0"/>
              <a:t>10-10-2023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33E1C6C-010E-4BA1-85A4-C155A36B7064}" type="slidenum">
              <a:rPr lang="en-IN" smtClean="0"/>
              <a:t>‹#›</a:t>
            </a:fld>
            <a:endParaRPr lang="en-IN"/>
          </a:p>
        </p:txBody>
      </p:sp>
    </p:spTree>
    <p:extLst>
      <p:ext uri="{BB962C8B-B14F-4D97-AF65-F5344CB8AC3E}">
        <p14:creationId xmlns:p14="http://schemas.microsoft.com/office/powerpoint/2010/main" val="42278616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901-88E6-B3FA-2C38-5182266A4D47}"/>
              </a:ext>
            </a:extLst>
          </p:cNvPr>
          <p:cNvSpPr>
            <a:spLocks noGrp="1"/>
          </p:cNvSpPr>
          <p:nvPr>
            <p:ph type="ctrTitle"/>
          </p:nvPr>
        </p:nvSpPr>
        <p:spPr/>
        <p:txBody>
          <a:bodyPr/>
          <a:lstStyle/>
          <a:p>
            <a:r>
              <a:rPr lang="en-GB" dirty="0"/>
              <a:t>SENTIMENT ANALYSIS FOR MARKETING</a:t>
            </a:r>
            <a:endParaRPr lang="en-IN" dirty="0"/>
          </a:p>
        </p:txBody>
      </p:sp>
      <p:sp>
        <p:nvSpPr>
          <p:cNvPr id="3" name="Subtitle 2">
            <a:extLst>
              <a:ext uri="{FF2B5EF4-FFF2-40B4-BE49-F238E27FC236}">
                <a16:creationId xmlns:a16="http://schemas.microsoft.com/office/drawing/2014/main" id="{7DA93C6A-1E66-7390-96C7-F4CBA3BAC523}"/>
              </a:ext>
            </a:extLst>
          </p:cNvPr>
          <p:cNvSpPr>
            <a:spLocks noGrp="1"/>
          </p:cNvSpPr>
          <p:nvPr>
            <p:ph type="subTitle" idx="1"/>
          </p:nvPr>
        </p:nvSpPr>
        <p:spPr/>
        <p:txBody>
          <a:bodyPr>
            <a:noAutofit/>
          </a:bodyPr>
          <a:lstStyle/>
          <a:p>
            <a:r>
              <a:rPr lang="en-GB" sz="2400" dirty="0"/>
              <a:t>A PROJECT FOR ARTIFICIAL INTELLIGENCE</a:t>
            </a:r>
            <a:endParaRPr lang="en-IN" sz="2400" dirty="0"/>
          </a:p>
        </p:txBody>
      </p:sp>
    </p:spTree>
    <p:extLst>
      <p:ext uri="{BB962C8B-B14F-4D97-AF65-F5344CB8AC3E}">
        <p14:creationId xmlns:p14="http://schemas.microsoft.com/office/powerpoint/2010/main" val="230291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D1EC-163C-F4A6-879A-39214BDC33CC}"/>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5492DFF0-AEE6-A4D3-4C46-C8C78516451A}"/>
              </a:ext>
            </a:extLst>
          </p:cNvPr>
          <p:cNvSpPr>
            <a:spLocks noGrp="1"/>
          </p:cNvSpPr>
          <p:nvPr>
            <p:ph idx="1"/>
          </p:nvPr>
        </p:nvSpPr>
        <p:spPr>
          <a:xfrm>
            <a:off x="818712" y="2655423"/>
            <a:ext cx="10554574" cy="3636511"/>
          </a:xfrm>
        </p:spPr>
        <p:txBody>
          <a:bodyPr>
            <a:noAutofit/>
          </a:bodyPr>
          <a:lstStyle/>
          <a:p>
            <a:pPr algn="l">
              <a:buFont typeface="+mj-lt"/>
              <a:buAutoNum type="arabicPeriod"/>
            </a:pPr>
            <a:r>
              <a:rPr lang="en-GB" sz="2200" b="0" i="0" dirty="0">
                <a:solidFill>
                  <a:srgbClr val="D1D5DB"/>
                </a:solidFill>
                <a:effectLst/>
                <a:latin typeface="Söhne"/>
              </a:rPr>
              <a:t>Data Quality: Obtaining and curating high-quality </a:t>
            </a:r>
            <a:r>
              <a:rPr lang="en-GB" sz="2200" b="0" i="0" dirty="0" err="1">
                <a:solidFill>
                  <a:srgbClr val="D1D5DB"/>
                </a:solidFill>
                <a:effectLst/>
                <a:latin typeface="Söhne"/>
              </a:rPr>
              <a:t>labeled</a:t>
            </a:r>
            <a:r>
              <a:rPr lang="en-GB" sz="2200" b="0" i="0" dirty="0">
                <a:solidFill>
                  <a:srgbClr val="D1D5DB"/>
                </a:solidFill>
                <a:effectLst/>
                <a:latin typeface="Söhne"/>
              </a:rPr>
              <a:t> data for training emotion detection models can be challenging.</a:t>
            </a:r>
          </a:p>
          <a:p>
            <a:pPr algn="l">
              <a:buFont typeface="+mj-lt"/>
              <a:buAutoNum type="arabicPeriod"/>
            </a:pPr>
            <a:r>
              <a:rPr lang="en-GB" sz="2200" b="0" i="0" dirty="0">
                <a:solidFill>
                  <a:srgbClr val="D1D5DB"/>
                </a:solidFill>
                <a:effectLst/>
                <a:latin typeface="Söhne"/>
              </a:rPr>
              <a:t>Ethical Considerations: Be mindful of ethical considerations when </a:t>
            </a:r>
            <a:r>
              <a:rPr lang="en-GB" sz="2200" b="0" i="0" dirty="0" err="1">
                <a:solidFill>
                  <a:srgbClr val="D1D5DB"/>
                </a:solidFill>
                <a:effectLst/>
                <a:latin typeface="Söhne"/>
              </a:rPr>
              <a:t>analyzing</a:t>
            </a:r>
            <a:r>
              <a:rPr lang="en-GB" sz="2200" b="0" i="0" dirty="0">
                <a:solidFill>
                  <a:srgbClr val="D1D5DB"/>
                </a:solidFill>
                <a:effectLst/>
                <a:latin typeface="Söhne"/>
              </a:rPr>
              <a:t> user-generated text, ensuring privacy and fairness in the analysis.</a:t>
            </a:r>
          </a:p>
          <a:p>
            <a:pPr algn="l">
              <a:buFont typeface="+mj-lt"/>
              <a:buAutoNum type="arabicPeriod"/>
            </a:pPr>
            <a:r>
              <a:rPr lang="en-GB" sz="2200" b="0" i="0" dirty="0">
                <a:solidFill>
                  <a:srgbClr val="D1D5DB"/>
                </a:solidFill>
                <a:effectLst/>
                <a:latin typeface="Söhne"/>
              </a:rPr>
              <a:t>Model Interpretability: Making the results of the sentiment analysis interpretable and actionable for users is a key challenge.</a:t>
            </a:r>
          </a:p>
          <a:p>
            <a:pPr algn="l">
              <a:buFont typeface="+mj-lt"/>
              <a:buAutoNum type="arabicPeriod"/>
            </a:pPr>
            <a:r>
              <a:rPr lang="en-GB" sz="2200" b="0" i="0" dirty="0">
                <a:solidFill>
                  <a:srgbClr val="D1D5DB"/>
                </a:solidFill>
                <a:effectLst/>
                <a:latin typeface="Söhne"/>
              </a:rPr>
              <a:t>Real-time Processing: Implementing real-time sentiment analysis may require optimizing performance and handling high concurrency.</a:t>
            </a:r>
          </a:p>
          <a:p>
            <a:pPr algn="l">
              <a:buFont typeface="+mj-lt"/>
              <a:buAutoNum type="arabicPeriod"/>
            </a:pPr>
            <a:r>
              <a:rPr lang="en-GB" sz="2200" b="0" i="0" dirty="0">
                <a:solidFill>
                  <a:srgbClr val="D1D5DB"/>
                </a:solidFill>
                <a:effectLst/>
                <a:latin typeface="Söhne"/>
              </a:rPr>
              <a:t>User Experience: Designing an intuitive and engaging user interface is crucial for user adoption.</a:t>
            </a:r>
          </a:p>
          <a:p>
            <a:endParaRPr lang="en-IN" sz="2200" dirty="0"/>
          </a:p>
        </p:txBody>
      </p:sp>
    </p:spTree>
    <p:extLst>
      <p:ext uri="{BB962C8B-B14F-4D97-AF65-F5344CB8AC3E}">
        <p14:creationId xmlns:p14="http://schemas.microsoft.com/office/powerpoint/2010/main" val="191127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298F-0596-794F-E7E0-A63F8419B9F6}"/>
              </a:ext>
            </a:extLst>
          </p:cNvPr>
          <p:cNvSpPr>
            <a:spLocks noGrp="1"/>
          </p:cNvSpPr>
          <p:nvPr>
            <p:ph type="title"/>
          </p:nvPr>
        </p:nvSpPr>
        <p:spPr/>
        <p:txBody>
          <a:bodyPr/>
          <a:lstStyle/>
          <a:p>
            <a:r>
              <a:rPr lang="en-GB" dirty="0"/>
              <a:t>OUTCOMES AND BENEFITS</a:t>
            </a:r>
            <a:endParaRPr lang="en-IN" dirty="0"/>
          </a:p>
        </p:txBody>
      </p:sp>
      <p:sp>
        <p:nvSpPr>
          <p:cNvPr id="3" name="Content Placeholder 2">
            <a:extLst>
              <a:ext uri="{FF2B5EF4-FFF2-40B4-BE49-F238E27FC236}">
                <a16:creationId xmlns:a16="http://schemas.microsoft.com/office/drawing/2014/main" id="{44E6D1FA-6999-BBE1-89CB-448AF7074DD5}"/>
              </a:ext>
            </a:extLst>
          </p:cNvPr>
          <p:cNvSpPr>
            <a:spLocks noGrp="1"/>
          </p:cNvSpPr>
          <p:nvPr>
            <p:ph idx="1"/>
          </p:nvPr>
        </p:nvSpPr>
        <p:spPr>
          <a:xfrm>
            <a:off x="802670" y="2527087"/>
            <a:ext cx="10554574" cy="3636511"/>
          </a:xfrm>
        </p:spPr>
        <p:txBody>
          <a:bodyPr>
            <a:normAutofit/>
          </a:bodyPr>
          <a:lstStyle/>
          <a:p>
            <a:pPr algn="l"/>
            <a:r>
              <a:rPr lang="en-GB" sz="2400" b="0" i="0" dirty="0">
                <a:solidFill>
                  <a:srgbClr val="D1D5DB"/>
                </a:solidFill>
                <a:effectLst/>
                <a:latin typeface="Söhne"/>
              </a:rPr>
              <a:t>The innovative sentiment analysis system with emotion contextualization will offer users a more comprehensive understanding of text data, enabling them to make informed decisions in various domains, such as marketing, customer service, social media management, and more. It can help organizations better understand customer feedback, identify emerging trends, and respond to user sentiments effectively.</a:t>
            </a:r>
          </a:p>
          <a:p>
            <a:pPr algn="l"/>
            <a:r>
              <a:rPr lang="en-GB" sz="2400" b="0" i="0" dirty="0">
                <a:solidFill>
                  <a:srgbClr val="D1D5DB"/>
                </a:solidFill>
                <a:effectLst/>
                <a:latin typeface="Söhne"/>
              </a:rPr>
              <a:t>By focusing on emotion contextualization, this project can provide a unique and valuable perspective on sentiment analysis, setting it apart from traditional sentiment analysis tools.</a:t>
            </a:r>
          </a:p>
          <a:p>
            <a:endParaRPr lang="en-IN" sz="2400" dirty="0"/>
          </a:p>
        </p:txBody>
      </p:sp>
    </p:spTree>
    <p:extLst>
      <p:ext uri="{BB962C8B-B14F-4D97-AF65-F5344CB8AC3E}">
        <p14:creationId xmlns:p14="http://schemas.microsoft.com/office/powerpoint/2010/main" val="12695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5686D-EE9B-6FE4-3137-329ED4482172}"/>
              </a:ext>
            </a:extLst>
          </p:cNvPr>
          <p:cNvSpPr>
            <a:spLocks noGrp="1"/>
          </p:cNvSpPr>
          <p:nvPr>
            <p:ph idx="1"/>
          </p:nvPr>
        </p:nvSpPr>
        <p:spPr>
          <a:xfrm>
            <a:off x="3241069" y="3136688"/>
            <a:ext cx="5822720" cy="1563650"/>
          </a:xfrm>
        </p:spPr>
        <p:txBody>
          <a:bodyPr>
            <a:normAutofit/>
          </a:bodyPr>
          <a:lstStyle/>
          <a:p>
            <a:pPr marL="0" indent="0">
              <a:buNone/>
            </a:pPr>
            <a:r>
              <a:rPr lang="en-GB" sz="5400" b="1" i="1" dirty="0"/>
              <a:t>THANKING YOU</a:t>
            </a:r>
            <a:endParaRPr lang="en-IN" sz="5400" b="1" i="1" dirty="0"/>
          </a:p>
        </p:txBody>
      </p:sp>
    </p:spTree>
    <p:extLst>
      <p:ext uri="{BB962C8B-B14F-4D97-AF65-F5344CB8AC3E}">
        <p14:creationId xmlns:p14="http://schemas.microsoft.com/office/powerpoint/2010/main" val="17192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3153-85F3-14AF-C00C-DD86E10BB48D}"/>
              </a:ext>
            </a:extLst>
          </p:cNvPr>
          <p:cNvSpPr>
            <a:spLocks noGrp="1"/>
          </p:cNvSpPr>
          <p:nvPr>
            <p:ph type="title"/>
          </p:nvPr>
        </p:nvSpPr>
        <p:spPr/>
        <p:txBody>
          <a:bodyPr/>
          <a:lstStyle/>
          <a:p>
            <a:r>
              <a:rPr lang="en-GB" dirty="0">
                <a:solidFill>
                  <a:srgbClr val="D1D5DB"/>
                </a:solidFill>
                <a:latin typeface="Segoe UI Variable Text Semibold" pitchFamily="2" charset="0"/>
              </a:rPr>
              <a:t>P</a:t>
            </a:r>
            <a:r>
              <a:rPr lang="en-IN" dirty="0">
                <a:solidFill>
                  <a:srgbClr val="D1D5DB"/>
                </a:solidFill>
                <a:latin typeface="Segoe UI Variable Text Semibold" pitchFamily="2" charset="0"/>
              </a:rPr>
              <a:t>ROJECT OVERVIEW:</a:t>
            </a:r>
            <a:endParaRPr lang="en-IN" dirty="0">
              <a:latin typeface="Segoe UI Variable Text Semibold" pitchFamily="2" charset="0"/>
            </a:endParaRPr>
          </a:p>
        </p:txBody>
      </p:sp>
      <p:sp>
        <p:nvSpPr>
          <p:cNvPr id="3" name="Content Placeholder 2">
            <a:extLst>
              <a:ext uri="{FF2B5EF4-FFF2-40B4-BE49-F238E27FC236}">
                <a16:creationId xmlns:a16="http://schemas.microsoft.com/office/drawing/2014/main" id="{17273AE1-CAD3-2A2B-B089-5B8ADDDE3322}"/>
              </a:ext>
            </a:extLst>
          </p:cNvPr>
          <p:cNvSpPr>
            <a:spLocks noGrp="1"/>
          </p:cNvSpPr>
          <p:nvPr>
            <p:ph idx="1"/>
          </p:nvPr>
        </p:nvSpPr>
        <p:spPr>
          <a:xfrm>
            <a:off x="834754" y="2446877"/>
            <a:ext cx="10554574" cy="3636511"/>
          </a:xfrm>
        </p:spPr>
        <p:txBody>
          <a:bodyPr>
            <a:noAutofit/>
          </a:bodyPr>
          <a:lstStyle/>
          <a:p>
            <a:r>
              <a:rPr lang="en-GB" sz="3200" b="0" i="0" dirty="0">
                <a:solidFill>
                  <a:srgbClr val="D1D5DB"/>
                </a:solidFill>
                <a:effectLst/>
                <a:latin typeface="Söhne"/>
              </a:rPr>
              <a:t>Sentiment analysis is a valuable application of artificial intelligence (AI) that involves the classification of text data into positive, negative, or neutral sentiments. While sentiment analysis is widely used in areas like social media monitoring and customer feedback analysis, an innovative approach can make it stand out and provide unique value. Here's an outlook for a sentiment analysis project with an innovative idea</a:t>
            </a:r>
            <a:endParaRPr lang="en-IN" sz="3200" dirty="0"/>
          </a:p>
        </p:txBody>
      </p:sp>
    </p:spTree>
    <p:extLst>
      <p:ext uri="{BB962C8B-B14F-4D97-AF65-F5344CB8AC3E}">
        <p14:creationId xmlns:p14="http://schemas.microsoft.com/office/powerpoint/2010/main" val="65425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77BD-76A3-7474-D5AD-87F0BA805C54}"/>
              </a:ext>
            </a:extLst>
          </p:cNvPr>
          <p:cNvSpPr>
            <a:spLocks noGrp="1"/>
          </p:cNvSpPr>
          <p:nvPr>
            <p:ph type="title"/>
          </p:nvPr>
        </p:nvSpPr>
        <p:spPr/>
        <p:txBody>
          <a:bodyPr/>
          <a:lstStyle/>
          <a:p>
            <a:r>
              <a:rPr lang="en-IN" i="0" dirty="0">
                <a:solidFill>
                  <a:srgbClr val="D1D5DB"/>
                </a:solidFill>
                <a:effectLst/>
                <a:latin typeface="Söhne"/>
              </a:rPr>
              <a:t>PROJECT GOALS:</a:t>
            </a:r>
            <a:endParaRPr lang="en-IN" dirty="0"/>
          </a:p>
        </p:txBody>
      </p:sp>
      <p:sp>
        <p:nvSpPr>
          <p:cNvPr id="3" name="Content Placeholder 2">
            <a:extLst>
              <a:ext uri="{FF2B5EF4-FFF2-40B4-BE49-F238E27FC236}">
                <a16:creationId xmlns:a16="http://schemas.microsoft.com/office/drawing/2014/main" id="{E55D58CD-E2AB-CA27-0F3B-D0E42F993F31}"/>
              </a:ext>
            </a:extLst>
          </p:cNvPr>
          <p:cNvSpPr>
            <a:spLocks noGrp="1"/>
          </p:cNvSpPr>
          <p:nvPr>
            <p:ph idx="1"/>
          </p:nvPr>
        </p:nvSpPr>
        <p:spPr>
          <a:xfrm>
            <a:off x="818712" y="2398750"/>
            <a:ext cx="10554574" cy="3636511"/>
          </a:xfrm>
        </p:spPr>
        <p:txBody>
          <a:bodyPr>
            <a:noAutofit/>
          </a:bodyPr>
          <a:lstStyle/>
          <a:p>
            <a:r>
              <a:rPr lang="en-GB" sz="2800" b="0" i="0" dirty="0">
                <a:solidFill>
                  <a:srgbClr val="D1D5DB"/>
                </a:solidFill>
                <a:effectLst/>
                <a:latin typeface="Söhne"/>
              </a:rPr>
              <a:t>Develop an AI-powered sentiment analysis system that goes beyond traditional sentiment polarity classification and provides deeper insights into emotions and intentions.</a:t>
            </a:r>
          </a:p>
          <a:p>
            <a:r>
              <a:rPr lang="en-GB" sz="2800" b="0" i="0" dirty="0">
                <a:solidFill>
                  <a:srgbClr val="D1D5DB"/>
                </a:solidFill>
                <a:effectLst/>
                <a:latin typeface="Söhne"/>
              </a:rPr>
              <a:t>Create a user-friendly interface or application that allows users to interact with the sentiment analysis tool and gain valuable insights from text data.</a:t>
            </a:r>
            <a:endParaRPr lang="en-GB" sz="2800" dirty="0">
              <a:solidFill>
                <a:srgbClr val="D1D5DB"/>
              </a:solidFill>
              <a:latin typeface="Söhne"/>
            </a:endParaRPr>
          </a:p>
          <a:p>
            <a:r>
              <a:rPr lang="en-GB" sz="2800" b="0" i="0" dirty="0">
                <a:solidFill>
                  <a:srgbClr val="D1D5DB"/>
                </a:solidFill>
                <a:effectLst/>
                <a:latin typeface="Söhne"/>
              </a:rPr>
              <a:t>Integrate advanced natural language processing (NLP) techniques, machine learning models, and data visualization methods to enhance the accuracy and interpretability of sentiment analysis results.</a:t>
            </a:r>
            <a:endParaRPr lang="en-IN" sz="2800" dirty="0"/>
          </a:p>
        </p:txBody>
      </p:sp>
    </p:spTree>
    <p:extLst>
      <p:ext uri="{BB962C8B-B14F-4D97-AF65-F5344CB8AC3E}">
        <p14:creationId xmlns:p14="http://schemas.microsoft.com/office/powerpoint/2010/main" val="160420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C3DC-9695-474E-23AC-FD14BD995C1F}"/>
              </a:ext>
            </a:extLst>
          </p:cNvPr>
          <p:cNvSpPr>
            <a:spLocks noGrp="1"/>
          </p:cNvSpPr>
          <p:nvPr>
            <p:ph type="title"/>
          </p:nvPr>
        </p:nvSpPr>
        <p:spPr/>
        <p:txBody>
          <a:bodyPr/>
          <a:lstStyle/>
          <a:p>
            <a:r>
              <a:rPr lang="en-GB" dirty="0"/>
              <a:t>INNOVATIVE IDEA:</a:t>
            </a:r>
            <a:endParaRPr lang="en-IN" dirty="0"/>
          </a:p>
        </p:txBody>
      </p:sp>
      <p:sp>
        <p:nvSpPr>
          <p:cNvPr id="3" name="Content Placeholder 2">
            <a:extLst>
              <a:ext uri="{FF2B5EF4-FFF2-40B4-BE49-F238E27FC236}">
                <a16:creationId xmlns:a16="http://schemas.microsoft.com/office/drawing/2014/main" id="{6723D767-1E92-570D-DA3F-5238397B2E6A}"/>
              </a:ext>
            </a:extLst>
          </p:cNvPr>
          <p:cNvSpPr>
            <a:spLocks noGrp="1"/>
          </p:cNvSpPr>
          <p:nvPr>
            <p:ph idx="1"/>
          </p:nvPr>
        </p:nvSpPr>
        <p:spPr>
          <a:xfrm>
            <a:off x="241196" y="2037348"/>
            <a:ext cx="7956320" cy="4523874"/>
          </a:xfrm>
        </p:spPr>
        <p:txBody>
          <a:bodyPr>
            <a:normAutofit/>
          </a:bodyPr>
          <a:lstStyle/>
          <a:p>
            <a:r>
              <a:rPr lang="en-GB" sz="2800" b="0" i="0" dirty="0">
                <a:solidFill>
                  <a:srgbClr val="D1D5DB"/>
                </a:solidFill>
                <a:effectLst/>
                <a:latin typeface="Söhne"/>
              </a:rPr>
              <a:t>Implement Emotion Contextualization Rather than just classifying sentiments as positive, negative, or neutral, the innovative aspect of this project involves contextualizing emotions. Emotion contextualization aims to understand not only what emotion is expressed but also why and how it is expressed. This can provide a deeper understanding of user sentiments and intentions.</a:t>
            </a:r>
            <a:endParaRPr lang="en-IN" sz="2800" dirty="0"/>
          </a:p>
        </p:txBody>
      </p:sp>
      <p:pic>
        <p:nvPicPr>
          <p:cNvPr id="5" name="Picture 4">
            <a:extLst>
              <a:ext uri="{FF2B5EF4-FFF2-40B4-BE49-F238E27FC236}">
                <a16:creationId xmlns:a16="http://schemas.microsoft.com/office/drawing/2014/main" id="{0964FE0F-91D9-FD80-7355-96A973188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558" y="2662989"/>
            <a:ext cx="3801979" cy="3352800"/>
          </a:xfrm>
          <a:prstGeom prst="rect">
            <a:avLst/>
          </a:prstGeom>
        </p:spPr>
      </p:pic>
    </p:spTree>
    <p:extLst>
      <p:ext uri="{BB962C8B-B14F-4D97-AF65-F5344CB8AC3E}">
        <p14:creationId xmlns:p14="http://schemas.microsoft.com/office/powerpoint/2010/main" val="17220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C712-2666-590D-2053-68723CBE6970}"/>
              </a:ext>
            </a:extLst>
          </p:cNvPr>
          <p:cNvSpPr>
            <a:spLocks noGrp="1"/>
          </p:cNvSpPr>
          <p:nvPr>
            <p:ph type="title"/>
          </p:nvPr>
        </p:nvSpPr>
        <p:spPr>
          <a:xfrm>
            <a:off x="457074" y="463230"/>
            <a:ext cx="10571998" cy="970450"/>
          </a:xfrm>
        </p:spPr>
        <p:txBody>
          <a:bodyPr/>
          <a:lstStyle/>
          <a:p>
            <a:r>
              <a:rPr lang="en-IN" i="0" dirty="0">
                <a:solidFill>
                  <a:srgbClr val="D1D5DB"/>
                </a:solidFill>
                <a:effectLst/>
                <a:latin typeface="Söhne"/>
              </a:rPr>
              <a:t>KEY FEATURES</a:t>
            </a:r>
            <a:endParaRPr lang="en-IN" dirty="0"/>
          </a:p>
        </p:txBody>
      </p:sp>
      <p:sp>
        <p:nvSpPr>
          <p:cNvPr id="3" name="Content Placeholder 2">
            <a:extLst>
              <a:ext uri="{FF2B5EF4-FFF2-40B4-BE49-F238E27FC236}">
                <a16:creationId xmlns:a16="http://schemas.microsoft.com/office/drawing/2014/main" id="{3FB858E1-05F9-F991-CDAF-6BFD1F7647FD}"/>
              </a:ext>
            </a:extLst>
          </p:cNvPr>
          <p:cNvSpPr>
            <a:spLocks noGrp="1"/>
          </p:cNvSpPr>
          <p:nvPr>
            <p:ph idx="1"/>
          </p:nvPr>
        </p:nvSpPr>
        <p:spPr>
          <a:xfrm>
            <a:off x="562037" y="2928140"/>
            <a:ext cx="6111479" cy="3392449"/>
          </a:xfrm>
        </p:spPr>
        <p:txBody>
          <a:bodyPr>
            <a:noAutofit/>
          </a:bodyPr>
          <a:lstStyle/>
          <a:p>
            <a:pPr algn="l">
              <a:buFont typeface="+mj-lt"/>
              <a:buAutoNum type="arabicPeriod"/>
            </a:pPr>
            <a:r>
              <a:rPr lang="en-GB" sz="2200" b="0" i="0" dirty="0">
                <a:solidFill>
                  <a:srgbClr val="D1D5DB"/>
                </a:solidFill>
                <a:effectLst/>
                <a:latin typeface="Söhne"/>
              </a:rPr>
              <a:t>Emotion Detection: Implement advanced NLP techniques to detect a wider range of emotions, such as joy, anger, sadness, fear, surprise, and more, within the text data.</a:t>
            </a:r>
          </a:p>
          <a:p>
            <a:pPr algn="l">
              <a:buFont typeface="+mj-lt"/>
              <a:buAutoNum type="arabicPeriod"/>
            </a:pPr>
            <a:r>
              <a:rPr lang="en-GB" sz="2200" b="0" i="0" dirty="0">
                <a:solidFill>
                  <a:srgbClr val="D1D5DB"/>
                </a:solidFill>
                <a:effectLst/>
                <a:latin typeface="Söhne"/>
              </a:rPr>
              <a:t>Emotion Attribution: Identify the specific elements in the text that contribute to the expressed emotion, such as keywords, phrases, or linguistic patterns.</a:t>
            </a:r>
          </a:p>
          <a:p>
            <a:pPr algn="l">
              <a:buFont typeface="+mj-lt"/>
              <a:buAutoNum type="arabicPeriod"/>
            </a:pPr>
            <a:r>
              <a:rPr lang="en-GB" sz="2200" b="0" i="0" dirty="0">
                <a:solidFill>
                  <a:srgbClr val="D1D5DB"/>
                </a:solidFill>
                <a:effectLst/>
                <a:latin typeface="Söhne"/>
              </a:rPr>
              <a:t>Emotion Trends: </a:t>
            </a:r>
            <a:r>
              <a:rPr lang="en-GB" sz="2200" b="0" i="0" dirty="0" err="1">
                <a:solidFill>
                  <a:srgbClr val="D1D5DB"/>
                </a:solidFill>
                <a:effectLst/>
                <a:latin typeface="Söhne"/>
              </a:rPr>
              <a:t>Analyze</a:t>
            </a:r>
            <a:r>
              <a:rPr lang="en-GB" sz="2200" b="0" i="0" dirty="0">
                <a:solidFill>
                  <a:srgbClr val="D1D5DB"/>
                </a:solidFill>
                <a:effectLst/>
                <a:latin typeface="Söhne"/>
              </a:rPr>
              <a:t> trends and patterns in emotion expression over time, helping users identify shifts in sentiment or emerging themes.</a:t>
            </a:r>
          </a:p>
          <a:p>
            <a:endParaRPr lang="en-IN" sz="2200" dirty="0"/>
          </a:p>
        </p:txBody>
      </p:sp>
      <p:pic>
        <p:nvPicPr>
          <p:cNvPr id="5" name="Picture 4">
            <a:extLst>
              <a:ext uri="{FF2B5EF4-FFF2-40B4-BE49-F238E27FC236}">
                <a16:creationId xmlns:a16="http://schemas.microsoft.com/office/drawing/2014/main" id="{03D455EE-02A2-AD27-83EC-0CBCEE9DFB87}"/>
              </a:ext>
            </a:extLst>
          </p:cNvPr>
          <p:cNvPicPr>
            <a:picLocks noChangeAspect="1"/>
          </p:cNvPicPr>
          <p:nvPr/>
        </p:nvPicPr>
        <p:blipFill rotWithShape="1">
          <a:blip r:embed="rId2">
            <a:extLst>
              <a:ext uri="{28A0092B-C50C-407E-A947-70E740481C1C}">
                <a14:useLocalDpi xmlns:a14="http://schemas.microsoft.com/office/drawing/2010/main" val="0"/>
              </a:ext>
            </a:extLst>
          </a:blip>
          <a:srcRect b="19064"/>
          <a:stretch/>
        </p:blipFill>
        <p:spPr>
          <a:xfrm>
            <a:off x="6529138" y="2358189"/>
            <a:ext cx="5438274" cy="4090738"/>
          </a:xfrm>
          <a:prstGeom prst="rect">
            <a:avLst/>
          </a:prstGeom>
        </p:spPr>
      </p:pic>
    </p:spTree>
    <p:extLst>
      <p:ext uri="{BB962C8B-B14F-4D97-AF65-F5344CB8AC3E}">
        <p14:creationId xmlns:p14="http://schemas.microsoft.com/office/powerpoint/2010/main" val="114975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0328-7E70-94B8-F816-A22D7C5603E7}"/>
              </a:ext>
            </a:extLst>
          </p:cNvPr>
          <p:cNvSpPr>
            <a:spLocks noGrp="1"/>
          </p:cNvSpPr>
          <p:nvPr>
            <p:ph type="title"/>
          </p:nvPr>
        </p:nvSpPr>
        <p:spPr/>
        <p:txBody>
          <a:bodyPr/>
          <a:lstStyle/>
          <a:p>
            <a:r>
              <a:rPr lang="en-IN" i="0" dirty="0">
                <a:solidFill>
                  <a:srgbClr val="D1D5DB"/>
                </a:solidFill>
                <a:effectLst/>
                <a:latin typeface="Söhne"/>
              </a:rPr>
              <a:t>KEY FEATURES</a:t>
            </a:r>
            <a:endParaRPr lang="en-IN" dirty="0"/>
          </a:p>
        </p:txBody>
      </p:sp>
      <p:sp>
        <p:nvSpPr>
          <p:cNvPr id="3" name="Content Placeholder 2">
            <a:extLst>
              <a:ext uri="{FF2B5EF4-FFF2-40B4-BE49-F238E27FC236}">
                <a16:creationId xmlns:a16="http://schemas.microsoft.com/office/drawing/2014/main" id="{C2FDEC2E-4B00-68FA-E595-1EE411B7782D}"/>
              </a:ext>
            </a:extLst>
          </p:cNvPr>
          <p:cNvSpPr>
            <a:spLocks noGrp="1"/>
          </p:cNvSpPr>
          <p:nvPr>
            <p:ph idx="1"/>
          </p:nvPr>
        </p:nvSpPr>
        <p:spPr>
          <a:xfrm>
            <a:off x="320842" y="2526633"/>
            <a:ext cx="6801853" cy="4331367"/>
          </a:xfrm>
        </p:spPr>
        <p:txBody>
          <a:bodyPr>
            <a:noAutofit/>
          </a:bodyPr>
          <a:lstStyle/>
          <a:p>
            <a:pPr algn="l">
              <a:buFont typeface="+mj-lt"/>
              <a:buAutoNum type="arabicPeriod"/>
            </a:pPr>
            <a:r>
              <a:rPr lang="en-GB" sz="2400" b="0" i="0" dirty="0">
                <a:solidFill>
                  <a:srgbClr val="D1D5DB"/>
                </a:solidFill>
                <a:effectLst/>
                <a:latin typeface="Söhne"/>
              </a:rPr>
              <a:t>Sentiment Intensity: Quantify the intensity of each emotion expressed, allowing users to gauge the strength of sentiment.</a:t>
            </a:r>
          </a:p>
          <a:p>
            <a:pPr algn="l">
              <a:buFont typeface="+mj-lt"/>
              <a:buAutoNum type="arabicPeriod"/>
            </a:pPr>
            <a:r>
              <a:rPr lang="en-GB" sz="2400" b="0" i="0" dirty="0">
                <a:solidFill>
                  <a:srgbClr val="D1D5DB"/>
                </a:solidFill>
                <a:effectLst/>
                <a:latin typeface="Söhne"/>
              </a:rPr>
              <a:t>Sentiment Visualization: Create interactive visualizations that represent emotion and sentiment trends, making it easy for users to explore and understand the data.</a:t>
            </a:r>
          </a:p>
          <a:p>
            <a:pPr algn="l">
              <a:buFont typeface="+mj-lt"/>
              <a:buAutoNum type="arabicPeriod"/>
            </a:pPr>
            <a:r>
              <a:rPr lang="en-GB" sz="2400" b="0" i="0" dirty="0">
                <a:solidFill>
                  <a:srgbClr val="D1D5DB"/>
                </a:solidFill>
                <a:effectLst/>
                <a:latin typeface="Söhne"/>
              </a:rPr>
              <a:t>Real-time Analysis: If applicable, develop a real-time sentiment analysis module that can process and display sentiment changes as new data is inputted.</a:t>
            </a:r>
          </a:p>
          <a:p>
            <a:endParaRPr lang="en-IN" sz="2400" dirty="0"/>
          </a:p>
        </p:txBody>
      </p:sp>
      <p:pic>
        <p:nvPicPr>
          <p:cNvPr id="5" name="Picture 4">
            <a:extLst>
              <a:ext uri="{FF2B5EF4-FFF2-40B4-BE49-F238E27FC236}">
                <a16:creationId xmlns:a16="http://schemas.microsoft.com/office/drawing/2014/main" id="{C49237FD-71E9-26FC-FDC9-4EC396260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609" y="2245895"/>
            <a:ext cx="4828675" cy="4281487"/>
          </a:xfrm>
          <a:prstGeom prst="rect">
            <a:avLst/>
          </a:prstGeom>
        </p:spPr>
      </p:pic>
    </p:spTree>
    <p:extLst>
      <p:ext uri="{BB962C8B-B14F-4D97-AF65-F5344CB8AC3E}">
        <p14:creationId xmlns:p14="http://schemas.microsoft.com/office/powerpoint/2010/main" val="372440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CDD0-F958-F748-724C-65C018738696}"/>
              </a:ext>
            </a:extLst>
          </p:cNvPr>
          <p:cNvSpPr>
            <a:spLocks noGrp="1"/>
          </p:cNvSpPr>
          <p:nvPr>
            <p:ph type="title"/>
          </p:nvPr>
        </p:nvSpPr>
        <p:spPr/>
        <p:txBody>
          <a:bodyPr/>
          <a:lstStyle/>
          <a:p>
            <a:r>
              <a:rPr lang="en-GB" dirty="0"/>
              <a:t>TECHNICAL IMPLEMENTATION:</a:t>
            </a:r>
            <a:endParaRPr lang="en-IN" dirty="0"/>
          </a:p>
        </p:txBody>
      </p:sp>
      <p:sp>
        <p:nvSpPr>
          <p:cNvPr id="3" name="Content Placeholder 2">
            <a:extLst>
              <a:ext uri="{FF2B5EF4-FFF2-40B4-BE49-F238E27FC236}">
                <a16:creationId xmlns:a16="http://schemas.microsoft.com/office/drawing/2014/main" id="{03EFD469-D027-0710-301C-2916D7D5B49C}"/>
              </a:ext>
            </a:extLst>
          </p:cNvPr>
          <p:cNvSpPr>
            <a:spLocks noGrp="1"/>
          </p:cNvSpPr>
          <p:nvPr>
            <p:ph idx="1"/>
          </p:nvPr>
        </p:nvSpPr>
        <p:spPr>
          <a:xfrm>
            <a:off x="770585" y="2687508"/>
            <a:ext cx="10554574" cy="3636511"/>
          </a:xfrm>
        </p:spPr>
        <p:txBody>
          <a:bodyPr>
            <a:noAutofit/>
          </a:bodyPr>
          <a:lstStyle/>
          <a:p>
            <a:pPr algn="l">
              <a:buFont typeface="Arial" panose="020B0604020202020204" pitchFamily="34" charset="0"/>
              <a:buChar char="•"/>
            </a:pPr>
            <a:r>
              <a:rPr lang="en-GB" sz="2000" b="0" i="0" dirty="0">
                <a:solidFill>
                  <a:srgbClr val="D1D5DB"/>
                </a:solidFill>
                <a:effectLst/>
                <a:latin typeface="Söhne"/>
              </a:rPr>
              <a:t>Utilize state-of-the-art NLP libraries and frameworks like </a:t>
            </a:r>
            <a:r>
              <a:rPr lang="en-GB" sz="2000" b="0" i="0" dirty="0" err="1">
                <a:solidFill>
                  <a:srgbClr val="D1D5DB"/>
                </a:solidFill>
                <a:effectLst/>
                <a:latin typeface="Söhne"/>
              </a:rPr>
              <a:t>spaCy</a:t>
            </a:r>
            <a:r>
              <a:rPr lang="en-GB" sz="2000" b="0" i="0" dirty="0">
                <a:solidFill>
                  <a:srgbClr val="D1D5DB"/>
                </a:solidFill>
                <a:effectLst/>
                <a:latin typeface="Söhne"/>
              </a:rPr>
              <a:t>, NLTK, or Transformers (e.g., BERT, GPT-3) for language processing and emotion detection.</a:t>
            </a:r>
          </a:p>
          <a:p>
            <a:pPr algn="l">
              <a:buFont typeface="Arial" panose="020B0604020202020204" pitchFamily="34" charset="0"/>
              <a:buChar char="•"/>
            </a:pPr>
            <a:r>
              <a:rPr lang="en-GB" sz="2000" b="0" i="0" dirty="0">
                <a:solidFill>
                  <a:srgbClr val="D1D5DB"/>
                </a:solidFill>
                <a:effectLst/>
                <a:latin typeface="Söhne"/>
              </a:rPr>
              <a:t>Train and fine-tune machine learning models on large and diverse datasets to improve emotion detection accuracy.</a:t>
            </a:r>
          </a:p>
          <a:p>
            <a:pPr algn="l">
              <a:buFont typeface="Arial" panose="020B0604020202020204" pitchFamily="34" charset="0"/>
              <a:buChar char="•"/>
            </a:pPr>
            <a:r>
              <a:rPr lang="en-GB" sz="2000" b="0" i="0" dirty="0">
                <a:solidFill>
                  <a:srgbClr val="D1D5DB"/>
                </a:solidFill>
                <a:effectLst/>
                <a:latin typeface="Söhne"/>
              </a:rPr>
              <a:t>Implement a user-friendly web or mobile application using technologies like Flask, Django, React, or Flutter for seamless interaction with the sentiment analysis tool.</a:t>
            </a:r>
          </a:p>
          <a:p>
            <a:pPr algn="l">
              <a:buFont typeface="Arial" panose="020B0604020202020204" pitchFamily="34" charset="0"/>
              <a:buChar char="•"/>
            </a:pPr>
            <a:r>
              <a:rPr lang="en-GB" sz="2000" b="0" i="0" dirty="0">
                <a:solidFill>
                  <a:srgbClr val="D1D5DB"/>
                </a:solidFill>
                <a:effectLst/>
                <a:latin typeface="Söhne"/>
              </a:rPr>
              <a:t>Store and manage data efficiently using databases like PostgreSQL or MongoDB.</a:t>
            </a:r>
          </a:p>
          <a:p>
            <a:pPr algn="l">
              <a:buFont typeface="Arial" panose="020B0604020202020204" pitchFamily="34" charset="0"/>
              <a:buChar char="•"/>
            </a:pPr>
            <a:r>
              <a:rPr lang="en-GB" sz="2000" b="0" i="0" dirty="0">
                <a:solidFill>
                  <a:srgbClr val="D1D5DB"/>
                </a:solidFill>
                <a:effectLst/>
                <a:latin typeface="Söhne"/>
              </a:rPr>
              <a:t>Deploy the application on cloud platforms like AWS, Azure, or Google Cloud for scalability and accessibility.</a:t>
            </a:r>
          </a:p>
          <a:p>
            <a:pPr algn="l">
              <a:buFont typeface="Arial" panose="020B0604020202020204" pitchFamily="34" charset="0"/>
              <a:buChar char="•"/>
            </a:pPr>
            <a:r>
              <a:rPr lang="en-GB" sz="2000" b="0" i="0" dirty="0">
                <a:solidFill>
                  <a:srgbClr val="D1D5DB"/>
                </a:solidFill>
                <a:effectLst/>
                <a:latin typeface="Söhne"/>
              </a:rPr>
              <a:t>Develop an API for easy integration with other applications or services.</a:t>
            </a:r>
          </a:p>
          <a:p>
            <a:endParaRPr lang="en-IN" sz="2000" dirty="0"/>
          </a:p>
        </p:txBody>
      </p:sp>
    </p:spTree>
    <p:extLst>
      <p:ext uri="{BB962C8B-B14F-4D97-AF65-F5344CB8AC3E}">
        <p14:creationId xmlns:p14="http://schemas.microsoft.com/office/powerpoint/2010/main" val="137220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2E84-2504-95A5-0D73-08AFFE58D0FD}"/>
              </a:ext>
            </a:extLst>
          </p:cNvPr>
          <p:cNvSpPr>
            <a:spLocks noGrp="1"/>
          </p:cNvSpPr>
          <p:nvPr>
            <p:ph type="title"/>
          </p:nvPr>
        </p:nvSpPr>
        <p:spPr/>
        <p:txBody>
          <a:bodyPr/>
          <a:lstStyle/>
          <a:p>
            <a:r>
              <a:rPr lang="en-GB" dirty="0"/>
              <a:t>TWITTER AIRLINE DATASET ANALYSIS</a:t>
            </a:r>
            <a:endParaRPr lang="en-IN" dirty="0"/>
          </a:p>
        </p:txBody>
      </p:sp>
      <p:pic>
        <p:nvPicPr>
          <p:cNvPr id="5" name="Content Placeholder 4">
            <a:extLst>
              <a:ext uri="{FF2B5EF4-FFF2-40B4-BE49-F238E27FC236}">
                <a16:creationId xmlns:a16="http://schemas.microsoft.com/office/drawing/2014/main" id="{E09622E2-BC05-1C32-4D48-78267C402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108" y="2846521"/>
            <a:ext cx="10553700" cy="2902267"/>
          </a:xfrm>
        </p:spPr>
      </p:pic>
    </p:spTree>
    <p:extLst>
      <p:ext uri="{BB962C8B-B14F-4D97-AF65-F5344CB8AC3E}">
        <p14:creationId xmlns:p14="http://schemas.microsoft.com/office/powerpoint/2010/main" val="274346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4EC1-58C0-0F0D-09D5-91E94F77950A}"/>
              </a:ext>
            </a:extLst>
          </p:cNvPr>
          <p:cNvSpPr>
            <a:spLocks noGrp="1"/>
          </p:cNvSpPr>
          <p:nvPr>
            <p:ph type="title"/>
          </p:nvPr>
        </p:nvSpPr>
        <p:spPr/>
        <p:txBody>
          <a:bodyPr/>
          <a:lstStyle/>
          <a:p>
            <a:r>
              <a:rPr lang="en-GB" dirty="0"/>
              <a:t>TWEETS ANLAYSIS</a:t>
            </a:r>
            <a:endParaRPr lang="en-IN" dirty="0"/>
          </a:p>
        </p:txBody>
      </p:sp>
      <p:pic>
        <p:nvPicPr>
          <p:cNvPr id="5" name="Content Placeholder 4">
            <a:extLst>
              <a:ext uri="{FF2B5EF4-FFF2-40B4-BE49-F238E27FC236}">
                <a16:creationId xmlns:a16="http://schemas.microsoft.com/office/drawing/2014/main" id="{0B500012-C195-163B-2DAC-107B1BB1A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980" y="2342147"/>
            <a:ext cx="10523620" cy="4331369"/>
          </a:xfrm>
        </p:spPr>
      </p:pic>
    </p:spTree>
    <p:extLst>
      <p:ext uri="{BB962C8B-B14F-4D97-AF65-F5344CB8AC3E}">
        <p14:creationId xmlns:p14="http://schemas.microsoft.com/office/powerpoint/2010/main" val="1959215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TotalTime>
  <Words>695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Segoe UI Variable Text Semibold</vt:lpstr>
      <vt:lpstr>Söhne</vt:lpstr>
      <vt:lpstr>Wingdings 2</vt:lpstr>
      <vt:lpstr>Quotable</vt:lpstr>
      <vt:lpstr>SENTIMENT ANALYSIS FOR MARKETING</vt:lpstr>
      <vt:lpstr>PROJECT OVERVIEW:</vt:lpstr>
      <vt:lpstr>PROJECT GOALS:</vt:lpstr>
      <vt:lpstr>INNOVATIVE IDEA:</vt:lpstr>
      <vt:lpstr>KEY FEATURES</vt:lpstr>
      <vt:lpstr>KEY FEATURES</vt:lpstr>
      <vt:lpstr>TECHNICAL IMPLEMENTATION:</vt:lpstr>
      <vt:lpstr>TWITTER AIRLINE DATASET ANALYSIS</vt:lpstr>
      <vt:lpstr>TWEETS ANLAYSIS</vt:lpstr>
      <vt:lpstr>CHALLENGES:</vt:lpstr>
      <vt:lpstr>OUTCOMES AND BENEFITS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Kali</dc:creator>
  <cp:lastModifiedBy>pandiaraj sekar</cp:lastModifiedBy>
  <cp:revision>1</cp:revision>
  <dcterms:created xsi:type="dcterms:W3CDTF">2023-10-10T15:13:23Z</dcterms:created>
  <dcterms:modified xsi:type="dcterms:W3CDTF">2023-10-10T15:41:25Z</dcterms:modified>
</cp:coreProperties>
</file>