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7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23C2C3-9595-C242-BB3C-BCD31D6465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3CB446-FED1-3D4C-B01F-D7323478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CE67-2034-6F4B-985D-F1DDD7294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Getting started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99C1-BD91-8B49-8EAE-94B608C4B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simple image recognition app</a:t>
            </a:r>
          </a:p>
        </p:txBody>
      </p:sp>
    </p:spTree>
    <p:extLst>
      <p:ext uri="{BB962C8B-B14F-4D97-AF65-F5344CB8AC3E}">
        <p14:creationId xmlns:p14="http://schemas.microsoft.com/office/powerpoint/2010/main" val="411132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C7C2-ED50-8749-A151-42E9ADD4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pathways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9404-42DF-5144-A2EC-958A6B0D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Fast.ai</a:t>
            </a:r>
          </a:p>
          <a:p>
            <a:r>
              <a:rPr lang="en-US" dirty="0"/>
              <a:t>Stanford Online (search for archived courses via </a:t>
            </a:r>
            <a:r>
              <a:rPr lang="en-US" dirty="0" err="1"/>
              <a:t>ClassCentral</a:t>
            </a:r>
            <a:r>
              <a:rPr lang="en-US" dirty="0"/>
              <a:t>)</a:t>
            </a:r>
          </a:p>
          <a:p>
            <a:r>
              <a:rPr lang="en-US" dirty="0"/>
              <a:t>MIT Open Courseware</a:t>
            </a:r>
          </a:p>
          <a:p>
            <a:r>
              <a:rPr lang="en-US" dirty="0"/>
              <a:t>Coursera: any Andrew Ng course; for generalists looking to get a overview, Andrew Ng has a course called ‘AI for Everyone’ </a:t>
            </a:r>
          </a:p>
          <a:p>
            <a:r>
              <a:rPr lang="en-US" dirty="0"/>
              <a:t>edX </a:t>
            </a:r>
          </a:p>
          <a:p>
            <a:r>
              <a:rPr lang="en-US" dirty="0"/>
              <a:t>Udacity </a:t>
            </a:r>
            <a:r>
              <a:rPr lang="en-US" dirty="0" err="1"/>
              <a:t>NanoDegrees</a:t>
            </a:r>
            <a:endParaRPr lang="en-US" dirty="0"/>
          </a:p>
          <a:p>
            <a:r>
              <a:rPr lang="en-US" dirty="0" err="1"/>
              <a:t>Codecademy</a:t>
            </a:r>
            <a:r>
              <a:rPr lang="en-US" dirty="0"/>
              <a:t> Pro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Kaggle </a:t>
            </a:r>
          </a:p>
          <a:p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08AA-D964-6641-A306-560CB405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F23C-22B2-2A48-B6FA-68F5308D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Textbooks: </a:t>
            </a:r>
          </a:p>
          <a:p>
            <a:r>
              <a:rPr lang="en-US" dirty="0"/>
              <a:t>AI: A Modern Approach by Stuart Russell and Peter </a:t>
            </a:r>
            <a:r>
              <a:rPr lang="en-US" dirty="0" err="1"/>
              <a:t>Norvig</a:t>
            </a:r>
            <a:endParaRPr lang="en-US" dirty="0"/>
          </a:p>
          <a:p>
            <a:r>
              <a:rPr lang="en-US" dirty="0"/>
              <a:t>Deep Learning by Ian Goodfellow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endParaRPr lang="en-US" dirty="0"/>
          </a:p>
          <a:p>
            <a:r>
              <a:rPr lang="en-US" dirty="0"/>
              <a:t>Superintelligence by Nick Bostrom</a:t>
            </a:r>
          </a:p>
          <a:p>
            <a:r>
              <a:rPr lang="en-US" dirty="0"/>
              <a:t>Python Machine Learning by Sebastian </a:t>
            </a:r>
            <a:r>
              <a:rPr lang="en-US" dirty="0" err="1"/>
              <a:t>Raschka</a:t>
            </a:r>
            <a:endParaRPr lang="en-US" dirty="0"/>
          </a:p>
          <a:p>
            <a:r>
              <a:rPr lang="en-US" dirty="0"/>
              <a:t>Foundations of Machine Learning – </a:t>
            </a:r>
            <a:r>
              <a:rPr lang="en-US" dirty="0" err="1"/>
              <a:t>Mehryar</a:t>
            </a:r>
            <a:r>
              <a:rPr lang="en-US" dirty="0"/>
              <a:t> </a:t>
            </a:r>
            <a:r>
              <a:rPr lang="en-US" dirty="0" err="1"/>
              <a:t>Mohri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 Reads: </a:t>
            </a:r>
          </a:p>
          <a:p>
            <a:r>
              <a:rPr lang="en-US" dirty="0"/>
              <a:t>The Big Nine: How the Tech Titans and Their Thinking Machines Could Warp Humanity</a:t>
            </a:r>
          </a:p>
          <a:p>
            <a:r>
              <a:rPr lang="en-US" dirty="0"/>
              <a:t>AI Superpowers: China, Silicon Valley, and the New World Order</a:t>
            </a:r>
          </a:p>
          <a:p>
            <a:r>
              <a:rPr lang="en-US" dirty="0"/>
              <a:t>Any good Sci-Fi books: Neal Stephenson, Isaac Asimov, Philip Dick</a:t>
            </a:r>
          </a:p>
        </p:txBody>
      </p:sp>
    </p:spTree>
    <p:extLst>
      <p:ext uri="{BB962C8B-B14F-4D97-AF65-F5344CB8AC3E}">
        <p14:creationId xmlns:p14="http://schemas.microsoft.com/office/powerpoint/2010/main" val="224715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13A-351C-5744-8D01-494520A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Newsletters to </a:t>
            </a:r>
            <a:r>
              <a:rPr lang="en-US" dirty="0" err="1"/>
              <a:t>SuBSCRIBE</a:t>
            </a:r>
            <a:r>
              <a:rPr lang="en-US" dirty="0"/>
              <a:t> 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48C090-DCD2-F440-9507-4EAF313C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Deep Learning Weekly</a:t>
            </a:r>
          </a:p>
          <a:p>
            <a:r>
              <a:rPr lang="en-US" dirty="0"/>
              <a:t>The Exponential View</a:t>
            </a:r>
          </a:p>
          <a:p>
            <a:r>
              <a:rPr lang="en-US" dirty="0"/>
              <a:t>The Algorithm (MIT)</a:t>
            </a:r>
          </a:p>
          <a:p>
            <a:r>
              <a:rPr lang="en-US" dirty="0" err="1"/>
              <a:t>PaperswithCode</a:t>
            </a:r>
            <a:endParaRPr lang="en-US" dirty="0"/>
          </a:p>
          <a:p>
            <a:r>
              <a:rPr lang="en-US" dirty="0"/>
              <a:t>Import AI</a:t>
            </a:r>
          </a:p>
          <a:p>
            <a:r>
              <a:rPr lang="en-US" dirty="0"/>
              <a:t>Google/Amazon AI Blogs</a:t>
            </a:r>
          </a:p>
          <a:p>
            <a:r>
              <a:rPr lang="en-US" dirty="0" err="1"/>
              <a:t>KDNuggets</a:t>
            </a:r>
            <a:r>
              <a:rPr lang="en-US" dirty="0"/>
              <a:t> News</a:t>
            </a:r>
          </a:p>
          <a:p>
            <a:r>
              <a:rPr lang="en-US" dirty="0"/>
              <a:t>Inside AI </a:t>
            </a:r>
          </a:p>
          <a:p>
            <a:r>
              <a:rPr lang="en-US" dirty="0"/>
              <a:t>NLP News</a:t>
            </a:r>
          </a:p>
          <a:p>
            <a:r>
              <a:rPr lang="en-US" dirty="0"/>
              <a:t>Data Elixir</a:t>
            </a:r>
          </a:p>
        </p:txBody>
      </p:sp>
    </p:spTree>
    <p:extLst>
      <p:ext uri="{BB962C8B-B14F-4D97-AF65-F5344CB8AC3E}">
        <p14:creationId xmlns:p14="http://schemas.microsoft.com/office/powerpoint/2010/main" val="16921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F602-A413-3C4D-B13E-4B7BC87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Podcasts to LISTEN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8696-2C26-C746-BE14-28150D38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0927"/>
            <a:ext cx="10064496" cy="440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Shows: </a:t>
            </a:r>
          </a:p>
          <a:p>
            <a:r>
              <a:rPr lang="en-US" dirty="0"/>
              <a:t>Talking Machines</a:t>
            </a:r>
          </a:p>
          <a:p>
            <a:r>
              <a:rPr lang="en-US" dirty="0"/>
              <a:t>The Exponential View</a:t>
            </a:r>
          </a:p>
          <a:p>
            <a:r>
              <a:rPr lang="en-US" dirty="0"/>
              <a:t>This Week in Machine Learning and AI</a:t>
            </a:r>
          </a:p>
          <a:p>
            <a:r>
              <a:rPr lang="en-US" dirty="0"/>
              <a:t>Artificial Intelligence in Industry with Daniel</a:t>
            </a:r>
          </a:p>
          <a:p>
            <a:r>
              <a:rPr lang="en-US" dirty="0"/>
              <a:t>Machine Learning Guide</a:t>
            </a:r>
          </a:p>
          <a:p>
            <a:r>
              <a:rPr lang="en-US" dirty="0"/>
              <a:t>The AI Podcast – NVIDIA</a:t>
            </a:r>
          </a:p>
          <a:p>
            <a:r>
              <a:rPr lang="en-US" dirty="0"/>
              <a:t>Practical AI</a:t>
            </a:r>
          </a:p>
          <a:p>
            <a:r>
              <a:rPr lang="en-US" dirty="0"/>
              <a:t>Linear Digressions</a:t>
            </a:r>
          </a:p>
        </p:txBody>
      </p:sp>
    </p:spTree>
    <p:extLst>
      <p:ext uri="{BB962C8B-B14F-4D97-AF65-F5344CB8AC3E}">
        <p14:creationId xmlns:p14="http://schemas.microsoft.com/office/powerpoint/2010/main" val="301764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13A-351C-5744-8D01-494520A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Twitter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48C090-DCD2-F440-9507-4EAF313C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Thrun</a:t>
            </a:r>
            <a:r>
              <a:rPr lang="en-US" dirty="0"/>
              <a:t> @</a:t>
            </a:r>
            <a:r>
              <a:rPr lang="en-US" dirty="0" err="1"/>
              <a:t>SebastianThrun</a:t>
            </a:r>
            <a:endParaRPr lang="en-US" dirty="0"/>
          </a:p>
          <a:p>
            <a:r>
              <a:rPr lang="en-US" dirty="0"/>
              <a:t>Andrew Ng @</a:t>
            </a:r>
            <a:r>
              <a:rPr lang="en-US" dirty="0" err="1"/>
              <a:t>AndrewYNg</a:t>
            </a:r>
            <a:endParaRPr lang="en-US" dirty="0"/>
          </a:p>
          <a:p>
            <a:r>
              <a:rPr lang="en-US" dirty="0"/>
              <a:t>Adam Coates @</a:t>
            </a:r>
            <a:r>
              <a:rPr lang="en-US" dirty="0" err="1"/>
              <a:t>AdamPaulCoates</a:t>
            </a:r>
            <a:endParaRPr lang="en-US" dirty="0"/>
          </a:p>
          <a:p>
            <a:r>
              <a:rPr lang="en-US" dirty="0" err="1"/>
              <a:t>Demis</a:t>
            </a:r>
            <a:r>
              <a:rPr lang="en-US" dirty="0"/>
              <a:t> Hassabis @</a:t>
            </a:r>
            <a:r>
              <a:rPr lang="en-US" dirty="0" err="1"/>
              <a:t>DemisHassabis</a:t>
            </a:r>
            <a:endParaRPr lang="en-US" dirty="0"/>
          </a:p>
          <a:p>
            <a:r>
              <a:rPr lang="en-US" dirty="0"/>
              <a:t>Ian Goodfellow @</a:t>
            </a:r>
            <a:r>
              <a:rPr lang="en-US" dirty="0" err="1"/>
              <a:t>goodfellow_ian</a:t>
            </a:r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 @</a:t>
            </a:r>
            <a:r>
              <a:rPr lang="en-US" dirty="0" err="1"/>
              <a:t>karpathy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Jurafsky</a:t>
            </a:r>
            <a:r>
              <a:rPr lang="en-US" dirty="0"/>
              <a:t> @</a:t>
            </a:r>
            <a:r>
              <a:rPr lang="en-US" dirty="0" err="1"/>
              <a:t>jurafsky</a:t>
            </a:r>
            <a:endParaRPr lang="en-US" dirty="0"/>
          </a:p>
          <a:p>
            <a:r>
              <a:rPr lang="en-US" dirty="0"/>
              <a:t>Fei-Fei Li @</a:t>
            </a:r>
            <a:r>
              <a:rPr lang="en-US" dirty="0" err="1"/>
              <a:t>drfeifei</a:t>
            </a:r>
            <a:endParaRPr lang="en-US" dirty="0"/>
          </a:p>
          <a:p>
            <a:r>
              <a:rPr lang="en-US" dirty="0"/>
              <a:t>Christopher Manning @</a:t>
            </a:r>
            <a:r>
              <a:rPr lang="en-US" dirty="0" err="1"/>
              <a:t>chrmanning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8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BEE-8B9E-864F-9DB9-31B6C936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build something..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2916-4AAF-9F46-B12A-CDD594CF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build a basic Image Recognition application</a:t>
            </a:r>
          </a:p>
          <a:p>
            <a:r>
              <a:rPr lang="en-US" dirty="0"/>
              <a:t>The user will take a picture with their camera and our app will attempt to classify it.</a:t>
            </a:r>
          </a:p>
          <a:p>
            <a:r>
              <a:rPr lang="en-US" dirty="0"/>
              <a:t>We will use </a:t>
            </a:r>
            <a:r>
              <a:rPr lang="en-US" dirty="0" err="1"/>
              <a:t>Thunkable</a:t>
            </a:r>
            <a:r>
              <a:rPr lang="en-US" dirty="0"/>
              <a:t>, a visual code-builder for our demo app.</a:t>
            </a:r>
          </a:p>
          <a:p>
            <a:r>
              <a:rPr lang="en-US" dirty="0"/>
              <a:t>Also, check out Scratch and Runway 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14D4F-1467-4B46-BEC7-EA1B04F1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11"/>
          <a:stretch/>
        </p:blipFill>
        <p:spPr>
          <a:xfrm>
            <a:off x="564713" y="3854370"/>
            <a:ext cx="10452023" cy="29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939-C3D8-D240-95C0-1E2ADD7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learning (Exhibit 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087F-B063-984A-B42E-41689273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“Learn programming in 30 mins/30 days/ 12 weeks..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6E47A-4BCC-2648-8B61-4534E559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516" y="2685330"/>
            <a:ext cx="4456484" cy="4172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495A5-1711-884E-BFE8-E55E9D1E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73" y="2693071"/>
            <a:ext cx="3984907" cy="4060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69C0E-A9CF-E749-B102-C765C5A6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8" y="2693071"/>
            <a:ext cx="3422435" cy="40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939-C3D8-D240-95C0-1E2ADD7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learning (Exhibit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087F-B063-984A-B42E-41689273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“Teach yourself programming in 10 years” – Peter </a:t>
            </a:r>
            <a:r>
              <a:rPr lang="en-US" dirty="0" err="1"/>
              <a:t>Norvig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981FD-621F-9E41-BB29-3471E3B7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96" y="2608966"/>
            <a:ext cx="2794000" cy="414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0F5EDF-2669-D34B-9FBB-3216D51A2A97}"/>
              </a:ext>
            </a:extLst>
          </p:cNvPr>
          <p:cNvSpPr/>
          <p:nvPr/>
        </p:nvSpPr>
        <p:spPr>
          <a:xfrm>
            <a:off x="5169706" y="275294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Gladwell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explains that reaching the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10,000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-Hour Rule, which he considers the key to success in any field, is simply a matter of practicing a specific task that can be accomplished with 20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of work a week for 10 years.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4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3939-C3D8-D240-95C0-1E2ADD7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087F-B063-984A-B42E-41689273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fields require 250-300 hours of practice for us to have a sufficient level of expertise to be able to useful things with them</a:t>
            </a:r>
          </a:p>
          <a:p>
            <a:endParaRPr lang="en-US" dirty="0"/>
          </a:p>
          <a:p>
            <a:r>
              <a:rPr lang="en-US" dirty="0"/>
              <a:t>1 hour a day means all you need is just a year to become an ‘expert’ at artificial intelligence. </a:t>
            </a:r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 err="1"/>
              <a:t>begreat.me</a:t>
            </a:r>
            <a:r>
              <a:rPr lang="en-US" dirty="0"/>
              <a:t> for fun ways to play around with how much time we waste. </a:t>
            </a:r>
          </a:p>
        </p:txBody>
      </p:sp>
    </p:spTree>
    <p:extLst>
      <p:ext uri="{BB962C8B-B14F-4D97-AF65-F5344CB8AC3E}">
        <p14:creationId xmlns:p14="http://schemas.microsoft.com/office/powerpoint/2010/main" val="131733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9E80-D95F-9D4E-A5AF-D33B17D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Math PRIMER: EASY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487E2-C8D7-424E-B818-B4E4B902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33" y="2985384"/>
            <a:ext cx="4371934" cy="26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7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7A2-8092-0B42-95A6-77E0C8E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Math PRIMER: Intermediate Mode</a:t>
            </a:r>
          </a:p>
        </p:txBody>
      </p:sp>
      <p:pic>
        <p:nvPicPr>
          <p:cNvPr id="1026" name="Picture 2" descr="Image result for matrix multiplication equation">
            <a:extLst>
              <a:ext uri="{FF2B5EF4-FFF2-40B4-BE49-F238E27FC236}">
                <a16:creationId xmlns:a16="http://schemas.microsoft.com/office/drawing/2014/main" id="{D8173970-38CF-43EB-8782-FE17E2B42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80"/>
          <a:stretch/>
        </p:blipFill>
        <p:spPr bwMode="auto">
          <a:xfrm>
            <a:off x="167268" y="2259598"/>
            <a:ext cx="11641874" cy="36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7A2-8092-0B42-95A6-77E0C8E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Math PRIMER: HARD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8134D-F6AE-4D99-8D17-1A80EDF4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12" y="2218634"/>
            <a:ext cx="10615145" cy="1092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AC8F88-035A-4064-A15D-E210A71A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70" y="4528704"/>
            <a:ext cx="4887528" cy="1105006"/>
          </a:xfrm>
          <a:prstGeom prst="rect">
            <a:avLst/>
          </a:prstGeom>
        </p:spPr>
      </p:pic>
      <p:pic>
        <p:nvPicPr>
          <p:cNvPr id="2052" name="Picture 4" descr="In this example, the machine has learned to predict a probable data point.">
            <a:extLst>
              <a:ext uri="{FF2B5EF4-FFF2-40B4-BE49-F238E27FC236}">
                <a16:creationId xmlns:a16="http://schemas.microsoft.com/office/drawing/2014/main" id="{EA7F2707-741B-4D0C-9B16-5D0B21DCC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15289" r="10616" b="9177"/>
          <a:stretch/>
        </p:blipFill>
        <p:spPr bwMode="auto">
          <a:xfrm>
            <a:off x="706243" y="3348152"/>
            <a:ext cx="5229922" cy="344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F6A-0405-BE4F-A9DE-6F18F0F5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The Self-LEARNING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BA7E-2C92-8D44-863C-024FADA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out your objective for learning this and work backwards from that</a:t>
            </a:r>
          </a:p>
          <a:p>
            <a:r>
              <a:rPr lang="en-US" dirty="0"/>
              <a:t>Consistency is more important than binging</a:t>
            </a:r>
          </a:p>
          <a:p>
            <a:r>
              <a:rPr lang="en-US" dirty="0"/>
              <a:t>Do not get lost in ‘tutorial purgatory’ </a:t>
            </a:r>
          </a:p>
          <a:p>
            <a:r>
              <a:rPr lang="en-US" dirty="0"/>
              <a:t>Give yourself mini-project to ensure that you are building knowledge</a:t>
            </a:r>
          </a:p>
          <a:p>
            <a:r>
              <a:rPr lang="en-US" dirty="0"/>
              <a:t>Find someone to ‘pair-learn’ with and join online communities</a:t>
            </a:r>
          </a:p>
          <a:p>
            <a:r>
              <a:rPr lang="en-US" dirty="0"/>
              <a:t>Focus on shipping and working with large public datasets</a:t>
            </a:r>
          </a:p>
          <a:p>
            <a:r>
              <a:rPr lang="en-US" dirty="0"/>
              <a:t>Subscribe to newsletters</a:t>
            </a:r>
          </a:p>
          <a:p>
            <a:r>
              <a:rPr lang="en-US" dirty="0"/>
              <a:t>Listen to podcasts</a:t>
            </a:r>
          </a:p>
          <a:p>
            <a:r>
              <a:rPr lang="en-US" dirty="0"/>
              <a:t>Get on tech twitter</a:t>
            </a:r>
          </a:p>
        </p:txBody>
      </p:sp>
    </p:spTree>
    <p:extLst>
      <p:ext uri="{BB962C8B-B14F-4D97-AF65-F5344CB8AC3E}">
        <p14:creationId xmlns:p14="http://schemas.microsoft.com/office/powerpoint/2010/main" val="22787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F6A-0405-BE4F-A9DE-6F18F0F5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BA7E-2C92-8D44-863C-024FADA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Housekeeping items before you dive into any technical tutorials: </a:t>
            </a:r>
          </a:p>
          <a:p>
            <a:r>
              <a:rPr lang="en-US" dirty="0"/>
              <a:t>Knowledge of linear algebra (Check out Gilbert Strang’s MIT Course if you don’t know where to start or pick anything else on </a:t>
            </a:r>
            <a:r>
              <a:rPr lang="en-US" dirty="0" err="1"/>
              <a:t>ClassCentral</a:t>
            </a:r>
            <a:r>
              <a:rPr lang="en-US" dirty="0"/>
              <a:t>)</a:t>
            </a:r>
          </a:p>
          <a:p>
            <a:r>
              <a:rPr lang="en-US" dirty="0"/>
              <a:t>You might also want to check out Microsoft’s Essential Math for Machine Learning course which is available on edX</a:t>
            </a:r>
          </a:p>
          <a:p>
            <a:r>
              <a:rPr lang="en-US" dirty="0"/>
              <a:t>Understand basic syntax of Python (browse the </a:t>
            </a:r>
            <a:r>
              <a:rPr lang="en-US" dirty="0" err="1"/>
              <a:t>PyData</a:t>
            </a:r>
            <a:r>
              <a:rPr lang="en-US" dirty="0"/>
              <a:t> ecosystem and libraries)</a:t>
            </a:r>
          </a:p>
          <a:p>
            <a:r>
              <a:rPr lang="en-US" dirty="0"/>
              <a:t>Basic knowledge of APIs and libraries</a:t>
            </a:r>
          </a:p>
          <a:p>
            <a:r>
              <a:rPr lang="en-US" dirty="0"/>
              <a:t>Read </a:t>
            </a:r>
            <a:r>
              <a:rPr lang="en-US" dirty="0" err="1"/>
              <a:t>Toptal’s</a:t>
            </a:r>
            <a:r>
              <a:rPr lang="en-US" dirty="0"/>
              <a:t> ‘An Introduction to Machine Learning Theory and it’s applications: A Visual Tutorials with Examples’ </a:t>
            </a:r>
          </a:p>
          <a:p>
            <a:r>
              <a:rPr lang="en-US" dirty="0"/>
              <a:t>Google ‘introduction to..’ for the following terms and read non-technical guides for the following: 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1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{9B53FDA3-09CE-D94E-9F2F-BEFA9444BF9A}tf10001070</Template>
  <TotalTime>614</TotalTime>
  <Words>620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Getting started with AI</vt:lpstr>
      <vt:lpstr>Let’s talk about learning (Exhibit 1) </vt:lpstr>
      <vt:lpstr>Let’s talk about learning (Exhibit 2) </vt:lpstr>
      <vt:lpstr>The reality</vt:lpstr>
      <vt:lpstr>AI Math PRIMER: EASY Mode</vt:lpstr>
      <vt:lpstr>AI Math PRIMER: Intermediate Mode</vt:lpstr>
      <vt:lpstr>AI Math PRIMER: HARD Mode</vt:lpstr>
      <vt:lpstr>AI – The Self-LEARNING curriculum</vt:lpstr>
      <vt:lpstr>Getting started</vt:lpstr>
      <vt:lpstr>Learning pathways - theory</vt:lpstr>
      <vt:lpstr>Books to Read</vt:lpstr>
      <vt:lpstr>Newsletters to SuBSCRIBE TO</vt:lpstr>
      <vt:lpstr>Podcasts to LISTEN to</vt:lpstr>
      <vt:lpstr>AI Twitter</vt:lpstr>
      <vt:lpstr>Now let’s build something..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with AI</dc:title>
  <dc:creator>Microsoft Office User</dc:creator>
  <cp:lastModifiedBy>Microsoft Office User</cp:lastModifiedBy>
  <cp:revision>22</cp:revision>
  <cp:lastPrinted>2019-06-06T16:14:29Z</cp:lastPrinted>
  <dcterms:created xsi:type="dcterms:W3CDTF">2019-06-06T00:30:42Z</dcterms:created>
  <dcterms:modified xsi:type="dcterms:W3CDTF">2019-06-06T16:20:58Z</dcterms:modified>
</cp:coreProperties>
</file>