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8" r:id="rId4"/>
    <p:sldId id="277" r:id="rId5"/>
    <p:sldId id="258" r:id="rId6"/>
    <p:sldId id="279" r:id="rId7"/>
    <p:sldId id="262" r:id="rId8"/>
    <p:sldId id="263" r:id="rId9"/>
    <p:sldId id="288" r:id="rId10"/>
    <p:sldId id="290" r:id="rId11"/>
    <p:sldId id="264" r:id="rId12"/>
    <p:sldId id="280" r:id="rId13"/>
    <p:sldId id="286" r:id="rId14"/>
    <p:sldId id="284" r:id="rId15"/>
    <p:sldId id="291" r:id="rId16"/>
    <p:sldId id="287" r:id="rId17"/>
    <p:sldId id="28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2F4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E51543C9-0ED3-4D3C-A429-F97F350B6800}" type="datetimeFigureOut">
              <a:rPr lang="en-IE" smtClean="0"/>
              <a:t>22/06/2021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912AA7D-498C-4D83-98C5-A030998031E9}" type="slidenum">
              <a:rPr lang="en-IE" smtClean="0"/>
              <a:t>‹#›</a:t>
            </a:fld>
            <a:endParaRPr lang="en-IE"/>
          </a:p>
        </p:txBody>
      </p:sp>
    </p:spTree>
    <p:extLst>
      <p:ext uri="{BB962C8B-B14F-4D97-AF65-F5344CB8AC3E}">
        <p14:creationId xmlns:p14="http://schemas.microsoft.com/office/powerpoint/2010/main" val="111779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E51543C9-0ED3-4D3C-A429-F97F350B6800}" type="datetimeFigureOut">
              <a:rPr lang="en-IE" smtClean="0"/>
              <a:t>22/06/2021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912AA7D-498C-4D83-98C5-A030998031E9}" type="slidenum">
              <a:rPr lang="en-IE" smtClean="0"/>
              <a:t>‹#›</a:t>
            </a:fld>
            <a:endParaRPr lang="en-IE"/>
          </a:p>
        </p:txBody>
      </p:sp>
    </p:spTree>
    <p:extLst>
      <p:ext uri="{BB962C8B-B14F-4D97-AF65-F5344CB8AC3E}">
        <p14:creationId xmlns:p14="http://schemas.microsoft.com/office/powerpoint/2010/main" val="273457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E51543C9-0ED3-4D3C-A429-F97F350B6800}" type="datetimeFigureOut">
              <a:rPr lang="en-IE" smtClean="0"/>
              <a:t>22/06/2021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912AA7D-498C-4D83-98C5-A030998031E9}" type="slidenum">
              <a:rPr lang="en-IE" smtClean="0"/>
              <a:t>‹#›</a:t>
            </a:fld>
            <a:endParaRPr lang="en-IE"/>
          </a:p>
        </p:txBody>
      </p:sp>
    </p:spTree>
    <p:extLst>
      <p:ext uri="{BB962C8B-B14F-4D97-AF65-F5344CB8AC3E}">
        <p14:creationId xmlns:p14="http://schemas.microsoft.com/office/powerpoint/2010/main" val="1159760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E51543C9-0ED3-4D3C-A429-F97F350B6800}" type="datetimeFigureOut">
              <a:rPr lang="en-IE" smtClean="0"/>
              <a:t>22/06/2021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912AA7D-498C-4D83-98C5-A030998031E9}" type="slidenum">
              <a:rPr lang="en-IE" smtClean="0"/>
              <a:t>‹#›</a:t>
            </a:fld>
            <a:endParaRPr lang="en-IE"/>
          </a:p>
        </p:txBody>
      </p:sp>
    </p:spTree>
    <p:extLst>
      <p:ext uri="{BB962C8B-B14F-4D97-AF65-F5344CB8AC3E}">
        <p14:creationId xmlns:p14="http://schemas.microsoft.com/office/powerpoint/2010/main" val="2191000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1543C9-0ED3-4D3C-A429-F97F350B6800}" type="datetimeFigureOut">
              <a:rPr lang="en-IE" smtClean="0"/>
              <a:t>22/06/2021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912AA7D-498C-4D83-98C5-A030998031E9}" type="slidenum">
              <a:rPr lang="en-IE" smtClean="0"/>
              <a:t>‹#›</a:t>
            </a:fld>
            <a:endParaRPr lang="en-IE"/>
          </a:p>
        </p:txBody>
      </p:sp>
    </p:spTree>
    <p:extLst>
      <p:ext uri="{BB962C8B-B14F-4D97-AF65-F5344CB8AC3E}">
        <p14:creationId xmlns:p14="http://schemas.microsoft.com/office/powerpoint/2010/main" val="3483499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E51543C9-0ED3-4D3C-A429-F97F350B6800}" type="datetimeFigureOut">
              <a:rPr lang="en-IE" smtClean="0"/>
              <a:t>22/06/2021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912AA7D-498C-4D83-98C5-A030998031E9}" type="slidenum">
              <a:rPr lang="en-IE" smtClean="0"/>
              <a:t>‹#›</a:t>
            </a:fld>
            <a:endParaRPr lang="en-IE"/>
          </a:p>
        </p:txBody>
      </p:sp>
    </p:spTree>
    <p:extLst>
      <p:ext uri="{BB962C8B-B14F-4D97-AF65-F5344CB8AC3E}">
        <p14:creationId xmlns:p14="http://schemas.microsoft.com/office/powerpoint/2010/main" val="13955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E51543C9-0ED3-4D3C-A429-F97F350B6800}" type="datetimeFigureOut">
              <a:rPr lang="en-IE" smtClean="0"/>
              <a:t>22/06/2021</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E912AA7D-498C-4D83-98C5-A030998031E9}" type="slidenum">
              <a:rPr lang="en-IE" smtClean="0"/>
              <a:t>‹#›</a:t>
            </a:fld>
            <a:endParaRPr lang="en-IE"/>
          </a:p>
        </p:txBody>
      </p:sp>
    </p:spTree>
    <p:extLst>
      <p:ext uri="{BB962C8B-B14F-4D97-AF65-F5344CB8AC3E}">
        <p14:creationId xmlns:p14="http://schemas.microsoft.com/office/powerpoint/2010/main" val="540632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E51543C9-0ED3-4D3C-A429-F97F350B6800}" type="datetimeFigureOut">
              <a:rPr lang="en-IE" smtClean="0"/>
              <a:t>22/06/2021</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E912AA7D-498C-4D83-98C5-A030998031E9}" type="slidenum">
              <a:rPr lang="en-IE" smtClean="0"/>
              <a:t>‹#›</a:t>
            </a:fld>
            <a:endParaRPr lang="en-IE"/>
          </a:p>
        </p:txBody>
      </p:sp>
    </p:spTree>
    <p:extLst>
      <p:ext uri="{BB962C8B-B14F-4D97-AF65-F5344CB8AC3E}">
        <p14:creationId xmlns:p14="http://schemas.microsoft.com/office/powerpoint/2010/main" val="3959682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1543C9-0ED3-4D3C-A429-F97F350B6800}" type="datetimeFigureOut">
              <a:rPr lang="en-IE" smtClean="0"/>
              <a:t>22/06/2021</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E912AA7D-498C-4D83-98C5-A030998031E9}" type="slidenum">
              <a:rPr lang="en-IE" smtClean="0"/>
              <a:t>‹#›</a:t>
            </a:fld>
            <a:endParaRPr lang="en-IE"/>
          </a:p>
        </p:txBody>
      </p:sp>
    </p:spTree>
    <p:extLst>
      <p:ext uri="{BB962C8B-B14F-4D97-AF65-F5344CB8AC3E}">
        <p14:creationId xmlns:p14="http://schemas.microsoft.com/office/powerpoint/2010/main" val="2777674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1543C9-0ED3-4D3C-A429-F97F350B6800}" type="datetimeFigureOut">
              <a:rPr lang="en-IE" smtClean="0"/>
              <a:t>22/06/2021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912AA7D-498C-4D83-98C5-A030998031E9}" type="slidenum">
              <a:rPr lang="en-IE" smtClean="0"/>
              <a:t>‹#›</a:t>
            </a:fld>
            <a:endParaRPr lang="en-IE"/>
          </a:p>
        </p:txBody>
      </p:sp>
    </p:spTree>
    <p:extLst>
      <p:ext uri="{BB962C8B-B14F-4D97-AF65-F5344CB8AC3E}">
        <p14:creationId xmlns:p14="http://schemas.microsoft.com/office/powerpoint/2010/main" val="3171607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1543C9-0ED3-4D3C-A429-F97F350B6800}" type="datetimeFigureOut">
              <a:rPr lang="en-IE" smtClean="0"/>
              <a:t>22/06/2021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912AA7D-498C-4D83-98C5-A030998031E9}" type="slidenum">
              <a:rPr lang="en-IE" smtClean="0"/>
              <a:t>‹#›</a:t>
            </a:fld>
            <a:endParaRPr lang="en-IE"/>
          </a:p>
        </p:txBody>
      </p:sp>
    </p:spTree>
    <p:extLst>
      <p:ext uri="{BB962C8B-B14F-4D97-AF65-F5344CB8AC3E}">
        <p14:creationId xmlns:p14="http://schemas.microsoft.com/office/powerpoint/2010/main" val="2259497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1543C9-0ED3-4D3C-A429-F97F350B6800}" type="datetimeFigureOut">
              <a:rPr lang="en-IE" smtClean="0"/>
              <a:t>22/06/2021</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2AA7D-498C-4D83-98C5-A030998031E9}" type="slidenum">
              <a:rPr lang="en-IE" smtClean="0"/>
              <a:t>‹#›</a:t>
            </a:fld>
            <a:endParaRPr lang="en-IE"/>
          </a:p>
        </p:txBody>
      </p:sp>
    </p:spTree>
    <p:extLst>
      <p:ext uri="{BB962C8B-B14F-4D97-AF65-F5344CB8AC3E}">
        <p14:creationId xmlns:p14="http://schemas.microsoft.com/office/powerpoint/2010/main" val="4243143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dit.ie/"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cloudblogs.microsoft.com/industry-blog/microsoft-in-business/ai/2020/09/10/diversity-inclusion-and-responsible-ai-are-now-the-bedrock-of-bias-prevention/" TargetMode="External"/><Relationship Id="rId2" Type="http://schemas.openxmlformats.org/officeDocument/2006/relationships/hyperlink" Target="http://www3.weforum.org/docs/WEF_40065_White_Paper_How_to_Prevent_Discriminatory_Outcomes_in_Machine_Learning.pdf" TargetMode="External"/><Relationship Id="rId1" Type="http://schemas.openxmlformats.org/officeDocument/2006/relationships/slideLayout" Target="../slideLayouts/slideLayout2.xml"/><Relationship Id="rId5" Type="http://schemas.openxmlformats.org/officeDocument/2006/relationships/hyperlink" Target="https://www.itcilo.org/stories/power-inclusive-artificial-intelligence-training#toc-grassroots-level-support-for-inclusive-ai" TargetMode="External"/><Relationship Id="rId4" Type="http://schemas.openxmlformats.org/officeDocument/2006/relationships/hyperlink" Target="https://www.accenture.com/ie-en/insights/artificial-intelligence/ai-governance-support-innovation"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upport.google.com/youtube/answer/6373554?hl=en" TargetMode="External"/><Relationship Id="rId7" Type="http://schemas.openxmlformats.org/officeDocument/2006/relationships/hyperlink" Target="https://overlayfactsheet.com/" TargetMode="External"/><Relationship Id="rId2" Type="http://schemas.openxmlformats.org/officeDocument/2006/relationships/hyperlink" Target="https://medium.com/@robert.munro/bias-in-ai-3ea569f79d6a" TargetMode="External"/><Relationship Id="rId1" Type="http://schemas.openxmlformats.org/officeDocument/2006/relationships/slideLayout" Target="../slideLayouts/slideLayout2.xml"/><Relationship Id="rId6" Type="http://schemas.openxmlformats.org/officeDocument/2006/relationships/hyperlink" Target="https://habengirma.com/" TargetMode="External"/><Relationship Id="rId5" Type="http://schemas.openxmlformats.org/officeDocument/2006/relationships/hyperlink" Target="https://doi.org/10.1145/1122445.1122456" TargetMode="External"/><Relationship Id="rId4" Type="http://schemas.openxmlformats.org/officeDocument/2006/relationships/hyperlink" Target="https://www.facebook.com/help/21621986540329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www.datascienceafrica.org/" TargetMode="External"/><Relationship Id="rId2" Type="http://schemas.openxmlformats.org/officeDocument/2006/relationships/hyperlink" Target="https://www.datascience.com/blog/agile-development-for-ai" TargetMode="External"/><Relationship Id="rId1" Type="http://schemas.openxmlformats.org/officeDocument/2006/relationships/slideLayout" Target="../slideLayouts/slideLayout4.xml"/><Relationship Id="rId4" Type="http://schemas.openxmlformats.org/officeDocument/2006/relationships/hyperlink" Target="https://blackinai2020.vercel.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AI and Social Web</a:t>
            </a:r>
            <a:endParaRPr lang="en-IE" dirty="0"/>
          </a:p>
        </p:txBody>
      </p:sp>
      <p:sp>
        <p:nvSpPr>
          <p:cNvPr id="3" name="Subtitle 2"/>
          <p:cNvSpPr>
            <a:spLocks noGrp="1"/>
          </p:cNvSpPr>
          <p:nvPr>
            <p:ph type="subTitle" idx="1"/>
          </p:nvPr>
        </p:nvSpPr>
        <p:spPr/>
        <p:txBody>
          <a:bodyPr/>
          <a:lstStyle/>
          <a:p>
            <a:r>
              <a:rPr lang="en-IE" dirty="0" smtClean="0"/>
              <a:t>Dr John Gilligan</a:t>
            </a:r>
          </a:p>
          <a:p>
            <a:r>
              <a:rPr lang="en-IE" dirty="0" smtClean="0"/>
              <a:t>School of Computer Science</a:t>
            </a:r>
          </a:p>
          <a:p>
            <a:r>
              <a:rPr lang="en-IE" dirty="0" smtClean="0"/>
              <a:t>TU Dublin</a:t>
            </a:r>
            <a:endParaRPr lang="en-IE" dirty="0"/>
          </a:p>
        </p:txBody>
      </p:sp>
    </p:spTree>
    <p:extLst>
      <p:ext uri="{BB962C8B-B14F-4D97-AF65-F5344CB8AC3E}">
        <p14:creationId xmlns:p14="http://schemas.microsoft.com/office/powerpoint/2010/main" val="1656147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Accenture Responsible AI Guiding Principles</a:t>
            </a:r>
            <a:endParaRPr lang="en-IE" dirty="0"/>
          </a:p>
        </p:txBody>
      </p:sp>
      <p:sp>
        <p:nvSpPr>
          <p:cNvPr id="3" name="Content Placeholder 2"/>
          <p:cNvSpPr>
            <a:spLocks noGrp="1"/>
          </p:cNvSpPr>
          <p:nvPr>
            <p:ph sz="half" idx="1"/>
          </p:nvPr>
        </p:nvSpPr>
        <p:spPr/>
        <p:txBody>
          <a:bodyPr>
            <a:normAutofit fontScale="85000" lnSpcReduction="10000"/>
          </a:bodyPr>
          <a:lstStyle/>
          <a:p>
            <a:r>
              <a:rPr lang="en-IE" sz="2000" b="1" dirty="0" smtClean="0"/>
              <a:t>Responsible </a:t>
            </a:r>
            <a:r>
              <a:rPr lang="en-IE" sz="2000" b="1" dirty="0"/>
              <a:t>means adopting and scaling AI responsibly and ethically; innovating with purpose; and placing a premium on compliance, accountability, transparency and </a:t>
            </a:r>
            <a:r>
              <a:rPr lang="en-IE" sz="2000" b="1" dirty="0" err="1" smtClean="0"/>
              <a:t>explainability</a:t>
            </a:r>
            <a:endParaRPr lang="en-IE" sz="2000" b="1" dirty="0" smtClean="0"/>
          </a:p>
          <a:p>
            <a:r>
              <a:rPr lang="en-IE" sz="2000" b="1" dirty="0" smtClean="0"/>
              <a:t>Inclusive means </a:t>
            </a:r>
            <a:r>
              <a:rPr lang="en-IE" sz="2000" b="1" dirty="0"/>
              <a:t>taking action for fairness in/with AI: </a:t>
            </a:r>
            <a:r>
              <a:rPr lang="en-IE" sz="2000" b="1" dirty="0" smtClean="0"/>
              <a:t>Use inclusive </a:t>
            </a:r>
            <a:r>
              <a:rPr lang="en-IE" sz="2000" b="1" dirty="0"/>
              <a:t>design approaches that </a:t>
            </a:r>
            <a:r>
              <a:rPr lang="en-IE" sz="2000" b="1" dirty="0" smtClean="0"/>
              <a:t>incorporate the </a:t>
            </a:r>
            <a:r>
              <a:rPr lang="en-IE" sz="2000" b="1" dirty="0"/>
              <a:t>lived experience of persons with disabilities</a:t>
            </a:r>
            <a:r>
              <a:rPr lang="en-IE" sz="2000" b="1" dirty="0" smtClean="0"/>
              <a:t>, and </a:t>
            </a:r>
            <a:r>
              <a:rPr lang="en-IE" sz="2000" b="1" dirty="0" err="1"/>
              <a:t>debiasing</a:t>
            </a:r>
            <a:r>
              <a:rPr lang="en-IE" sz="2000" b="1" dirty="0"/>
              <a:t> techniques to create a culture </a:t>
            </a:r>
            <a:r>
              <a:rPr lang="en-IE" sz="2000" b="1" dirty="0" smtClean="0"/>
              <a:t>of equality </a:t>
            </a:r>
            <a:r>
              <a:rPr lang="en-IE" sz="2000" b="1" dirty="0"/>
              <a:t>and inclusion.</a:t>
            </a:r>
            <a:endParaRPr lang="en-IE" sz="2000" b="1" dirty="0" smtClean="0"/>
          </a:p>
          <a:p>
            <a:endParaRPr lang="en-IE" sz="2000" dirty="0"/>
          </a:p>
          <a:p>
            <a:endParaRPr lang="en-IE" dirty="0"/>
          </a:p>
        </p:txBody>
      </p:sp>
      <p:sp>
        <p:nvSpPr>
          <p:cNvPr id="4" name="Content Placeholder 3"/>
          <p:cNvSpPr>
            <a:spLocks noGrp="1"/>
          </p:cNvSpPr>
          <p:nvPr>
            <p:ph sz="half" idx="2"/>
          </p:nvPr>
        </p:nvSpPr>
        <p:spPr/>
        <p:txBody>
          <a:bodyPr>
            <a:normAutofit fontScale="85000" lnSpcReduction="10000"/>
          </a:bodyPr>
          <a:lstStyle/>
          <a:p>
            <a:r>
              <a:rPr lang="en-IE" sz="2000" b="1" dirty="0" smtClean="0"/>
              <a:t>Accessible </a:t>
            </a:r>
            <a:r>
              <a:rPr lang="en-IE" sz="2000" b="1" dirty="0"/>
              <a:t>indicates that all AI </a:t>
            </a:r>
            <a:r>
              <a:rPr lang="en-IE" sz="2000" b="1" dirty="0" err="1"/>
              <a:t>endeavors</a:t>
            </a:r>
            <a:r>
              <a:rPr lang="en-IE" sz="2000" b="1" dirty="0"/>
              <a:t> put a premium on accessibility and that includes features and functionality of the tool itself, the capabilities of vendors involved, the experience of the person with disability surrounding its use </a:t>
            </a:r>
            <a:endParaRPr lang="en-IE" sz="2000" b="1" dirty="0" smtClean="0"/>
          </a:p>
          <a:p>
            <a:r>
              <a:rPr lang="en-IE" sz="2000" b="1" dirty="0" smtClean="0"/>
              <a:t>Secure at </a:t>
            </a:r>
            <a:r>
              <a:rPr lang="en-IE" sz="2000" b="1" dirty="0"/>
              <a:t>one level means ensuring that using AI will </a:t>
            </a:r>
            <a:r>
              <a:rPr lang="en-IE" sz="2000" b="1" dirty="0" smtClean="0"/>
              <a:t>not put </a:t>
            </a:r>
            <a:r>
              <a:rPr lang="en-IE" sz="2000" b="1" dirty="0"/>
              <a:t>data privacy at risk. However, it also </a:t>
            </a:r>
            <a:r>
              <a:rPr lang="en-IE" sz="2000" b="1" dirty="0" smtClean="0"/>
              <a:t>recognizes security </a:t>
            </a:r>
            <a:r>
              <a:rPr lang="en-IE" sz="2000" b="1" dirty="0"/>
              <a:t>in the sense that individuals should </a:t>
            </a:r>
            <a:r>
              <a:rPr lang="en-IE" sz="2000" b="1" dirty="0" smtClean="0"/>
              <a:t>not need </a:t>
            </a:r>
            <a:r>
              <a:rPr lang="en-IE" sz="2000" b="1" dirty="0"/>
              <a:t>to ask for help because of their </a:t>
            </a:r>
            <a:r>
              <a:rPr lang="en-IE" sz="2000" b="1" dirty="0" smtClean="0"/>
              <a:t>disability (</a:t>
            </a:r>
            <a:r>
              <a:rPr lang="en-IE" sz="2000" b="1" dirty="0"/>
              <a:t>thus potentially depriving them of the </a:t>
            </a:r>
            <a:r>
              <a:rPr lang="en-IE" sz="2000" b="1" dirty="0" smtClean="0"/>
              <a:t>autonomy and </a:t>
            </a:r>
            <a:r>
              <a:rPr lang="en-IE" sz="2000" b="1" dirty="0"/>
              <a:t>privacy that would otherwise be </a:t>
            </a:r>
            <a:r>
              <a:rPr lang="en-IE" sz="2000" b="1" dirty="0" smtClean="0"/>
              <a:t>protected when </a:t>
            </a:r>
            <a:r>
              <a:rPr lang="en-IE" sz="2000" b="1" dirty="0"/>
              <a:t>using the technology).</a:t>
            </a:r>
            <a:endParaRPr lang="en-IE" sz="2000" dirty="0"/>
          </a:p>
          <a:p>
            <a:endParaRPr lang="en-IE" dirty="0"/>
          </a:p>
        </p:txBody>
      </p:sp>
    </p:spTree>
    <p:extLst>
      <p:ext uri="{BB962C8B-B14F-4D97-AF65-F5344CB8AC3E}">
        <p14:creationId xmlns:p14="http://schemas.microsoft.com/office/powerpoint/2010/main" val="2861089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Note</a:t>
            </a:r>
            <a:endParaRPr lang="en-IE" dirty="0"/>
          </a:p>
        </p:txBody>
      </p:sp>
      <p:sp>
        <p:nvSpPr>
          <p:cNvPr id="3" name="Content Placeholder 2"/>
          <p:cNvSpPr>
            <a:spLocks noGrp="1"/>
          </p:cNvSpPr>
          <p:nvPr>
            <p:ph sz="half" idx="1"/>
          </p:nvPr>
        </p:nvSpPr>
        <p:spPr/>
        <p:txBody>
          <a:bodyPr>
            <a:normAutofit fontScale="70000" lnSpcReduction="20000"/>
          </a:bodyPr>
          <a:lstStyle/>
          <a:p>
            <a:r>
              <a:rPr lang="en-IE" b="1" dirty="0"/>
              <a:t>The </a:t>
            </a:r>
            <a:r>
              <a:rPr lang="en-IE" b="1" dirty="0" smtClean="0"/>
              <a:t>Principle </a:t>
            </a:r>
            <a:r>
              <a:rPr lang="en-IE" b="1" dirty="0"/>
              <a:t>of Active </a:t>
            </a:r>
            <a:r>
              <a:rPr lang="en-IE" b="1" dirty="0" smtClean="0"/>
              <a:t>Inclusion</a:t>
            </a:r>
          </a:p>
          <a:p>
            <a:pPr marL="0" indent="0">
              <a:buNone/>
            </a:pPr>
            <a:r>
              <a:rPr lang="en-IE" dirty="0"/>
              <a:t>r</a:t>
            </a:r>
            <a:r>
              <a:rPr lang="en-IE" dirty="0" smtClean="0"/>
              <a:t>eflects</a:t>
            </a:r>
          </a:p>
          <a:p>
            <a:r>
              <a:rPr lang="en-IE" b="1" dirty="0" smtClean="0"/>
              <a:t>The First Principle of Universal Design (Equitable Use)</a:t>
            </a:r>
          </a:p>
          <a:p>
            <a:r>
              <a:rPr lang="en-IE" b="1" dirty="0" smtClean="0"/>
              <a:t>People Are Not all the Same</a:t>
            </a:r>
          </a:p>
          <a:p>
            <a:endParaRPr lang="en-IE" b="1" dirty="0"/>
          </a:p>
          <a:p>
            <a:endParaRPr lang="en-IE" b="1" dirty="0" smtClean="0"/>
          </a:p>
          <a:p>
            <a:endParaRPr lang="en-IE" b="1" dirty="0"/>
          </a:p>
          <a:p>
            <a:endParaRPr lang="en-IE" b="1" dirty="0" smtClean="0"/>
          </a:p>
          <a:p>
            <a:r>
              <a:rPr lang="en-IE" b="1" dirty="0" smtClean="0"/>
              <a:t>Consider a Wide Range of People and their Different Abilities</a:t>
            </a:r>
          </a:p>
          <a:p>
            <a:endParaRPr lang="en-IE" b="1" dirty="0"/>
          </a:p>
        </p:txBody>
      </p:sp>
      <p:sp>
        <p:nvSpPr>
          <p:cNvPr id="5" name="Content Placeholder 4"/>
          <p:cNvSpPr>
            <a:spLocks noGrp="1"/>
          </p:cNvSpPr>
          <p:nvPr>
            <p:ph sz="half" idx="2"/>
          </p:nvPr>
        </p:nvSpPr>
        <p:spPr/>
        <p:txBody>
          <a:bodyPr>
            <a:normAutofit fontScale="70000" lnSpcReduction="20000"/>
          </a:bodyPr>
          <a:lstStyle/>
          <a:p>
            <a:pPr>
              <a:spcBef>
                <a:spcPts val="500"/>
              </a:spcBef>
              <a:spcAft>
                <a:spcPts val="500"/>
              </a:spcAft>
              <a:buFontTx/>
              <a:buNone/>
            </a:pPr>
            <a:r>
              <a:rPr lang="en-US" altLang="en-US" dirty="0"/>
              <a:t>Principle 1: Equitable </a:t>
            </a:r>
            <a:r>
              <a:rPr lang="en-US" altLang="en-US" dirty="0" smtClean="0"/>
              <a:t>Use</a:t>
            </a:r>
          </a:p>
          <a:p>
            <a:pPr>
              <a:spcBef>
                <a:spcPts val="500"/>
              </a:spcBef>
              <a:spcAft>
                <a:spcPts val="500"/>
              </a:spcAft>
              <a:buFontTx/>
              <a:buNone/>
            </a:pPr>
            <a:r>
              <a:rPr lang="en-US" altLang="en-US" b="1" i="1" dirty="0" smtClean="0">
                <a:solidFill>
                  <a:srgbClr val="008080"/>
                </a:solidFill>
              </a:rPr>
              <a:t>The </a:t>
            </a:r>
            <a:r>
              <a:rPr lang="en-US" altLang="en-US" b="1" i="1" dirty="0">
                <a:solidFill>
                  <a:srgbClr val="008080"/>
                </a:solidFill>
              </a:rPr>
              <a:t>design of a device should be useful and marketable to people with diverse abilities</a:t>
            </a:r>
            <a:r>
              <a:rPr lang="en-US" altLang="en-US" b="1" dirty="0">
                <a:solidFill>
                  <a:srgbClr val="008080"/>
                </a:solidFill>
              </a:rPr>
              <a:t>.</a:t>
            </a:r>
          </a:p>
          <a:p>
            <a:pPr lvl="1">
              <a:lnSpc>
                <a:spcPct val="140000"/>
              </a:lnSpc>
              <a:spcBef>
                <a:spcPts val="500"/>
              </a:spcBef>
              <a:spcAft>
                <a:spcPts val="500"/>
              </a:spcAft>
            </a:pPr>
            <a:r>
              <a:rPr lang="en-US" altLang="en-US" sz="2000" b="1" dirty="0">
                <a:solidFill>
                  <a:srgbClr val="FF0066"/>
                </a:solidFill>
              </a:rPr>
              <a:t>Provide the same means of use for all users: identical whenever possible; equivalent when not. </a:t>
            </a:r>
          </a:p>
          <a:p>
            <a:pPr lvl="1">
              <a:lnSpc>
                <a:spcPct val="140000"/>
              </a:lnSpc>
              <a:spcBef>
                <a:spcPts val="500"/>
              </a:spcBef>
              <a:spcAft>
                <a:spcPts val="500"/>
              </a:spcAft>
            </a:pPr>
            <a:r>
              <a:rPr lang="en-US" altLang="en-US" sz="2000" b="1" dirty="0">
                <a:solidFill>
                  <a:srgbClr val="FF0066"/>
                </a:solidFill>
              </a:rPr>
              <a:t>Avoid segregating or stigmatizing any users. </a:t>
            </a:r>
          </a:p>
          <a:p>
            <a:pPr lvl="1">
              <a:lnSpc>
                <a:spcPct val="140000"/>
              </a:lnSpc>
              <a:spcBef>
                <a:spcPts val="500"/>
              </a:spcBef>
              <a:spcAft>
                <a:spcPts val="500"/>
              </a:spcAft>
            </a:pPr>
            <a:r>
              <a:rPr lang="en-US" altLang="en-US" sz="2000" b="1" dirty="0">
                <a:solidFill>
                  <a:srgbClr val="FF0066"/>
                </a:solidFill>
              </a:rPr>
              <a:t>Provisions for privacy, security, and safety should be equally available to all users. </a:t>
            </a:r>
          </a:p>
          <a:p>
            <a:pPr lvl="1">
              <a:lnSpc>
                <a:spcPct val="140000"/>
              </a:lnSpc>
              <a:spcBef>
                <a:spcPts val="500"/>
              </a:spcBef>
              <a:spcAft>
                <a:spcPts val="500"/>
              </a:spcAft>
            </a:pPr>
            <a:r>
              <a:rPr lang="en-US" altLang="en-US" sz="2000" b="1" dirty="0">
                <a:solidFill>
                  <a:srgbClr val="FF0066"/>
                </a:solidFill>
              </a:rPr>
              <a:t>Make the design appealing to all users</a:t>
            </a:r>
            <a:endParaRPr lang="en-US" altLang="en-US" b="1" dirty="0">
              <a:solidFill>
                <a:srgbClr val="FF0066"/>
              </a:solidFill>
            </a:endParaRPr>
          </a:p>
          <a:p>
            <a:endParaRPr lang="en-IE" dirty="0"/>
          </a:p>
        </p:txBody>
      </p:sp>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524000" y="3212976"/>
            <a:ext cx="2255912" cy="862397"/>
          </a:xfrm>
          <a:prstGeom prst="rect">
            <a:avLst/>
          </a:prstGeom>
        </p:spPr>
      </p:pic>
      <p:pic>
        <p:nvPicPr>
          <p:cNvPr id="7"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4941168"/>
            <a:ext cx="2848744" cy="1488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1827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2800" b="1" dirty="0"/>
              <a:t>A Co-Design Partnership to develop universally designed ICT Applications for people with Intellectual </a:t>
            </a:r>
            <a:r>
              <a:rPr lang="en-GB" sz="2800" b="1" dirty="0" smtClean="0"/>
              <a:t>Disability</a:t>
            </a:r>
            <a:endParaRPr lang="en-IE" sz="2800" dirty="0"/>
          </a:p>
        </p:txBody>
      </p:sp>
      <p:sp>
        <p:nvSpPr>
          <p:cNvPr id="6" name="Content Placeholder 5"/>
          <p:cNvSpPr>
            <a:spLocks noGrp="1"/>
          </p:cNvSpPr>
          <p:nvPr>
            <p:ph sz="half" idx="1"/>
          </p:nvPr>
        </p:nvSpPr>
        <p:spPr/>
        <p:txBody>
          <a:bodyPr>
            <a:normAutofit fontScale="62500" lnSpcReduction="20000"/>
          </a:bodyPr>
          <a:lstStyle/>
          <a:p>
            <a:r>
              <a:rPr lang="en-IE" dirty="0" smtClean="0"/>
              <a:t>Co-Design Example</a:t>
            </a:r>
          </a:p>
          <a:p>
            <a:r>
              <a:rPr lang="en-IE" dirty="0" smtClean="0"/>
              <a:t>The </a:t>
            </a:r>
            <a:r>
              <a:rPr lang="en-IE" dirty="0"/>
              <a:t>aim is to work in a co-design partnership on projects to develop ICT applications or products which meet the requirements of the community partners including industrial partners. </a:t>
            </a:r>
          </a:p>
          <a:p>
            <a:pPr lvl="0"/>
            <a:r>
              <a:rPr lang="en-IE" dirty="0"/>
              <a:t>Co-designers and students are expected to demonstrate learning in the following areas: </a:t>
            </a:r>
            <a:r>
              <a:rPr lang="en-IE" b="1" dirty="0"/>
              <a:t>Team work</a:t>
            </a:r>
            <a:r>
              <a:rPr lang="en-IE" dirty="0"/>
              <a:t> ,</a:t>
            </a:r>
            <a:r>
              <a:rPr lang="en-IE" b="1" dirty="0"/>
              <a:t>Project Management, Presentation and Communication</a:t>
            </a:r>
            <a:r>
              <a:rPr lang="en-IE" dirty="0"/>
              <a:t> </a:t>
            </a:r>
            <a:r>
              <a:rPr lang="en-IE" b="1" dirty="0"/>
              <a:t>skills, Evaluation and Review</a:t>
            </a:r>
            <a:endParaRPr lang="en-IE" dirty="0"/>
          </a:p>
          <a:p>
            <a:r>
              <a:rPr lang="en-IE" dirty="0"/>
              <a:t>The Projects form part of the academic requirements for undergraduate assessment in computing courses.</a:t>
            </a:r>
          </a:p>
          <a:p>
            <a:endParaRPr lang="en-IE" sz="2000" dirty="0"/>
          </a:p>
          <a:p>
            <a:endParaRPr lang="en-IE" dirty="0"/>
          </a:p>
        </p:txBody>
      </p:sp>
      <p:sp>
        <p:nvSpPr>
          <p:cNvPr id="4" name="AutoShape 2" descr="TU Dublin Logo">
            <a:hlinkClick r:id="rId2"/>
          </p:cNvPr>
          <p:cNvSpPr>
            <a:spLocks noChangeAspect="1" noChangeArrowheads="1"/>
          </p:cNvSpPr>
          <p:nvPr/>
        </p:nvSpPr>
        <p:spPr bwMode="auto">
          <a:xfrm>
            <a:off x="155575" y="-2809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pic>
        <p:nvPicPr>
          <p:cNvPr id="10" name="Picture 3" descr="C:\Users\John-PC\AppData\Local\Microsoft\Windows\Temporary Internet Files\Content.IE5\L62MXZQC\Arton52[1].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1760377"/>
            <a:ext cx="4038600" cy="4205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344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smtClean="0"/>
              <a:t>Origin of Partnership</a:t>
            </a:r>
            <a:endParaRPr lang="en-IE" dirty="0"/>
          </a:p>
        </p:txBody>
      </p:sp>
      <p:pic>
        <p:nvPicPr>
          <p:cNvPr id="1028" name="Picture 4" descr="C:\Users\John-PC\AppData\Local\Microsoft\Windows\Temporary Internet Files\Content.IE5\XULSGA8U\Agile-design-process-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708919"/>
            <a:ext cx="4032448" cy="28998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5" y="2708919"/>
            <a:ext cx="3347418" cy="30731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453622" y="2709083"/>
            <a:ext cx="2736304" cy="369332"/>
          </a:xfrm>
          <a:prstGeom prst="rect">
            <a:avLst/>
          </a:prstGeom>
          <a:solidFill>
            <a:schemeClr val="bg1">
              <a:lumMod val="40000"/>
              <a:lumOff val="60000"/>
            </a:schemeClr>
          </a:solidFill>
        </p:spPr>
        <p:txBody>
          <a:bodyPr wrap="square" rtlCol="0">
            <a:spAutoFit/>
          </a:bodyPr>
          <a:lstStyle/>
          <a:p>
            <a:pPr algn="ctr"/>
            <a:r>
              <a:rPr lang="en-IE" dirty="0" smtClean="0"/>
              <a:t>Inaccessible Apps</a:t>
            </a:r>
            <a:endParaRPr lang="en-IE" dirty="0"/>
          </a:p>
        </p:txBody>
      </p:sp>
      <p:sp>
        <p:nvSpPr>
          <p:cNvPr id="9" name="TextBox 8"/>
          <p:cNvSpPr txBox="1"/>
          <p:nvPr/>
        </p:nvSpPr>
        <p:spPr>
          <a:xfrm>
            <a:off x="755576" y="1473814"/>
            <a:ext cx="7434350" cy="1200329"/>
          </a:xfrm>
          <a:prstGeom prst="rect">
            <a:avLst/>
          </a:prstGeom>
          <a:noFill/>
        </p:spPr>
        <p:txBody>
          <a:bodyPr wrap="square" rtlCol="0">
            <a:spAutoFit/>
          </a:bodyPr>
          <a:lstStyle/>
          <a:p>
            <a:r>
              <a:rPr lang="en-US" dirty="0">
                <a:solidFill>
                  <a:srgbClr val="002060"/>
                </a:solidFill>
              </a:rPr>
              <a:t>The Partnership emerged from a need of community partner for accessible universally designed apps and a need on the student side to work with real users</a:t>
            </a:r>
          </a:p>
          <a:p>
            <a:endParaRPr lang="en-IE" dirty="0"/>
          </a:p>
        </p:txBody>
      </p:sp>
      <p:sp>
        <p:nvSpPr>
          <p:cNvPr id="3" name="TextBox 2"/>
          <p:cNvSpPr txBox="1"/>
          <p:nvPr/>
        </p:nvSpPr>
        <p:spPr>
          <a:xfrm>
            <a:off x="6012160" y="3933056"/>
            <a:ext cx="1800200" cy="1107996"/>
          </a:xfrm>
          <a:prstGeom prst="rect">
            <a:avLst/>
          </a:prstGeom>
          <a:solidFill>
            <a:schemeClr val="accent2"/>
          </a:solidFill>
        </p:spPr>
        <p:txBody>
          <a:bodyPr wrap="square" rtlCol="0">
            <a:spAutoFit/>
          </a:bodyPr>
          <a:lstStyle/>
          <a:p>
            <a:pPr algn="ctr"/>
            <a:r>
              <a:rPr lang="en-IE" sz="6600" dirty="0" smtClean="0"/>
              <a:t>?</a:t>
            </a:r>
            <a:endParaRPr lang="en-IE" sz="6600" dirty="0"/>
          </a:p>
        </p:txBody>
      </p:sp>
    </p:spTree>
    <p:extLst>
      <p:ext uri="{BB962C8B-B14F-4D97-AF65-F5344CB8AC3E}">
        <p14:creationId xmlns:p14="http://schemas.microsoft.com/office/powerpoint/2010/main" val="1315978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Outcomes</a:t>
            </a:r>
            <a:endParaRPr lang="en-IE" dirty="0"/>
          </a:p>
        </p:txBody>
      </p:sp>
      <p:pic>
        <p:nvPicPr>
          <p:cNvPr id="4" name="Content Placeholder 3"/>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57200" y="1988840"/>
            <a:ext cx="4038600" cy="3024336"/>
          </a:xfrm>
          <a:prstGeom prst="rect">
            <a:avLst/>
          </a:prstGeom>
          <a:noFill/>
        </p:spPr>
      </p:pic>
      <p:sp>
        <p:nvSpPr>
          <p:cNvPr id="3" name="Content Placeholder 2"/>
          <p:cNvSpPr>
            <a:spLocks noGrp="1"/>
          </p:cNvSpPr>
          <p:nvPr>
            <p:ph sz="half" idx="2"/>
          </p:nvPr>
        </p:nvSpPr>
        <p:spPr/>
        <p:txBody>
          <a:bodyPr/>
          <a:lstStyle/>
          <a:p>
            <a:r>
              <a:rPr lang="en-IE" dirty="0"/>
              <a:t>Co-designing</a:t>
            </a:r>
          </a:p>
          <a:p>
            <a:r>
              <a:rPr lang="en-IE" dirty="0"/>
              <a:t>Advocacy &amp; Having a say</a:t>
            </a:r>
          </a:p>
          <a:p>
            <a:r>
              <a:rPr lang="en-IE" dirty="0"/>
              <a:t>The college experience</a:t>
            </a:r>
          </a:p>
          <a:p>
            <a:r>
              <a:rPr lang="en-IE" dirty="0"/>
              <a:t>Teamwork</a:t>
            </a:r>
          </a:p>
          <a:p>
            <a:r>
              <a:rPr lang="en-IE" dirty="0"/>
              <a:t>Developing Apps</a:t>
            </a:r>
          </a:p>
          <a:p>
            <a:r>
              <a:rPr lang="en-IE" dirty="0"/>
              <a:t>Presenting work</a:t>
            </a:r>
          </a:p>
          <a:p>
            <a:r>
              <a:rPr lang="en-IE" dirty="0"/>
              <a:t>User </a:t>
            </a:r>
            <a:r>
              <a:rPr lang="en-IE" dirty="0" smtClean="0"/>
              <a:t>feedback</a:t>
            </a:r>
            <a:endParaRPr lang="en-IE" dirty="0"/>
          </a:p>
        </p:txBody>
      </p:sp>
    </p:spTree>
    <p:extLst>
      <p:ext uri="{BB962C8B-B14F-4D97-AF65-F5344CB8AC3E}">
        <p14:creationId xmlns:p14="http://schemas.microsoft.com/office/powerpoint/2010/main" val="1151503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Pathways </a:t>
            </a:r>
            <a:endParaRPr lang="en-IE" dirty="0"/>
          </a:p>
        </p:txBody>
      </p:sp>
      <p:sp>
        <p:nvSpPr>
          <p:cNvPr id="3" name="Content Placeholder 2"/>
          <p:cNvSpPr>
            <a:spLocks noGrp="1"/>
          </p:cNvSpPr>
          <p:nvPr>
            <p:ph sz="half" idx="1"/>
          </p:nvPr>
        </p:nvSpPr>
        <p:spPr/>
        <p:txBody>
          <a:bodyPr>
            <a:normAutofit fontScale="32500" lnSpcReduction="20000"/>
          </a:bodyPr>
          <a:lstStyle/>
          <a:p>
            <a:r>
              <a:rPr lang="en-IE" sz="4900" dirty="0" err="1"/>
              <a:t>Guo</a:t>
            </a:r>
            <a:r>
              <a:rPr lang="en-IE" sz="4900" dirty="0"/>
              <a:t> et al  Towards Fairness in AI</a:t>
            </a:r>
          </a:p>
          <a:p>
            <a:pPr lvl="1"/>
            <a:r>
              <a:rPr lang="en-IE" sz="4900" dirty="0"/>
              <a:t>(1) Identify ways  in which inclusion issues for PWD may impact AI systems;</a:t>
            </a:r>
          </a:p>
          <a:p>
            <a:pPr lvl="1"/>
            <a:r>
              <a:rPr lang="en-IE" sz="4900" dirty="0"/>
              <a:t>(2) Test inclusion hypotheses to understand failure scenarios and the extent to which existing bias mitigation techniques</a:t>
            </a:r>
          </a:p>
          <a:p>
            <a:pPr lvl="1"/>
            <a:r>
              <a:rPr lang="en-IE" sz="4900" dirty="0"/>
              <a:t>(3) Create benchmark datasets to support replication and inclusion (and handle the complex  ethical issues that creating such datasets for vulnerable groups  might involve); and </a:t>
            </a:r>
          </a:p>
          <a:p>
            <a:pPr lvl="1"/>
            <a:r>
              <a:rPr lang="en-IE" sz="4900" dirty="0"/>
              <a:t>(4) Innovate new </a:t>
            </a:r>
            <a:r>
              <a:rPr lang="en-IE" sz="4900" dirty="0" err="1"/>
              <a:t>modeling</a:t>
            </a:r>
            <a:r>
              <a:rPr lang="en-IE" sz="4900" dirty="0"/>
              <a:t>, bias </a:t>
            </a:r>
            <a:r>
              <a:rPr lang="en-IE" sz="4900" dirty="0" err="1"/>
              <a:t>mitigation,and</a:t>
            </a:r>
            <a:r>
              <a:rPr lang="en-IE" sz="4900" dirty="0"/>
              <a:t> error measurement techniques in order to address any shortcomings of status quo methods with respect to </a:t>
            </a:r>
            <a:r>
              <a:rPr lang="en-IE" sz="4900" dirty="0" smtClean="0"/>
              <a:t>PWD</a:t>
            </a:r>
          </a:p>
          <a:p>
            <a:endParaRPr lang="en-IE" dirty="0"/>
          </a:p>
        </p:txBody>
      </p:sp>
      <p:sp>
        <p:nvSpPr>
          <p:cNvPr id="6" name="TextBox 5"/>
          <p:cNvSpPr txBox="1"/>
          <p:nvPr/>
        </p:nvSpPr>
        <p:spPr>
          <a:xfrm>
            <a:off x="5076056" y="1484784"/>
            <a:ext cx="3528392" cy="5278368"/>
          </a:xfrm>
          <a:prstGeom prst="rect">
            <a:avLst/>
          </a:prstGeom>
          <a:noFill/>
        </p:spPr>
        <p:txBody>
          <a:bodyPr wrap="square" rtlCol="0">
            <a:spAutoFit/>
          </a:bodyPr>
          <a:lstStyle/>
          <a:p>
            <a:r>
              <a:rPr lang="en-IE" dirty="0" err="1">
                <a:latin typeface="Arial" panose="020B0604020202020204" pitchFamily="34" charset="0"/>
                <a:cs typeface="Arial" panose="020B0604020202020204" pitchFamily="34" charset="0"/>
              </a:rPr>
              <a:t>Trewin</a:t>
            </a:r>
            <a:r>
              <a:rPr lang="en-IE" dirty="0">
                <a:latin typeface="Arial" panose="020B0604020202020204" pitchFamily="34" charset="0"/>
                <a:cs typeface="Arial" panose="020B0604020202020204" pitchFamily="34" charset="0"/>
              </a:rPr>
              <a:t> et </a:t>
            </a:r>
            <a:r>
              <a:rPr lang="en-IE" dirty="0" smtClean="0">
                <a:latin typeface="Arial" panose="020B0604020202020204" pitchFamily="34" charset="0"/>
                <a:cs typeface="Arial" panose="020B0604020202020204" pitchFamily="34" charset="0"/>
              </a:rPr>
              <a:t>al</a:t>
            </a:r>
          </a:p>
          <a:p>
            <a:pPr marL="285750" indent="-285750">
              <a:buFont typeface="Arial" panose="020B0604020202020204" pitchFamily="34" charset="0"/>
              <a:buChar char="•"/>
            </a:pPr>
            <a:r>
              <a:rPr lang="en-IE" dirty="0" smtClean="0">
                <a:latin typeface="Arial" panose="020B0604020202020204" pitchFamily="34" charset="0"/>
                <a:cs typeface="Arial" panose="020B0604020202020204" pitchFamily="34" charset="0"/>
              </a:rPr>
              <a:t>AI </a:t>
            </a:r>
            <a:r>
              <a:rPr lang="en-IE" dirty="0">
                <a:latin typeface="Arial" panose="020B0604020202020204" pitchFamily="34" charset="0"/>
                <a:cs typeface="Arial" panose="020B0604020202020204" pitchFamily="34" charset="0"/>
              </a:rPr>
              <a:t>systems should be reviewed for potential impact on the user in their broader context of use. </a:t>
            </a:r>
          </a:p>
          <a:p>
            <a:pPr marL="285750" indent="-285750">
              <a:buFont typeface="Arial" panose="020B0604020202020204" pitchFamily="34" charset="0"/>
              <a:buChar char="•"/>
            </a:pPr>
            <a:r>
              <a:rPr lang="en-IE" dirty="0">
                <a:latin typeface="Arial" panose="020B0604020202020204" pitchFamily="34" charset="0"/>
                <a:cs typeface="Arial" panose="020B0604020202020204" pitchFamily="34" charset="0"/>
              </a:rPr>
              <a:t>They should offer opportunities to redress errors, and for users and those impacted to raise fairness concerns. </a:t>
            </a:r>
          </a:p>
          <a:p>
            <a:pPr marL="285750" indent="-285750">
              <a:buFont typeface="Arial" panose="020B0604020202020204" pitchFamily="34" charset="0"/>
              <a:buChar char="•"/>
            </a:pPr>
            <a:r>
              <a:rPr lang="en-IE" dirty="0">
                <a:latin typeface="Arial" panose="020B0604020202020204" pitchFamily="34" charset="0"/>
                <a:cs typeface="Arial" panose="020B0604020202020204" pitchFamily="34" charset="0"/>
              </a:rPr>
              <a:t>People with disabilities should be included when sourcing data to build models, and in testing, to create a more inclusive and robust system</a:t>
            </a:r>
          </a:p>
          <a:p>
            <a:pPr lvl="1"/>
            <a:endParaRPr lang="en-IE" sz="4900" dirty="0"/>
          </a:p>
          <a:p>
            <a:endParaRPr lang="en-IE" dirty="0"/>
          </a:p>
        </p:txBody>
      </p:sp>
    </p:spTree>
    <p:extLst>
      <p:ext uri="{BB962C8B-B14F-4D97-AF65-F5344CB8AC3E}">
        <p14:creationId xmlns:p14="http://schemas.microsoft.com/office/powerpoint/2010/main" val="4203759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References</a:t>
            </a:r>
            <a:endParaRPr lang="en-IE" dirty="0"/>
          </a:p>
        </p:txBody>
      </p:sp>
      <p:sp>
        <p:nvSpPr>
          <p:cNvPr id="3" name="Content Placeholder 2"/>
          <p:cNvSpPr>
            <a:spLocks noGrp="1"/>
          </p:cNvSpPr>
          <p:nvPr>
            <p:ph idx="1"/>
          </p:nvPr>
        </p:nvSpPr>
        <p:spPr/>
        <p:txBody>
          <a:bodyPr>
            <a:normAutofit fontScale="40000" lnSpcReduction="20000"/>
          </a:bodyPr>
          <a:lstStyle/>
          <a:p>
            <a:pPr marL="514350" indent="-514350">
              <a:buFont typeface="+mj-lt"/>
              <a:buAutoNum type="arabicPeriod"/>
            </a:pPr>
            <a:r>
              <a:rPr lang="en-IE" dirty="0"/>
              <a:t>World Economic Forum White </a:t>
            </a:r>
            <a:r>
              <a:rPr lang="en-IE" dirty="0" smtClean="0"/>
              <a:t>paper Report 2018- </a:t>
            </a:r>
            <a:r>
              <a:rPr lang="en-IE" b="1" dirty="0" smtClean="0"/>
              <a:t>How </a:t>
            </a:r>
            <a:r>
              <a:rPr lang="en-IE" b="1" dirty="0"/>
              <a:t>to Prevent Discriminatory Outcomes in Machine Learning </a:t>
            </a:r>
            <a:r>
              <a:rPr lang="en-IE" dirty="0" smtClean="0"/>
              <a:t>Global </a:t>
            </a:r>
            <a:r>
              <a:rPr lang="en-IE" dirty="0"/>
              <a:t>Future Council on Human Rights 2016-2018</a:t>
            </a:r>
          </a:p>
          <a:p>
            <a:pPr marL="457200" lvl="1" indent="0">
              <a:buNone/>
            </a:pPr>
            <a:r>
              <a:rPr lang="en-IE" dirty="0">
                <a:hlinkClick r:id="rId2"/>
              </a:rPr>
              <a:t>http://www3.weforum.org/docs/WEF_40065_White_Paper_How_to_Prevent_Discriminatory_Outcomes_in_Machine_Learning.pdf</a:t>
            </a:r>
            <a:endParaRPr lang="en-IE" dirty="0"/>
          </a:p>
          <a:p>
            <a:pPr marL="514350" indent="-514350">
              <a:buFont typeface="+mj-lt"/>
              <a:buAutoNum type="arabicPeriod"/>
            </a:pPr>
            <a:r>
              <a:rPr lang="en-IE" u="sng" dirty="0" smtClean="0">
                <a:hlinkClick r:id="rId3"/>
              </a:rPr>
              <a:t>https</a:t>
            </a:r>
            <a:r>
              <a:rPr lang="en-IE" u="sng" dirty="0">
                <a:hlinkClick r:id="rId3"/>
              </a:rPr>
              <a:t>://cloudblogs.microsoft.com/industry-blog/microsoft-in-business/ai/2020/09/10/diversity-inclusion-and-responsible-ai-are-now-the-bedrock-of-bias-prevention</a:t>
            </a:r>
            <a:r>
              <a:rPr lang="en-IE" u="sng" dirty="0" smtClean="0">
                <a:hlinkClick r:id="rId3"/>
              </a:rPr>
              <a:t>/</a:t>
            </a:r>
            <a:endParaRPr lang="en-IE" u="sng" dirty="0" smtClean="0"/>
          </a:p>
          <a:p>
            <a:pPr marL="514350" indent="-514350">
              <a:buFont typeface="+mj-lt"/>
              <a:buAutoNum type="arabicPeriod"/>
            </a:pPr>
            <a:r>
              <a:rPr lang="en-IE" dirty="0" smtClean="0"/>
              <a:t>Zhang H., </a:t>
            </a:r>
            <a:r>
              <a:rPr lang="en-IE" dirty="0" err="1" smtClean="0"/>
              <a:t>Feinzig</a:t>
            </a:r>
            <a:r>
              <a:rPr lang="en-IE" dirty="0" smtClean="0"/>
              <a:t> S., </a:t>
            </a:r>
            <a:r>
              <a:rPr lang="en-IE" dirty="0" err="1" smtClean="0"/>
              <a:t>Raisbeck</a:t>
            </a:r>
            <a:r>
              <a:rPr lang="en-IE" dirty="0" smtClean="0"/>
              <a:t> L., 2021 </a:t>
            </a:r>
            <a:r>
              <a:rPr lang="en-IE" dirty="0"/>
              <a:t>The role of AI in mitigating bias to enhance diversity and </a:t>
            </a:r>
            <a:r>
              <a:rPr lang="en-IE" dirty="0" smtClean="0"/>
              <a:t>inclusion  IBM </a:t>
            </a:r>
            <a:r>
              <a:rPr lang="en-IE" dirty="0"/>
              <a:t>Talent Management </a:t>
            </a:r>
            <a:r>
              <a:rPr lang="en-IE" dirty="0" smtClean="0"/>
              <a:t>Solutions Report Contributors</a:t>
            </a:r>
            <a:r>
              <a:rPr lang="en-IE" dirty="0"/>
              <a:t>: Nigel </a:t>
            </a:r>
            <a:r>
              <a:rPr lang="en-IE" dirty="0" err="1"/>
              <a:t>Guenole</a:t>
            </a:r>
            <a:r>
              <a:rPr lang="en-IE" dirty="0"/>
              <a:t>, Ph.D., Jenny </a:t>
            </a:r>
            <a:r>
              <a:rPr lang="en-IE" dirty="0" err="1"/>
              <a:t>Montalto</a:t>
            </a:r>
            <a:r>
              <a:rPr lang="en-IE" dirty="0"/>
              <a:t>, Kimberley </a:t>
            </a:r>
            <a:r>
              <a:rPr lang="en-IE" dirty="0" smtClean="0"/>
              <a:t>Messer</a:t>
            </a:r>
          </a:p>
          <a:p>
            <a:pPr marL="514350" indent="-514350">
              <a:buFont typeface="+mj-lt"/>
              <a:buAutoNum type="arabicPeriod"/>
            </a:pPr>
            <a:r>
              <a:rPr lang="en-IE" dirty="0"/>
              <a:t>Accenture Applied Intelligence, Artificial </a:t>
            </a:r>
            <a:r>
              <a:rPr lang="en-IE" dirty="0" smtClean="0"/>
              <a:t>Intelligence May 2021 AI </a:t>
            </a:r>
            <a:r>
              <a:rPr lang="en-IE" dirty="0"/>
              <a:t>for disability inclusion | Enabling change with advanced </a:t>
            </a:r>
            <a:r>
              <a:rPr lang="en-IE" dirty="0" smtClean="0"/>
              <a:t>technology</a:t>
            </a:r>
            <a:endParaRPr lang="en-IE" dirty="0"/>
          </a:p>
          <a:p>
            <a:pPr marL="514350" indent="-514350">
              <a:buFont typeface="+mj-lt"/>
              <a:buAutoNum type="arabicPeriod"/>
            </a:pPr>
            <a:r>
              <a:rPr lang="en-IE" dirty="0"/>
              <a:t>Accenture Applied Intelligence, Artificial Intelligence, 2019 </a:t>
            </a:r>
            <a:r>
              <a:rPr lang="en-IE" b="1" dirty="0"/>
              <a:t>An AI governance approach to support innovation</a:t>
            </a:r>
          </a:p>
          <a:p>
            <a:pPr marL="400050" lvl="1" indent="0">
              <a:buNone/>
            </a:pPr>
            <a:r>
              <a:rPr lang="en-IE" u="sng" dirty="0"/>
              <a:t>   </a:t>
            </a:r>
            <a:r>
              <a:rPr lang="en-IE" u="sng" dirty="0">
                <a:hlinkClick r:id="rId4"/>
              </a:rPr>
              <a:t>https://</a:t>
            </a:r>
            <a:r>
              <a:rPr lang="en-IE" u="sng" dirty="0" smtClean="0">
                <a:hlinkClick r:id="rId4"/>
              </a:rPr>
              <a:t>www.accenture.com/ie-en/insights/artificial-intelligence/ai-governance-support-innovation</a:t>
            </a:r>
            <a:endParaRPr lang="en-IE" u="sng" dirty="0" smtClean="0"/>
          </a:p>
          <a:p>
            <a:pPr marL="400050" lvl="1" indent="0">
              <a:buNone/>
            </a:pPr>
            <a:endParaRPr lang="en-IE" u="sng" dirty="0"/>
          </a:p>
          <a:p>
            <a:pPr marL="514350" indent="-514350">
              <a:buFont typeface="+mj-lt"/>
              <a:buAutoNum type="arabicPeriod"/>
            </a:pPr>
            <a:r>
              <a:rPr lang="en-IE" u="sng" dirty="0">
                <a:hlinkClick r:id="rId5"/>
              </a:rPr>
              <a:t>https://</a:t>
            </a:r>
            <a:r>
              <a:rPr lang="en-IE" u="sng" dirty="0" smtClean="0">
                <a:hlinkClick r:id="rId5"/>
              </a:rPr>
              <a:t>www.itcilo.org/stories/power-inclusive-artificial-intelligence-training#toc-grassroots-level-support-for-inclusive-ai</a:t>
            </a:r>
            <a:endParaRPr lang="en-IE" u="sng" dirty="0" smtClean="0"/>
          </a:p>
          <a:p>
            <a:pPr marL="514350" indent="-514350">
              <a:buFont typeface="+mj-lt"/>
              <a:buAutoNum type="arabicPeriod"/>
            </a:pPr>
            <a:r>
              <a:rPr lang="en-IE" dirty="0" smtClean="0"/>
              <a:t> </a:t>
            </a:r>
            <a:r>
              <a:rPr lang="en-IE" dirty="0"/>
              <a:t>Bourke, D. et al. (2018) A Co-Design Partnership to Develop Universally Designed ICT Applications for People with Intellectual Disability, Universal Design &amp; Higher Education in Transformation Congress,30th October -2nd November 2018, Dublin Castle. </a:t>
            </a:r>
            <a:endParaRPr lang="en-IE" dirty="0" smtClean="0"/>
          </a:p>
          <a:p>
            <a:pPr marL="514350" indent="-514350">
              <a:buFont typeface="+mj-lt"/>
              <a:buAutoNum type="arabicPeriod"/>
            </a:pPr>
            <a:r>
              <a:rPr lang="en-IE" dirty="0" err="1"/>
              <a:t>Guo</a:t>
            </a:r>
            <a:r>
              <a:rPr lang="en-IE" dirty="0"/>
              <a:t>, A., </a:t>
            </a:r>
            <a:r>
              <a:rPr lang="en-IE" dirty="0" err="1"/>
              <a:t>Kamar</a:t>
            </a:r>
            <a:r>
              <a:rPr lang="en-IE" dirty="0"/>
              <a:t>, E., Vaughan, J.W., Wallach, H. and Morris, M.R., 2019. Toward Fairness in AI for People with Disabilities: A Research Roadmap. </a:t>
            </a:r>
            <a:r>
              <a:rPr lang="en-IE" i="1" dirty="0" err="1"/>
              <a:t>arXiv</a:t>
            </a:r>
            <a:r>
              <a:rPr lang="en-IE" i="1" dirty="0"/>
              <a:t> preprint </a:t>
            </a:r>
            <a:r>
              <a:rPr lang="en-IE" i="1" dirty="0" smtClean="0"/>
              <a:t>arXiv:1907.02227</a:t>
            </a:r>
          </a:p>
          <a:p>
            <a:pPr marL="514350" indent="-514350">
              <a:buFont typeface="+mj-lt"/>
              <a:buAutoNum type="arabicPeriod"/>
            </a:pPr>
            <a:r>
              <a:rPr lang="en-IE" dirty="0" err="1"/>
              <a:t>Trewin</a:t>
            </a:r>
            <a:r>
              <a:rPr lang="en-IE" dirty="0"/>
              <a:t>, S., </a:t>
            </a:r>
            <a:r>
              <a:rPr lang="en-IE" dirty="0" err="1"/>
              <a:t>Basson</a:t>
            </a:r>
            <a:r>
              <a:rPr lang="en-IE" dirty="0"/>
              <a:t>, S., Muller, M., Branham, S., </a:t>
            </a:r>
            <a:r>
              <a:rPr lang="en-IE" dirty="0" err="1"/>
              <a:t>Treviranus</a:t>
            </a:r>
            <a:r>
              <a:rPr lang="en-IE" dirty="0"/>
              <a:t>, J., </a:t>
            </a:r>
            <a:r>
              <a:rPr lang="en-IE" dirty="0" err="1"/>
              <a:t>Gruen</a:t>
            </a:r>
            <a:r>
              <a:rPr lang="en-IE" dirty="0"/>
              <a:t>, D., Hebert, D., </a:t>
            </a:r>
            <a:r>
              <a:rPr lang="en-IE" dirty="0" err="1"/>
              <a:t>Lyckowski</a:t>
            </a:r>
            <a:r>
              <a:rPr lang="en-IE" dirty="0"/>
              <a:t>, N. and </a:t>
            </a:r>
            <a:r>
              <a:rPr lang="en-IE" dirty="0" err="1"/>
              <a:t>Manser</a:t>
            </a:r>
            <a:r>
              <a:rPr lang="en-IE" dirty="0"/>
              <a:t>, E., 2019. Considerations for AI fairness for people with disabilities. </a:t>
            </a:r>
            <a:r>
              <a:rPr lang="en-IE" i="1" dirty="0"/>
              <a:t>AI Matters</a:t>
            </a:r>
            <a:r>
              <a:rPr lang="en-IE" dirty="0"/>
              <a:t>, </a:t>
            </a:r>
            <a:r>
              <a:rPr lang="en-IE" i="1" dirty="0"/>
              <a:t>5</a:t>
            </a:r>
            <a:r>
              <a:rPr lang="en-IE" dirty="0"/>
              <a:t>(3), pp.40-63.</a:t>
            </a:r>
          </a:p>
          <a:p>
            <a:pPr marL="514350" indent="-514350">
              <a:buFont typeface="+mj-lt"/>
              <a:buAutoNum type="arabicPeriod"/>
            </a:pPr>
            <a:endParaRPr lang="en-IE" dirty="0"/>
          </a:p>
          <a:p>
            <a:pPr marL="514350" indent="-514350">
              <a:buFont typeface="+mj-lt"/>
              <a:buAutoNum type="arabicPeriod"/>
            </a:pPr>
            <a:endParaRPr lang="en-IE" dirty="0" smtClean="0"/>
          </a:p>
          <a:p>
            <a:pPr marL="400050" lvl="1" indent="0">
              <a:buNone/>
            </a:pPr>
            <a:endParaRPr lang="en-IE" u="sng" dirty="0"/>
          </a:p>
          <a:p>
            <a:pPr marL="400050" lvl="1" indent="0">
              <a:buNone/>
            </a:pPr>
            <a:endParaRPr lang="en-IE" dirty="0" smtClean="0"/>
          </a:p>
          <a:p>
            <a:pPr marL="400050" lvl="1" indent="0">
              <a:buNone/>
            </a:pPr>
            <a:endParaRPr lang="en-IE" dirty="0"/>
          </a:p>
          <a:p>
            <a:pPr marL="514350" indent="-514350">
              <a:buFont typeface="+mj-lt"/>
              <a:buAutoNum type="arabicPeriod"/>
            </a:pPr>
            <a:endParaRPr lang="en-IE" b="1" dirty="0"/>
          </a:p>
          <a:p>
            <a:pPr marL="514350" indent="-514350">
              <a:buFont typeface="+mj-lt"/>
              <a:buAutoNum type="arabicPeriod"/>
            </a:pPr>
            <a:endParaRPr lang="en-IE" u="sng" dirty="0" smtClean="0"/>
          </a:p>
          <a:p>
            <a:pPr marL="514350" indent="-514350">
              <a:buFont typeface="+mj-lt"/>
              <a:buAutoNum type="arabicPeriod"/>
            </a:pPr>
            <a:endParaRPr lang="en-IE" dirty="0"/>
          </a:p>
        </p:txBody>
      </p:sp>
    </p:spTree>
    <p:extLst>
      <p:ext uri="{BB962C8B-B14F-4D97-AF65-F5344CB8AC3E}">
        <p14:creationId xmlns:p14="http://schemas.microsoft.com/office/powerpoint/2010/main" val="14795656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More References</a:t>
            </a:r>
            <a:endParaRPr lang="en-IE" dirty="0"/>
          </a:p>
        </p:txBody>
      </p:sp>
      <p:sp>
        <p:nvSpPr>
          <p:cNvPr id="3" name="Content Placeholder 2"/>
          <p:cNvSpPr>
            <a:spLocks noGrp="1"/>
          </p:cNvSpPr>
          <p:nvPr>
            <p:ph idx="1"/>
          </p:nvPr>
        </p:nvSpPr>
        <p:spPr/>
        <p:txBody>
          <a:bodyPr>
            <a:normAutofit fontScale="55000" lnSpcReduction="20000"/>
          </a:bodyPr>
          <a:lstStyle/>
          <a:p>
            <a:r>
              <a:rPr lang="en-IE" dirty="0"/>
              <a:t>Smith, P., Smith, L. (2020). 'Artificial intelligence and disability: too much promise, yet too little substance?' AI and Ethics, 1, pp. 81–86.</a:t>
            </a:r>
          </a:p>
          <a:p>
            <a:r>
              <a:rPr lang="en-IE" dirty="0" smtClean="0"/>
              <a:t>Munro </a:t>
            </a:r>
            <a:r>
              <a:rPr lang="en-IE" dirty="0"/>
              <a:t>R 2019 Diversity in AI is not your problem, it’s </a:t>
            </a:r>
            <a:r>
              <a:rPr lang="en-IE" dirty="0" smtClean="0"/>
              <a:t>hers Retrieved </a:t>
            </a:r>
            <a:r>
              <a:rPr lang="en-IE" dirty="0"/>
              <a:t>from </a:t>
            </a:r>
            <a:r>
              <a:rPr lang="en-IE" u="sng" dirty="0">
                <a:hlinkClick r:id="rId2"/>
              </a:rPr>
              <a:t>https://medium.com/@robert.munro/bias-in-ai-3ea569f79d6a</a:t>
            </a:r>
            <a:endParaRPr lang="en-IE" dirty="0"/>
          </a:p>
          <a:p>
            <a:r>
              <a:rPr lang="en-IE" dirty="0" smtClean="0"/>
              <a:t>Hutchinson</a:t>
            </a:r>
            <a:r>
              <a:rPr lang="en-IE" dirty="0"/>
              <a:t>, Ben &amp; </a:t>
            </a:r>
            <a:r>
              <a:rPr lang="en-IE" dirty="0" err="1"/>
              <a:t>Prabhakaran</a:t>
            </a:r>
            <a:r>
              <a:rPr lang="en-IE" dirty="0"/>
              <a:t>, </a:t>
            </a:r>
            <a:r>
              <a:rPr lang="en-IE" dirty="0" err="1"/>
              <a:t>Vinodkumar</a:t>
            </a:r>
            <a:r>
              <a:rPr lang="en-IE" dirty="0"/>
              <a:t> &amp; Denton, Emily &amp; Webster, Kellie &amp; </a:t>
            </a:r>
            <a:r>
              <a:rPr lang="en-IE" dirty="0" err="1"/>
              <a:t>Zhong</a:t>
            </a:r>
            <a:r>
              <a:rPr lang="en-IE" dirty="0"/>
              <a:t>, Yu &amp; </a:t>
            </a:r>
            <a:r>
              <a:rPr lang="en-IE" dirty="0" err="1"/>
              <a:t>Denuyl</a:t>
            </a:r>
            <a:r>
              <a:rPr lang="en-IE" dirty="0"/>
              <a:t>, Stephen. (2020). Social Biases in NLP Models as Barriers for Persons with Disabilities. 5491-5501. 10.18653/v1/2020.acl-main.487. </a:t>
            </a:r>
            <a:endParaRPr lang="en-IE" dirty="0" smtClean="0"/>
          </a:p>
          <a:p>
            <a:r>
              <a:rPr lang="en-IE" dirty="0"/>
              <a:t>Chung, </a:t>
            </a:r>
            <a:r>
              <a:rPr lang="en-IE" dirty="0" err="1"/>
              <a:t>Joon</a:t>
            </a:r>
            <a:r>
              <a:rPr lang="en-IE" dirty="0"/>
              <a:t> Son &amp; Senior, Andrew &amp; </a:t>
            </a:r>
            <a:r>
              <a:rPr lang="en-IE" dirty="0" err="1"/>
              <a:t>Vinyals</a:t>
            </a:r>
            <a:r>
              <a:rPr lang="en-IE" dirty="0"/>
              <a:t>, Oriol &amp; Zisserman, Andrew. (2017). Lip Reading Sentences in the Wild. 3444-3453. 10.1109/CVPR.2017.367. </a:t>
            </a:r>
            <a:endParaRPr lang="en-IE" dirty="0" smtClean="0"/>
          </a:p>
          <a:p>
            <a:r>
              <a:rPr lang="en-IE" dirty="0" err="1" smtClean="0"/>
              <a:t>Youtube</a:t>
            </a:r>
            <a:r>
              <a:rPr lang="en-IE" dirty="0" smtClean="0"/>
              <a:t> automatic Captioning </a:t>
            </a:r>
            <a:r>
              <a:rPr lang="en-IE" dirty="0">
                <a:hlinkClick r:id="rId3"/>
              </a:rPr>
              <a:t>https://</a:t>
            </a:r>
            <a:r>
              <a:rPr lang="en-IE" dirty="0" smtClean="0">
                <a:hlinkClick r:id="rId3"/>
              </a:rPr>
              <a:t>support.google.com/youtube/answer/6373554?hl=en</a:t>
            </a:r>
            <a:endParaRPr lang="en-IE" dirty="0" smtClean="0"/>
          </a:p>
          <a:p>
            <a:r>
              <a:rPr lang="en-IE" dirty="0" smtClean="0"/>
              <a:t>Facebook automatic alt-text </a:t>
            </a:r>
            <a:r>
              <a:rPr lang="en-IE" dirty="0" smtClean="0">
                <a:hlinkClick r:id="rId4"/>
              </a:rPr>
              <a:t>https</a:t>
            </a:r>
            <a:r>
              <a:rPr lang="en-IE" dirty="0">
                <a:hlinkClick r:id="rId4"/>
              </a:rPr>
              <a:t>://</a:t>
            </a:r>
            <a:r>
              <a:rPr lang="en-IE" dirty="0" smtClean="0">
                <a:hlinkClick r:id="rId4"/>
              </a:rPr>
              <a:t>www.facebook.com/help/216219865403298</a:t>
            </a:r>
            <a:endParaRPr lang="en-IE" dirty="0" smtClean="0"/>
          </a:p>
          <a:p>
            <a:r>
              <a:rPr lang="en-IE" dirty="0" err="1"/>
              <a:t>Punardeep</a:t>
            </a:r>
            <a:r>
              <a:rPr lang="en-IE" dirty="0"/>
              <a:t> </a:t>
            </a:r>
            <a:r>
              <a:rPr lang="en-IE" dirty="0" err="1"/>
              <a:t>Sikka</a:t>
            </a:r>
            <a:r>
              <a:rPr lang="en-IE" dirty="0"/>
              <a:t> and Vijay </a:t>
            </a:r>
            <a:r>
              <a:rPr lang="en-IE" dirty="0" err="1"/>
              <a:t>Mago</a:t>
            </a:r>
            <a:r>
              <a:rPr lang="en-IE" dirty="0"/>
              <a:t>. 2020. A Survey on Text Simplification . J. ACM 37, 4, Article 111 (June 2020),26 pages. </a:t>
            </a:r>
            <a:r>
              <a:rPr lang="en-IE" dirty="0">
                <a:hlinkClick r:id="rId5"/>
              </a:rPr>
              <a:t>https://</a:t>
            </a:r>
            <a:r>
              <a:rPr lang="en-IE" dirty="0" smtClean="0">
                <a:hlinkClick r:id="rId5"/>
              </a:rPr>
              <a:t>doi.org/10.1145/1122445.1122456</a:t>
            </a:r>
            <a:endParaRPr lang="en-IE" dirty="0" smtClean="0"/>
          </a:p>
          <a:p>
            <a:r>
              <a:rPr lang="en-IE" dirty="0" err="1" smtClean="0"/>
              <a:t>Haben</a:t>
            </a:r>
            <a:r>
              <a:rPr lang="en-IE" dirty="0" smtClean="0"/>
              <a:t> </a:t>
            </a:r>
            <a:r>
              <a:rPr lang="en-IE" dirty="0" err="1" smtClean="0"/>
              <a:t>Girma</a:t>
            </a:r>
            <a:r>
              <a:rPr lang="en-IE" dirty="0" smtClean="0"/>
              <a:t> </a:t>
            </a:r>
            <a:r>
              <a:rPr lang="en-IE" dirty="0" smtClean="0">
                <a:hlinkClick r:id="rId6"/>
              </a:rPr>
              <a:t>https</a:t>
            </a:r>
            <a:r>
              <a:rPr lang="en-IE" dirty="0">
                <a:hlinkClick r:id="rId6"/>
              </a:rPr>
              <a:t>://</a:t>
            </a:r>
            <a:r>
              <a:rPr lang="en-IE" dirty="0" smtClean="0">
                <a:hlinkClick r:id="rId6"/>
              </a:rPr>
              <a:t>habengirma.com/</a:t>
            </a:r>
            <a:endParaRPr lang="en-IE" dirty="0" smtClean="0"/>
          </a:p>
          <a:p>
            <a:r>
              <a:rPr lang="en-IE" dirty="0" smtClean="0"/>
              <a:t>Overlay </a:t>
            </a:r>
            <a:r>
              <a:rPr lang="en-IE" dirty="0"/>
              <a:t>Fact Sheet </a:t>
            </a:r>
            <a:r>
              <a:rPr lang="en-IE" dirty="0">
                <a:hlinkClick r:id="rId7"/>
              </a:rPr>
              <a:t>https://overlayfactsheet.com</a:t>
            </a:r>
            <a:r>
              <a:rPr lang="en-IE" dirty="0" smtClean="0">
                <a:hlinkClick r:id="rId7"/>
              </a:rPr>
              <a:t>/</a:t>
            </a:r>
            <a:endParaRPr lang="en-IE" dirty="0" smtClean="0"/>
          </a:p>
          <a:p>
            <a:endParaRPr lang="en-IE" dirty="0"/>
          </a:p>
        </p:txBody>
      </p:sp>
    </p:spTree>
    <p:extLst>
      <p:ext uri="{BB962C8B-B14F-4D97-AF65-F5344CB8AC3E}">
        <p14:creationId xmlns:p14="http://schemas.microsoft.com/office/powerpoint/2010/main" val="881100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Social Media and Disability</a:t>
            </a:r>
            <a:endParaRPr lang="en-IE" dirty="0"/>
          </a:p>
        </p:txBody>
      </p:sp>
      <p:sp>
        <p:nvSpPr>
          <p:cNvPr id="4" name="Text Placeholder 3"/>
          <p:cNvSpPr>
            <a:spLocks noGrp="1"/>
          </p:cNvSpPr>
          <p:nvPr>
            <p:ph type="body" idx="1"/>
          </p:nvPr>
        </p:nvSpPr>
        <p:spPr/>
        <p:txBody>
          <a:bodyPr/>
          <a:lstStyle/>
          <a:p>
            <a:r>
              <a:rPr lang="en-IE" dirty="0" smtClean="0"/>
              <a:t>Communication</a:t>
            </a:r>
            <a:endParaRPr lang="en-IE" dirty="0"/>
          </a:p>
        </p:txBody>
      </p:sp>
      <p:sp>
        <p:nvSpPr>
          <p:cNvPr id="5" name="Content Placeholder 4"/>
          <p:cNvSpPr>
            <a:spLocks noGrp="1"/>
          </p:cNvSpPr>
          <p:nvPr>
            <p:ph sz="half" idx="2"/>
          </p:nvPr>
        </p:nvSpPr>
        <p:spPr/>
        <p:txBody>
          <a:bodyPr>
            <a:normAutofit fontScale="70000" lnSpcReduction="20000"/>
          </a:bodyPr>
          <a:lstStyle/>
          <a:p>
            <a:r>
              <a:rPr lang="en-IE" dirty="0" smtClean="0"/>
              <a:t>Social</a:t>
            </a:r>
          </a:p>
          <a:p>
            <a:pPr lvl="1"/>
            <a:r>
              <a:rPr lang="en-IE" dirty="0" smtClean="0"/>
              <a:t>Online chats</a:t>
            </a:r>
          </a:p>
          <a:p>
            <a:pPr lvl="1"/>
            <a:r>
              <a:rPr lang="en-IE" dirty="0" smtClean="0"/>
              <a:t>Shared Interests</a:t>
            </a:r>
          </a:p>
          <a:p>
            <a:pPr lvl="1"/>
            <a:r>
              <a:rPr lang="en-IE" dirty="0" smtClean="0"/>
              <a:t>Friends and family</a:t>
            </a:r>
          </a:p>
          <a:p>
            <a:pPr lvl="1"/>
            <a:r>
              <a:rPr lang="en-IE" dirty="0" smtClean="0"/>
              <a:t>Group activities Quiz Night, Book club, Film night</a:t>
            </a:r>
          </a:p>
          <a:p>
            <a:pPr lvl="1"/>
            <a:r>
              <a:rPr lang="en-IE" dirty="0" smtClean="0"/>
              <a:t>Groups – shared experiences re disability</a:t>
            </a:r>
          </a:p>
          <a:p>
            <a:pPr lvl="1"/>
            <a:r>
              <a:rPr lang="en-IE" dirty="0" smtClean="0"/>
              <a:t>Shared AT knowledge</a:t>
            </a:r>
          </a:p>
          <a:p>
            <a:pPr lvl="1"/>
            <a:r>
              <a:rPr lang="en-IE" dirty="0" smtClean="0"/>
              <a:t>People who have difficulty leaving the house</a:t>
            </a:r>
          </a:p>
          <a:p>
            <a:pPr lvl="1"/>
            <a:r>
              <a:rPr lang="en-IE" dirty="0" smtClean="0"/>
              <a:t>Music Sharing</a:t>
            </a:r>
          </a:p>
          <a:p>
            <a:pPr lvl="1"/>
            <a:r>
              <a:rPr lang="en-IE" dirty="0" smtClean="0"/>
              <a:t>Videos</a:t>
            </a:r>
            <a:endParaRPr lang="en-IE" dirty="0"/>
          </a:p>
          <a:p>
            <a:r>
              <a:rPr lang="en-IE" dirty="0" smtClean="0"/>
              <a:t>Communication </a:t>
            </a:r>
            <a:endParaRPr lang="en-IE" dirty="0"/>
          </a:p>
          <a:p>
            <a:pPr lvl="1"/>
            <a:r>
              <a:rPr lang="en-IE" dirty="0"/>
              <a:t>Deaf and non-Deaf</a:t>
            </a:r>
          </a:p>
          <a:p>
            <a:pPr lvl="1"/>
            <a:r>
              <a:rPr lang="en-IE" dirty="0"/>
              <a:t>Hearing impaired</a:t>
            </a:r>
          </a:p>
          <a:p>
            <a:pPr lvl="1"/>
            <a:r>
              <a:rPr lang="en-IE" dirty="0"/>
              <a:t>People who have difficulty speaking</a:t>
            </a:r>
          </a:p>
          <a:p>
            <a:pPr lvl="1"/>
            <a:r>
              <a:rPr lang="en-IE" dirty="0" smtClean="0"/>
              <a:t>Verbalisation</a:t>
            </a:r>
          </a:p>
          <a:p>
            <a:pPr lvl="1"/>
            <a:r>
              <a:rPr lang="en-IE" dirty="0" smtClean="0"/>
              <a:t>Videos and images as an alternative to text</a:t>
            </a:r>
            <a:endParaRPr lang="en-IE" dirty="0"/>
          </a:p>
          <a:p>
            <a:endParaRPr lang="en-IE" dirty="0"/>
          </a:p>
        </p:txBody>
      </p:sp>
      <p:sp>
        <p:nvSpPr>
          <p:cNvPr id="6" name="Text Placeholder 5"/>
          <p:cNvSpPr>
            <a:spLocks noGrp="1"/>
          </p:cNvSpPr>
          <p:nvPr>
            <p:ph type="body" sz="quarter" idx="3"/>
          </p:nvPr>
        </p:nvSpPr>
        <p:spPr/>
        <p:txBody>
          <a:bodyPr/>
          <a:lstStyle/>
          <a:p>
            <a:r>
              <a:rPr lang="en-IE" dirty="0" smtClean="0"/>
              <a:t>Society</a:t>
            </a:r>
            <a:endParaRPr lang="en-IE" dirty="0"/>
          </a:p>
        </p:txBody>
      </p:sp>
      <p:sp>
        <p:nvSpPr>
          <p:cNvPr id="7" name="Content Placeholder 6"/>
          <p:cNvSpPr>
            <a:spLocks noGrp="1"/>
          </p:cNvSpPr>
          <p:nvPr>
            <p:ph sz="quarter" idx="4"/>
          </p:nvPr>
        </p:nvSpPr>
        <p:spPr/>
        <p:txBody>
          <a:bodyPr>
            <a:normAutofit lnSpcReduction="10000"/>
          </a:bodyPr>
          <a:lstStyle/>
          <a:p>
            <a:r>
              <a:rPr lang="en-IE" dirty="0" smtClean="0"/>
              <a:t>Business</a:t>
            </a:r>
          </a:p>
          <a:p>
            <a:pPr lvl="1"/>
            <a:r>
              <a:rPr lang="en-IE" dirty="0" smtClean="0"/>
              <a:t>Self employment</a:t>
            </a:r>
          </a:p>
          <a:p>
            <a:pPr lvl="1"/>
            <a:r>
              <a:rPr lang="en-IE" dirty="0" smtClean="0"/>
              <a:t>Marketing and promotion</a:t>
            </a:r>
          </a:p>
          <a:p>
            <a:pPr lvl="1"/>
            <a:r>
              <a:rPr lang="en-IE" dirty="0" smtClean="0"/>
              <a:t>Influencers</a:t>
            </a:r>
          </a:p>
          <a:p>
            <a:pPr lvl="1"/>
            <a:r>
              <a:rPr lang="en-IE" dirty="0" smtClean="0"/>
              <a:t>Recommenders</a:t>
            </a:r>
          </a:p>
          <a:p>
            <a:r>
              <a:rPr lang="en-IE" dirty="0" smtClean="0"/>
              <a:t>Advocacy</a:t>
            </a:r>
          </a:p>
          <a:p>
            <a:pPr lvl="1"/>
            <a:r>
              <a:rPr lang="en-IE" dirty="0" smtClean="0"/>
              <a:t>Building capacity</a:t>
            </a:r>
          </a:p>
          <a:p>
            <a:pPr lvl="1"/>
            <a:r>
              <a:rPr lang="en-IE" dirty="0" smtClean="0"/>
              <a:t>Evidence gathering</a:t>
            </a:r>
          </a:p>
          <a:p>
            <a:pPr lvl="1"/>
            <a:r>
              <a:rPr lang="en-IE" dirty="0"/>
              <a:t>Challenging stereotypes</a:t>
            </a:r>
          </a:p>
          <a:p>
            <a:pPr lvl="1"/>
            <a:r>
              <a:rPr lang="en-IE" dirty="0" smtClean="0"/>
              <a:t>Highlighting barriers</a:t>
            </a:r>
          </a:p>
          <a:p>
            <a:pPr lvl="1"/>
            <a:r>
              <a:rPr lang="en-IE" dirty="0" smtClean="0"/>
              <a:t>Examples of Best practice</a:t>
            </a:r>
          </a:p>
        </p:txBody>
      </p:sp>
    </p:spTree>
    <p:extLst>
      <p:ext uri="{BB962C8B-B14F-4D97-AF65-F5344CB8AC3E}">
        <p14:creationId xmlns:p14="http://schemas.microsoft.com/office/powerpoint/2010/main" val="1622736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General Accessibility Issues Social Web</a:t>
            </a:r>
            <a:endParaRPr lang="en-IE" dirty="0"/>
          </a:p>
        </p:txBody>
      </p:sp>
      <p:sp>
        <p:nvSpPr>
          <p:cNvPr id="3" name="Content Placeholder 2"/>
          <p:cNvSpPr>
            <a:spLocks noGrp="1"/>
          </p:cNvSpPr>
          <p:nvPr>
            <p:ph sz="half" idx="1"/>
          </p:nvPr>
        </p:nvSpPr>
        <p:spPr/>
        <p:txBody>
          <a:bodyPr>
            <a:normAutofit fontScale="92500" lnSpcReduction="10000"/>
          </a:bodyPr>
          <a:lstStyle/>
          <a:p>
            <a:r>
              <a:rPr lang="en-IE" dirty="0" smtClean="0"/>
              <a:t>Online Accessibility</a:t>
            </a:r>
          </a:p>
          <a:p>
            <a:r>
              <a:rPr lang="en-IE" dirty="0" smtClean="0"/>
              <a:t>Governance</a:t>
            </a:r>
          </a:p>
          <a:p>
            <a:r>
              <a:rPr lang="en-IE" dirty="0" smtClean="0"/>
              <a:t>Security and Privacy versus Accessibility</a:t>
            </a:r>
          </a:p>
          <a:p>
            <a:r>
              <a:rPr lang="en-IE" dirty="0" smtClean="0"/>
              <a:t>Personal Data Management</a:t>
            </a:r>
          </a:p>
          <a:p>
            <a:r>
              <a:rPr lang="en-IE" dirty="0" smtClean="0"/>
              <a:t>Lack of Universal Design Knowledge</a:t>
            </a:r>
          </a:p>
          <a:p>
            <a:r>
              <a:rPr lang="en-IE" dirty="0" smtClean="0"/>
              <a:t>Lack of WCAG knowledge</a:t>
            </a:r>
          </a:p>
          <a:p>
            <a:r>
              <a:rPr lang="en-IE" dirty="0" smtClean="0"/>
              <a:t>Lack of frameworks around Accessibility</a:t>
            </a:r>
          </a:p>
          <a:p>
            <a:endParaRPr lang="en-IE" dirty="0" smtClean="0"/>
          </a:p>
          <a:p>
            <a:endParaRPr lang="en-IE" dirty="0"/>
          </a:p>
        </p:txBody>
      </p:sp>
      <p:sp>
        <p:nvSpPr>
          <p:cNvPr id="4" name="Content Placeholder 3"/>
          <p:cNvSpPr>
            <a:spLocks noGrp="1"/>
          </p:cNvSpPr>
          <p:nvPr>
            <p:ph sz="half" idx="2"/>
          </p:nvPr>
        </p:nvSpPr>
        <p:spPr/>
        <p:txBody>
          <a:bodyPr>
            <a:normAutofit fontScale="92500" lnSpcReduction="10000"/>
          </a:bodyPr>
          <a:lstStyle/>
          <a:p>
            <a:r>
              <a:rPr lang="en-IE" dirty="0"/>
              <a:t>Ineffective Mandates</a:t>
            </a:r>
          </a:p>
          <a:p>
            <a:r>
              <a:rPr lang="en-IE" dirty="0"/>
              <a:t>Lack of Legislation</a:t>
            </a:r>
          </a:p>
          <a:p>
            <a:r>
              <a:rPr lang="en-IE" dirty="0"/>
              <a:t>Inaccessible Products and Services</a:t>
            </a:r>
          </a:p>
          <a:p>
            <a:r>
              <a:rPr lang="en-IE" dirty="0"/>
              <a:t>Inaccessible Overlays</a:t>
            </a:r>
          </a:p>
          <a:p>
            <a:r>
              <a:rPr lang="en-IE" dirty="0"/>
              <a:t>Inaccessible Platforms</a:t>
            </a:r>
          </a:p>
          <a:p>
            <a:r>
              <a:rPr lang="en-IE" dirty="0"/>
              <a:t>Inaccessible Authoring practices</a:t>
            </a:r>
          </a:p>
          <a:p>
            <a:r>
              <a:rPr lang="en-IE" dirty="0"/>
              <a:t>Bad Habits</a:t>
            </a:r>
          </a:p>
          <a:p>
            <a:r>
              <a:rPr lang="en-IE" dirty="0"/>
              <a:t>Ignorance</a:t>
            </a:r>
          </a:p>
        </p:txBody>
      </p:sp>
    </p:spTree>
    <p:extLst>
      <p:ext uri="{BB962C8B-B14F-4D97-AF65-F5344CB8AC3E}">
        <p14:creationId xmlns:p14="http://schemas.microsoft.com/office/powerpoint/2010/main" val="2738787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AI can help?</a:t>
            </a:r>
            <a:endParaRPr lang="en-IE" dirty="0"/>
          </a:p>
        </p:txBody>
      </p:sp>
      <p:sp>
        <p:nvSpPr>
          <p:cNvPr id="3" name="Text Placeholder 2"/>
          <p:cNvSpPr>
            <a:spLocks noGrp="1"/>
          </p:cNvSpPr>
          <p:nvPr>
            <p:ph type="body" idx="1"/>
          </p:nvPr>
        </p:nvSpPr>
        <p:spPr/>
        <p:txBody>
          <a:bodyPr/>
          <a:lstStyle/>
          <a:p>
            <a:r>
              <a:rPr lang="en-IE" dirty="0" smtClean="0"/>
              <a:t>Accessibility</a:t>
            </a:r>
            <a:endParaRPr lang="en-IE" dirty="0"/>
          </a:p>
        </p:txBody>
      </p:sp>
      <p:sp>
        <p:nvSpPr>
          <p:cNvPr id="4" name="Content Placeholder 3"/>
          <p:cNvSpPr>
            <a:spLocks noGrp="1"/>
          </p:cNvSpPr>
          <p:nvPr>
            <p:ph sz="half" idx="2"/>
          </p:nvPr>
        </p:nvSpPr>
        <p:spPr/>
        <p:txBody>
          <a:bodyPr>
            <a:normAutofit fontScale="55000" lnSpcReduction="20000"/>
          </a:bodyPr>
          <a:lstStyle/>
          <a:p>
            <a:r>
              <a:rPr lang="en-IE" dirty="0" smtClean="0"/>
              <a:t>Speech Technology</a:t>
            </a:r>
          </a:p>
          <a:p>
            <a:pPr lvl="1"/>
            <a:r>
              <a:rPr lang="en-IE" dirty="0" smtClean="0"/>
              <a:t>Text to Speech</a:t>
            </a:r>
          </a:p>
          <a:p>
            <a:pPr lvl="1"/>
            <a:r>
              <a:rPr lang="en-IE" dirty="0" smtClean="0"/>
              <a:t>Speech input</a:t>
            </a:r>
          </a:p>
          <a:p>
            <a:pPr lvl="1"/>
            <a:r>
              <a:rPr lang="en-IE" dirty="0" smtClean="0"/>
              <a:t>Speech Search</a:t>
            </a:r>
          </a:p>
          <a:p>
            <a:r>
              <a:rPr lang="en-IE" dirty="0" smtClean="0"/>
              <a:t>Alternative Text</a:t>
            </a:r>
          </a:p>
          <a:p>
            <a:pPr lvl="1"/>
            <a:r>
              <a:rPr lang="en-IE" dirty="0" smtClean="0"/>
              <a:t>Automatic Alternative Text</a:t>
            </a:r>
          </a:p>
          <a:p>
            <a:pPr lvl="1"/>
            <a:r>
              <a:rPr lang="en-IE" dirty="0" smtClean="0"/>
              <a:t>Automatic Captioning</a:t>
            </a:r>
          </a:p>
          <a:p>
            <a:pPr lvl="1"/>
            <a:r>
              <a:rPr lang="en-IE" dirty="0" smtClean="0"/>
              <a:t>Automatic </a:t>
            </a:r>
            <a:r>
              <a:rPr lang="en-IE" dirty="0" err="1" smtClean="0"/>
              <a:t>Lipreading</a:t>
            </a:r>
            <a:endParaRPr lang="en-IE" dirty="0" smtClean="0"/>
          </a:p>
          <a:p>
            <a:pPr lvl="1"/>
            <a:r>
              <a:rPr lang="en-IE" dirty="0" smtClean="0"/>
              <a:t>Image Recognition</a:t>
            </a:r>
          </a:p>
          <a:p>
            <a:pPr lvl="1"/>
            <a:r>
              <a:rPr lang="en-IE" dirty="0" smtClean="0"/>
              <a:t>OCR</a:t>
            </a:r>
          </a:p>
          <a:p>
            <a:pPr lvl="1"/>
            <a:r>
              <a:rPr lang="en-IE" dirty="0" smtClean="0"/>
              <a:t>Scene Recognition</a:t>
            </a:r>
          </a:p>
          <a:p>
            <a:r>
              <a:rPr lang="en-IE" dirty="0" smtClean="0"/>
              <a:t>Accessibility Conformance</a:t>
            </a:r>
          </a:p>
          <a:p>
            <a:pPr lvl="1"/>
            <a:r>
              <a:rPr lang="en-IE" dirty="0" smtClean="0"/>
              <a:t>Auditing</a:t>
            </a:r>
          </a:p>
          <a:p>
            <a:pPr lvl="1"/>
            <a:r>
              <a:rPr lang="en-IE" dirty="0" smtClean="0"/>
              <a:t>Overlays</a:t>
            </a:r>
          </a:p>
          <a:p>
            <a:pPr lvl="1"/>
            <a:r>
              <a:rPr lang="en-IE" dirty="0" smtClean="0"/>
              <a:t>Recommenders</a:t>
            </a:r>
          </a:p>
          <a:p>
            <a:r>
              <a:rPr lang="en-IE" dirty="0" smtClean="0"/>
              <a:t>Adaptive Technologies</a:t>
            </a:r>
          </a:p>
          <a:p>
            <a:pPr lvl="1"/>
            <a:r>
              <a:rPr lang="en-IE" dirty="0" smtClean="0"/>
              <a:t>Learning Styles and Preferences</a:t>
            </a:r>
          </a:p>
          <a:p>
            <a:pPr lvl="1"/>
            <a:r>
              <a:rPr lang="en-IE" dirty="0" smtClean="0"/>
              <a:t>Adjusting Pace</a:t>
            </a:r>
          </a:p>
          <a:p>
            <a:pPr lvl="1"/>
            <a:r>
              <a:rPr lang="en-IE" dirty="0" smtClean="0"/>
              <a:t>Automatic configuration e.g. of resolution</a:t>
            </a:r>
          </a:p>
          <a:p>
            <a:pPr lvl="1"/>
            <a:r>
              <a:rPr lang="en-IE" dirty="0" smtClean="0"/>
              <a:t>User Classification</a:t>
            </a:r>
          </a:p>
          <a:p>
            <a:pPr lvl="1"/>
            <a:r>
              <a:rPr lang="en-IE" dirty="0" smtClean="0"/>
              <a:t>Engagement</a:t>
            </a:r>
          </a:p>
        </p:txBody>
      </p:sp>
      <p:sp>
        <p:nvSpPr>
          <p:cNvPr id="5" name="Text Placeholder 4"/>
          <p:cNvSpPr>
            <a:spLocks noGrp="1"/>
          </p:cNvSpPr>
          <p:nvPr>
            <p:ph type="body" sz="quarter" idx="3"/>
          </p:nvPr>
        </p:nvSpPr>
        <p:spPr/>
        <p:txBody>
          <a:bodyPr/>
          <a:lstStyle/>
          <a:p>
            <a:r>
              <a:rPr lang="en-IE" dirty="0" smtClean="0"/>
              <a:t>Social Media</a:t>
            </a:r>
            <a:endParaRPr lang="en-IE" dirty="0"/>
          </a:p>
        </p:txBody>
      </p:sp>
      <p:sp>
        <p:nvSpPr>
          <p:cNvPr id="6" name="Content Placeholder 5"/>
          <p:cNvSpPr>
            <a:spLocks noGrp="1"/>
          </p:cNvSpPr>
          <p:nvPr>
            <p:ph sz="quarter" idx="4"/>
          </p:nvPr>
        </p:nvSpPr>
        <p:spPr/>
        <p:txBody>
          <a:bodyPr>
            <a:normAutofit fontScale="55000" lnSpcReduction="20000"/>
          </a:bodyPr>
          <a:lstStyle/>
          <a:p>
            <a:r>
              <a:rPr lang="en-IE" dirty="0" smtClean="0"/>
              <a:t>Natural Language Processing/ Authoring</a:t>
            </a:r>
          </a:p>
          <a:p>
            <a:pPr lvl="1"/>
            <a:r>
              <a:rPr lang="en-IE" dirty="0" smtClean="0"/>
              <a:t>Diversity and NLP Models</a:t>
            </a:r>
          </a:p>
          <a:p>
            <a:pPr lvl="1"/>
            <a:r>
              <a:rPr lang="en-IE" dirty="0" smtClean="0"/>
              <a:t>NLP and Disability</a:t>
            </a:r>
            <a:endParaRPr lang="en-IE" dirty="0"/>
          </a:p>
          <a:p>
            <a:pPr lvl="1"/>
            <a:r>
              <a:rPr lang="en-IE" dirty="0"/>
              <a:t>Predictive </a:t>
            </a:r>
            <a:r>
              <a:rPr lang="en-IE" dirty="0" smtClean="0"/>
              <a:t>Text</a:t>
            </a:r>
          </a:p>
          <a:p>
            <a:pPr lvl="1"/>
            <a:r>
              <a:rPr lang="en-IE" dirty="0" smtClean="0"/>
              <a:t>Text Simplification</a:t>
            </a:r>
            <a:endParaRPr lang="en-IE" dirty="0"/>
          </a:p>
          <a:p>
            <a:pPr lvl="1"/>
            <a:r>
              <a:rPr lang="en-IE" dirty="0"/>
              <a:t>Spell/Grammar </a:t>
            </a:r>
            <a:r>
              <a:rPr lang="en-IE" dirty="0" smtClean="0"/>
              <a:t>Checking</a:t>
            </a:r>
            <a:endParaRPr lang="en-IE" dirty="0"/>
          </a:p>
          <a:p>
            <a:r>
              <a:rPr lang="en-IE" dirty="0" smtClean="0"/>
              <a:t>Recommender Systems</a:t>
            </a:r>
          </a:p>
          <a:p>
            <a:pPr lvl="1"/>
            <a:r>
              <a:rPr lang="en-IE" dirty="0" smtClean="0"/>
              <a:t>Best Practise</a:t>
            </a:r>
          </a:p>
          <a:p>
            <a:pPr lvl="1"/>
            <a:r>
              <a:rPr lang="en-IE" dirty="0" smtClean="0"/>
              <a:t>Reviews</a:t>
            </a:r>
          </a:p>
          <a:p>
            <a:r>
              <a:rPr lang="en-IE" dirty="0" smtClean="0"/>
              <a:t>Web Analytics</a:t>
            </a:r>
          </a:p>
          <a:p>
            <a:pPr lvl="1"/>
            <a:r>
              <a:rPr lang="en-IE" dirty="0" smtClean="0"/>
              <a:t>Visitor Behaviour</a:t>
            </a:r>
          </a:p>
          <a:p>
            <a:pPr lvl="1"/>
            <a:r>
              <a:rPr lang="en-IE" dirty="0" smtClean="0"/>
              <a:t>Patterns</a:t>
            </a:r>
          </a:p>
          <a:p>
            <a:pPr lvl="1"/>
            <a:r>
              <a:rPr lang="en-IE" dirty="0" smtClean="0"/>
              <a:t>SEO</a:t>
            </a:r>
          </a:p>
          <a:p>
            <a:pPr lvl="1"/>
            <a:r>
              <a:rPr lang="en-IE" dirty="0" smtClean="0"/>
              <a:t>Segmentation</a:t>
            </a:r>
          </a:p>
          <a:p>
            <a:r>
              <a:rPr lang="en-IE" dirty="0" smtClean="0"/>
              <a:t>Opinion Mining/Sentiment Analysis</a:t>
            </a:r>
          </a:p>
          <a:p>
            <a:pPr lvl="1"/>
            <a:r>
              <a:rPr lang="en-IE" dirty="0" smtClean="0"/>
              <a:t>Monitoring</a:t>
            </a:r>
          </a:p>
          <a:p>
            <a:pPr lvl="1"/>
            <a:r>
              <a:rPr lang="en-IE" dirty="0" smtClean="0"/>
              <a:t>Filtering</a:t>
            </a:r>
          </a:p>
          <a:p>
            <a:pPr lvl="1"/>
            <a:r>
              <a:rPr lang="en-IE" dirty="0" smtClean="0"/>
              <a:t>Influencers</a:t>
            </a:r>
          </a:p>
          <a:p>
            <a:pPr lvl="1"/>
            <a:r>
              <a:rPr lang="en-IE" dirty="0" smtClean="0"/>
              <a:t>Haters</a:t>
            </a:r>
          </a:p>
          <a:p>
            <a:pPr lvl="1"/>
            <a:r>
              <a:rPr lang="en-IE" dirty="0" smtClean="0"/>
              <a:t>Stance Detection</a:t>
            </a:r>
          </a:p>
          <a:p>
            <a:pPr lvl="1"/>
            <a:r>
              <a:rPr lang="en-IE" dirty="0" smtClean="0"/>
              <a:t>Topic Analysis</a:t>
            </a:r>
            <a:endParaRPr lang="en-IE" dirty="0"/>
          </a:p>
          <a:p>
            <a:endParaRPr lang="en-IE" dirty="0"/>
          </a:p>
        </p:txBody>
      </p:sp>
    </p:spTree>
    <p:extLst>
      <p:ext uri="{BB962C8B-B14F-4D97-AF65-F5344CB8AC3E}">
        <p14:creationId xmlns:p14="http://schemas.microsoft.com/office/powerpoint/2010/main" val="975526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AI Issues</a:t>
            </a:r>
            <a:endParaRPr lang="en-IE" dirty="0"/>
          </a:p>
        </p:txBody>
      </p:sp>
      <p:sp>
        <p:nvSpPr>
          <p:cNvPr id="4" name="Text Placeholder 3"/>
          <p:cNvSpPr>
            <a:spLocks noGrp="1"/>
          </p:cNvSpPr>
          <p:nvPr>
            <p:ph type="body" idx="1"/>
          </p:nvPr>
        </p:nvSpPr>
        <p:spPr/>
        <p:txBody>
          <a:bodyPr/>
          <a:lstStyle/>
          <a:p>
            <a:r>
              <a:rPr lang="en-IE" dirty="0" smtClean="0"/>
              <a:t>AI Technology</a:t>
            </a:r>
            <a:endParaRPr lang="en-IE" dirty="0"/>
          </a:p>
        </p:txBody>
      </p:sp>
      <p:sp>
        <p:nvSpPr>
          <p:cNvPr id="3" name="Content Placeholder 2"/>
          <p:cNvSpPr>
            <a:spLocks noGrp="1"/>
          </p:cNvSpPr>
          <p:nvPr>
            <p:ph sz="half" idx="2"/>
          </p:nvPr>
        </p:nvSpPr>
        <p:spPr/>
        <p:txBody>
          <a:bodyPr>
            <a:normAutofit fontScale="70000" lnSpcReduction="20000"/>
          </a:bodyPr>
          <a:lstStyle/>
          <a:p>
            <a:r>
              <a:rPr lang="en-IE" dirty="0" smtClean="0"/>
              <a:t>Technology half working or not working</a:t>
            </a:r>
          </a:p>
          <a:p>
            <a:r>
              <a:rPr lang="en-IE" dirty="0" smtClean="0"/>
              <a:t>Fixing errors</a:t>
            </a:r>
          </a:p>
          <a:p>
            <a:r>
              <a:rPr lang="en-IE" dirty="0" smtClean="0"/>
              <a:t>Not working with/for disabilities</a:t>
            </a:r>
          </a:p>
          <a:p>
            <a:r>
              <a:rPr lang="en-IE" dirty="0" smtClean="0"/>
              <a:t>Not taking context/ or behaviour into account</a:t>
            </a:r>
          </a:p>
          <a:p>
            <a:r>
              <a:rPr lang="en-IE" dirty="0" smtClean="0"/>
              <a:t>Ignoring AT models Human-Activity-AT in some context</a:t>
            </a:r>
          </a:p>
          <a:p>
            <a:r>
              <a:rPr lang="en-IE" dirty="0" smtClean="0"/>
              <a:t>No Explanations</a:t>
            </a:r>
          </a:p>
          <a:p>
            <a:r>
              <a:rPr lang="en-IE" dirty="0" smtClean="0"/>
              <a:t>No Redress</a:t>
            </a:r>
          </a:p>
          <a:p>
            <a:r>
              <a:rPr lang="en-IE" dirty="0" smtClean="0"/>
              <a:t>NLP problems Diversity is not your problem its hers</a:t>
            </a:r>
          </a:p>
          <a:p>
            <a:r>
              <a:rPr lang="en-IE" dirty="0" smtClean="0"/>
              <a:t>Building negative profiles of people with disability</a:t>
            </a:r>
          </a:p>
          <a:p>
            <a:r>
              <a:rPr lang="en-IE" dirty="0" smtClean="0"/>
              <a:t>Negative associations with disability (Hutchinson)</a:t>
            </a:r>
          </a:p>
          <a:p>
            <a:endParaRPr lang="en-IE" dirty="0"/>
          </a:p>
        </p:txBody>
      </p:sp>
      <p:sp>
        <p:nvSpPr>
          <p:cNvPr id="5" name="Text Placeholder 4"/>
          <p:cNvSpPr>
            <a:spLocks noGrp="1"/>
          </p:cNvSpPr>
          <p:nvPr>
            <p:ph type="body" sz="quarter" idx="3"/>
          </p:nvPr>
        </p:nvSpPr>
        <p:spPr/>
        <p:txBody>
          <a:bodyPr/>
          <a:lstStyle/>
          <a:p>
            <a:r>
              <a:rPr lang="en-IE" dirty="0" smtClean="0"/>
              <a:t>Data Set Issues</a:t>
            </a:r>
            <a:endParaRPr lang="en-IE" dirty="0"/>
          </a:p>
        </p:txBody>
      </p:sp>
      <p:sp>
        <p:nvSpPr>
          <p:cNvPr id="6" name="Content Placeholder 5"/>
          <p:cNvSpPr>
            <a:spLocks noGrp="1"/>
          </p:cNvSpPr>
          <p:nvPr>
            <p:ph sz="quarter" idx="4"/>
          </p:nvPr>
        </p:nvSpPr>
        <p:spPr/>
        <p:txBody>
          <a:bodyPr>
            <a:normAutofit fontScale="70000" lnSpcReduction="20000"/>
          </a:bodyPr>
          <a:lstStyle/>
          <a:p>
            <a:r>
              <a:rPr lang="en-IE" dirty="0" smtClean="0"/>
              <a:t>Discrimination </a:t>
            </a:r>
            <a:r>
              <a:rPr lang="en-IE" dirty="0"/>
              <a:t>Bias and </a:t>
            </a:r>
            <a:r>
              <a:rPr lang="en-IE" dirty="0" smtClean="0"/>
              <a:t>unfairness</a:t>
            </a:r>
          </a:p>
          <a:p>
            <a:r>
              <a:rPr lang="en-IE" dirty="0"/>
              <a:t>Machine learning classifiers train themselves on historical </a:t>
            </a:r>
            <a:r>
              <a:rPr lang="en-IE" dirty="0" smtClean="0"/>
              <a:t>datasets</a:t>
            </a:r>
          </a:p>
          <a:p>
            <a:r>
              <a:rPr lang="en-IE" dirty="0" smtClean="0"/>
              <a:t>PWD Misrepresented, Under-represented </a:t>
            </a:r>
            <a:r>
              <a:rPr lang="en-IE" dirty="0"/>
              <a:t>or excluded from data sets</a:t>
            </a:r>
          </a:p>
          <a:p>
            <a:r>
              <a:rPr lang="en-IE" dirty="0" smtClean="0"/>
              <a:t>Inherent </a:t>
            </a:r>
            <a:r>
              <a:rPr lang="en-IE" dirty="0"/>
              <a:t>bias in data sets</a:t>
            </a:r>
          </a:p>
          <a:p>
            <a:r>
              <a:rPr lang="en-IE" dirty="0"/>
              <a:t>Overwhelmed by the majority</a:t>
            </a:r>
          </a:p>
          <a:p>
            <a:r>
              <a:rPr lang="en-IE" dirty="0"/>
              <a:t>Probabilistic models lean towards the </a:t>
            </a:r>
            <a:r>
              <a:rPr lang="en-IE" dirty="0" smtClean="0"/>
              <a:t>majority</a:t>
            </a:r>
            <a:endParaRPr lang="en-IE" dirty="0"/>
          </a:p>
          <a:p>
            <a:r>
              <a:rPr lang="en-IE" dirty="0"/>
              <a:t>Any problems with data become problems for the classifiers</a:t>
            </a:r>
          </a:p>
          <a:p>
            <a:r>
              <a:rPr lang="en-IE" dirty="0"/>
              <a:t>These problems lead to exclusion or poor representation or poor performance especially when dealing with minorities</a:t>
            </a:r>
          </a:p>
          <a:p>
            <a:endParaRPr lang="en-IE" dirty="0"/>
          </a:p>
          <a:p>
            <a:endParaRPr lang="en-IE" dirty="0"/>
          </a:p>
          <a:p>
            <a:endParaRPr lang="en-IE" dirty="0"/>
          </a:p>
        </p:txBody>
      </p:sp>
    </p:spTree>
    <p:extLst>
      <p:ext uri="{BB962C8B-B14F-4D97-AF65-F5344CB8AC3E}">
        <p14:creationId xmlns:p14="http://schemas.microsoft.com/office/powerpoint/2010/main" val="1087773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Consequences for people with disability</a:t>
            </a:r>
            <a:endParaRPr lang="en-IE" dirty="0"/>
          </a:p>
        </p:txBody>
      </p:sp>
      <p:sp>
        <p:nvSpPr>
          <p:cNvPr id="4" name="Content Placeholder 3"/>
          <p:cNvSpPr>
            <a:spLocks noGrp="1"/>
          </p:cNvSpPr>
          <p:nvPr>
            <p:ph idx="1"/>
          </p:nvPr>
        </p:nvSpPr>
        <p:spPr/>
        <p:txBody>
          <a:bodyPr>
            <a:normAutofit fontScale="70000" lnSpcReduction="20000"/>
          </a:bodyPr>
          <a:lstStyle/>
          <a:p>
            <a:pPr marL="0" indent="0">
              <a:buNone/>
            </a:pPr>
            <a:r>
              <a:rPr lang="en-IE" dirty="0" smtClean="0"/>
              <a:t>Consequences</a:t>
            </a:r>
          </a:p>
          <a:p>
            <a:r>
              <a:rPr lang="en-IE" dirty="0" smtClean="0"/>
              <a:t>Exclusion from Social Media</a:t>
            </a:r>
          </a:p>
          <a:p>
            <a:r>
              <a:rPr lang="en-IE" dirty="0" smtClean="0"/>
              <a:t>Unusable Technology</a:t>
            </a:r>
          </a:p>
          <a:p>
            <a:r>
              <a:rPr lang="en-IE" dirty="0" smtClean="0"/>
              <a:t>Lack of Connectedness</a:t>
            </a:r>
          </a:p>
          <a:p>
            <a:r>
              <a:rPr lang="en-IE" dirty="0" smtClean="0"/>
              <a:t>Not part of the development</a:t>
            </a:r>
          </a:p>
          <a:p>
            <a:r>
              <a:rPr lang="en-IE" dirty="0" smtClean="0"/>
              <a:t>Not being Part of the Conversation</a:t>
            </a:r>
          </a:p>
          <a:p>
            <a:r>
              <a:rPr lang="en-IE" dirty="0" smtClean="0"/>
              <a:t>Unintended Bias</a:t>
            </a:r>
          </a:p>
          <a:p>
            <a:r>
              <a:rPr lang="en-IE" dirty="0" smtClean="0"/>
              <a:t>Negative Models of Disability</a:t>
            </a:r>
          </a:p>
          <a:p>
            <a:r>
              <a:rPr lang="en-IE" dirty="0" smtClean="0"/>
              <a:t>Discrimination and loss of civil rights</a:t>
            </a:r>
          </a:p>
          <a:p>
            <a:r>
              <a:rPr lang="en-IE" dirty="0" smtClean="0"/>
              <a:t>Policies made on faulty or suspect conclusions due to AI and bad data</a:t>
            </a:r>
          </a:p>
          <a:p>
            <a:r>
              <a:rPr lang="en-IE" dirty="0" smtClean="0"/>
              <a:t>Inaccessible Web-analytics – Tables Graphs- Data Visualisations</a:t>
            </a:r>
          </a:p>
          <a:p>
            <a:endParaRPr lang="en-IE" dirty="0" smtClean="0"/>
          </a:p>
          <a:p>
            <a:endParaRPr lang="en-IE" dirty="0"/>
          </a:p>
        </p:txBody>
      </p:sp>
    </p:spTree>
    <p:extLst>
      <p:ext uri="{BB962C8B-B14F-4D97-AF65-F5344CB8AC3E}">
        <p14:creationId xmlns:p14="http://schemas.microsoft.com/office/powerpoint/2010/main" val="6421475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World Economic Forum </a:t>
            </a:r>
            <a:r>
              <a:rPr lang="en-IE" dirty="0"/>
              <a:t>White paper</a:t>
            </a:r>
            <a:br>
              <a:rPr lang="en-IE" dirty="0"/>
            </a:br>
            <a:r>
              <a:rPr lang="en-IE" dirty="0" smtClean="0"/>
              <a:t>Report 2018</a:t>
            </a:r>
            <a:endParaRPr lang="en-IE" dirty="0"/>
          </a:p>
        </p:txBody>
      </p:sp>
      <p:sp>
        <p:nvSpPr>
          <p:cNvPr id="3" name="Content Placeholder 2"/>
          <p:cNvSpPr>
            <a:spLocks noGrp="1"/>
          </p:cNvSpPr>
          <p:nvPr>
            <p:ph idx="1"/>
          </p:nvPr>
        </p:nvSpPr>
        <p:spPr/>
        <p:txBody>
          <a:bodyPr>
            <a:normAutofit/>
          </a:bodyPr>
          <a:lstStyle/>
          <a:p>
            <a:pPr marL="0" indent="0">
              <a:buNone/>
            </a:pPr>
            <a:r>
              <a:rPr lang="en-IE" dirty="0" smtClean="0"/>
              <a:t>Recommendations</a:t>
            </a:r>
          </a:p>
          <a:p>
            <a:pPr marL="0" indent="0">
              <a:buNone/>
            </a:pPr>
            <a:endParaRPr lang="en-IE"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420888"/>
            <a:ext cx="5688632"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5790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Principles to Eliminate Discrimination</a:t>
            </a:r>
            <a:endParaRPr lang="en-IE" dirty="0"/>
          </a:p>
        </p:txBody>
      </p:sp>
      <p:sp>
        <p:nvSpPr>
          <p:cNvPr id="3" name="Content Placeholder 2"/>
          <p:cNvSpPr>
            <a:spLocks noGrp="1"/>
          </p:cNvSpPr>
          <p:nvPr>
            <p:ph sz="half" idx="1"/>
          </p:nvPr>
        </p:nvSpPr>
        <p:spPr/>
        <p:txBody>
          <a:bodyPr>
            <a:normAutofit fontScale="40000" lnSpcReduction="20000"/>
          </a:bodyPr>
          <a:lstStyle/>
          <a:p>
            <a:endParaRPr lang="en-IE" b="1" dirty="0" smtClean="0"/>
          </a:p>
          <a:p>
            <a:endParaRPr lang="en-IE" b="1" dirty="0"/>
          </a:p>
          <a:p>
            <a:endParaRPr lang="en-IE" b="1" dirty="0" smtClean="0"/>
          </a:p>
          <a:p>
            <a:endParaRPr lang="en-IE" b="1" dirty="0" smtClean="0"/>
          </a:p>
          <a:p>
            <a:endParaRPr lang="en-IE" b="1" dirty="0" smtClean="0"/>
          </a:p>
          <a:p>
            <a:r>
              <a:rPr lang="en-IE" b="1" dirty="0" smtClean="0"/>
              <a:t>Active </a:t>
            </a:r>
            <a:r>
              <a:rPr lang="en-IE" b="1" dirty="0"/>
              <a:t>Inclusion:</a:t>
            </a:r>
            <a:r>
              <a:rPr lang="en-IE" dirty="0"/>
              <a:t> The development and design of ML applications must actively seek a diversity of input, especially of the norms and values of specific populations affected by the output of AI systems. </a:t>
            </a:r>
            <a:endParaRPr lang="en-IE" dirty="0" smtClean="0"/>
          </a:p>
          <a:p>
            <a:endParaRPr lang="en-IE" dirty="0"/>
          </a:p>
          <a:p>
            <a:endParaRPr lang="en-IE" dirty="0" smtClean="0"/>
          </a:p>
          <a:p>
            <a:endParaRPr lang="en-IE" dirty="0" smtClean="0"/>
          </a:p>
          <a:p>
            <a:endParaRPr lang="en-IE" dirty="0"/>
          </a:p>
          <a:p>
            <a:endParaRPr lang="en-IE" b="1" dirty="0" smtClean="0"/>
          </a:p>
          <a:p>
            <a:endParaRPr lang="en-IE" b="1" dirty="0" smtClean="0"/>
          </a:p>
          <a:p>
            <a:endParaRPr lang="en-IE" b="1" dirty="0"/>
          </a:p>
          <a:p>
            <a:endParaRPr lang="en-IE" b="1" dirty="0" smtClean="0"/>
          </a:p>
          <a:p>
            <a:endParaRPr lang="en-IE" b="1" dirty="0" smtClean="0"/>
          </a:p>
          <a:p>
            <a:endParaRPr lang="en-IE" b="1" dirty="0"/>
          </a:p>
          <a:p>
            <a:r>
              <a:rPr lang="en-IE" b="1" dirty="0" smtClean="0"/>
              <a:t>Fairness</a:t>
            </a:r>
            <a:r>
              <a:rPr lang="en-IE" b="1" dirty="0"/>
              <a:t>:</a:t>
            </a:r>
            <a:r>
              <a:rPr lang="en-IE" dirty="0"/>
              <a:t> People involved in conceptualizing, developing, and implementing machine learning systems should consider which definition of fairness best applies to their context and application, and prioritize it in the architecture of the machine learning system and its evaluation metrics. </a:t>
            </a:r>
          </a:p>
          <a:p>
            <a:endParaRPr lang="en-IE" dirty="0"/>
          </a:p>
        </p:txBody>
      </p:sp>
      <p:sp>
        <p:nvSpPr>
          <p:cNvPr id="4" name="Content Placeholder 3"/>
          <p:cNvSpPr>
            <a:spLocks noGrp="1"/>
          </p:cNvSpPr>
          <p:nvPr>
            <p:ph sz="half" idx="2"/>
          </p:nvPr>
        </p:nvSpPr>
        <p:spPr/>
        <p:txBody>
          <a:bodyPr>
            <a:normAutofit fontScale="40000" lnSpcReduction="20000"/>
          </a:bodyPr>
          <a:lstStyle/>
          <a:p>
            <a:endParaRPr lang="en-IE" b="1" dirty="0" smtClean="0"/>
          </a:p>
          <a:p>
            <a:endParaRPr lang="en-IE" b="1" dirty="0"/>
          </a:p>
          <a:p>
            <a:endParaRPr lang="en-IE" b="1" dirty="0" smtClean="0"/>
          </a:p>
          <a:p>
            <a:endParaRPr lang="en-IE" b="1" dirty="0"/>
          </a:p>
          <a:p>
            <a:endParaRPr lang="en-IE" b="1" dirty="0" smtClean="0"/>
          </a:p>
          <a:p>
            <a:r>
              <a:rPr lang="en-IE" b="1" dirty="0" smtClean="0"/>
              <a:t>Right </a:t>
            </a:r>
            <a:r>
              <a:rPr lang="en-IE" b="1" dirty="0"/>
              <a:t>to Understanding:</a:t>
            </a:r>
            <a:r>
              <a:rPr lang="en-IE" dirty="0"/>
              <a:t> Involvement of ML systems in decision-making that affects individual rights must be disclosed, and the systems must be able to provide an explanation of their decision-making that is understandable to end users and reviewable by a competent human authority. Where this is impossible and rights are at stake, leaders in the design, deployment and regulation of ML technology must question whether or not it should be used. – </a:t>
            </a:r>
            <a:endParaRPr lang="en-IE" dirty="0" smtClean="0"/>
          </a:p>
          <a:p>
            <a:endParaRPr lang="en-IE" dirty="0"/>
          </a:p>
          <a:p>
            <a:endParaRPr lang="en-IE" b="1" dirty="0" smtClean="0"/>
          </a:p>
          <a:p>
            <a:endParaRPr lang="en-IE" b="1" dirty="0"/>
          </a:p>
          <a:p>
            <a:endParaRPr lang="en-IE" b="1" dirty="0" smtClean="0"/>
          </a:p>
          <a:p>
            <a:endParaRPr lang="en-IE" b="1" dirty="0" smtClean="0"/>
          </a:p>
          <a:p>
            <a:endParaRPr lang="en-IE" b="1" dirty="0"/>
          </a:p>
          <a:p>
            <a:endParaRPr lang="en-IE" b="1" dirty="0" smtClean="0"/>
          </a:p>
          <a:p>
            <a:r>
              <a:rPr lang="en-IE" b="1" dirty="0" smtClean="0"/>
              <a:t>Access </a:t>
            </a:r>
            <a:r>
              <a:rPr lang="en-IE" b="1" dirty="0"/>
              <a:t>to Redress</a:t>
            </a:r>
            <a:r>
              <a:rPr lang="en-IE" dirty="0"/>
              <a:t>: Leaders, designers and developers of ML systems are responsible for identifying the potential negative human rights impacts of their systems. They must make visible avenues for redress for those affected by disparate impacts, and establish processes for the timely redress of any discriminatory outputs</a:t>
            </a:r>
          </a:p>
          <a:p>
            <a:endParaRPr lang="en-I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112" y="1628800"/>
            <a:ext cx="1512167" cy="864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9687" y="3810173"/>
            <a:ext cx="1287016" cy="770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1556792"/>
            <a:ext cx="1511449" cy="864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7942" y="3645024"/>
            <a:ext cx="1290638" cy="874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6306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Active Inclusion</a:t>
            </a:r>
            <a:endParaRPr lang="en-IE" dirty="0"/>
          </a:p>
        </p:txBody>
      </p:sp>
      <p:sp>
        <p:nvSpPr>
          <p:cNvPr id="3" name="Content Placeholder 2"/>
          <p:cNvSpPr>
            <a:spLocks noGrp="1"/>
          </p:cNvSpPr>
          <p:nvPr>
            <p:ph sz="half" idx="1"/>
          </p:nvPr>
        </p:nvSpPr>
        <p:spPr/>
        <p:txBody>
          <a:bodyPr>
            <a:normAutofit fontScale="25000" lnSpcReduction="20000"/>
          </a:bodyPr>
          <a:lstStyle/>
          <a:p>
            <a:pPr marL="0" indent="0">
              <a:buNone/>
            </a:pPr>
            <a:r>
              <a:rPr lang="en-IE" sz="5600" dirty="0"/>
              <a:t>Diversity Expansion</a:t>
            </a:r>
          </a:p>
          <a:p>
            <a:r>
              <a:rPr lang="en-IE" sz="5600" i="1" dirty="0"/>
              <a:t>“Diversity expansion can then prevent bias. Only through education can organizations understand the critical need to hire a diverse talent base. It may not be possible to have what some call an “unbiased brain”, but it is possible to bring diverse brains to the table to help prevent it.” —Christian </a:t>
            </a:r>
            <a:r>
              <a:rPr lang="en-IE" sz="5600" i="1" dirty="0" err="1"/>
              <a:t>Thilmany</a:t>
            </a:r>
            <a:r>
              <a:rPr lang="en-IE" sz="5600" i="1" dirty="0"/>
              <a:t>, Director, AI Strategy, </a:t>
            </a:r>
            <a:r>
              <a:rPr lang="en-IE" sz="5600" i="1" dirty="0" smtClean="0"/>
              <a:t>Microsoft</a:t>
            </a:r>
          </a:p>
          <a:p>
            <a:pPr marL="0" indent="0">
              <a:buNone/>
            </a:pPr>
            <a:endParaRPr lang="en-IE" sz="5600" dirty="0"/>
          </a:p>
          <a:p>
            <a:pPr marL="0" indent="0">
              <a:buNone/>
            </a:pPr>
            <a:r>
              <a:rPr lang="en-IE" sz="5600" dirty="0" smtClean="0"/>
              <a:t>Building for Diversity</a:t>
            </a:r>
          </a:p>
          <a:p>
            <a:r>
              <a:rPr lang="en-IE" sz="5600" dirty="0" smtClean="0"/>
              <a:t>Zhang et al </a:t>
            </a:r>
          </a:p>
          <a:p>
            <a:pPr lvl="1"/>
            <a:r>
              <a:rPr lang="en-IE" sz="5600" dirty="0"/>
              <a:t>The role of AI in mitigating bias to enhance diversity and inclusion</a:t>
            </a:r>
          </a:p>
          <a:p>
            <a:r>
              <a:rPr lang="en-IE" sz="5600" b="1" dirty="0"/>
              <a:t>Build a diverse organization. </a:t>
            </a:r>
            <a:endParaRPr lang="en-IE" sz="5600" dirty="0"/>
          </a:p>
          <a:p>
            <a:r>
              <a:rPr lang="en-IE" sz="5600" b="1" dirty="0" smtClean="0"/>
              <a:t>Create </a:t>
            </a:r>
            <a:r>
              <a:rPr lang="en-IE" sz="5600" b="1" dirty="0"/>
              <a:t>an inclusive organizational culture. </a:t>
            </a:r>
            <a:endParaRPr lang="en-IE" sz="5600" b="1" dirty="0" smtClean="0"/>
          </a:p>
          <a:p>
            <a:r>
              <a:rPr lang="en-IE" sz="5600" b="1" dirty="0" smtClean="0"/>
              <a:t>Diversity-in-design</a:t>
            </a:r>
          </a:p>
          <a:p>
            <a:pPr marL="0" indent="0">
              <a:buNone/>
            </a:pPr>
            <a:endParaRPr lang="en-IE" sz="5600" dirty="0"/>
          </a:p>
          <a:p>
            <a:endParaRPr lang="en-IE" sz="5600" dirty="0"/>
          </a:p>
          <a:p>
            <a:endParaRPr lang="en-IE" dirty="0"/>
          </a:p>
          <a:p>
            <a:endParaRPr lang="en-IE" dirty="0"/>
          </a:p>
        </p:txBody>
      </p:sp>
      <p:sp>
        <p:nvSpPr>
          <p:cNvPr id="4" name="Content Placeholder 3"/>
          <p:cNvSpPr>
            <a:spLocks noGrp="1"/>
          </p:cNvSpPr>
          <p:nvPr>
            <p:ph sz="half" idx="2"/>
          </p:nvPr>
        </p:nvSpPr>
        <p:spPr/>
        <p:txBody>
          <a:bodyPr>
            <a:normAutofit fontScale="25000" lnSpcReduction="20000"/>
          </a:bodyPr>
          <a:lstStyle/>
          <a:p>
            <a:pPr lvl="1"/>
            <a:endParaRPr lang="en-IE" sz="4900" dirty="0"/>
          </a:p>
          <a:p>
            <a:r>
              <a:rPr lang="en-IE" sz="4900" dirty="0" smtClean="0"/>
              <a:t>Co- Create </a:t>
            </a:r>
          </a:p>
          <a:p>
            <a:pPr lvl="1"/>
            <a:r>
              <a:rPr lang="en-IE" sz="4900" dirty="0" smtClean="0"/>
              <a:t>Accenture </a:t>
            </a:r>
            <a:r>
              <a:rPr lang="en-IE" sz="4900" dirty="0"/>
              <a:t>Applied Intelligence</a:t>
            </a:r>
          </a:p>
          <a:p>
            <a:pPr lvl="1"/>
            <a:r>
              <a:rPr lang="en-IE" sz="4900" dirty="0"/>
              <a:t>Artificial Intelligence</a:t>
            </a:r>
          </a:p>
          <a:p>
            <a:pPr lvl="1"/>
            <a:r>
              <a:rPr lang="en-IE" sz="4900" b="1" dirty="0"/>
              <a:t>An AI governance approach to support </a:t>
            </a:r>
            <a:r>
              <a:rPr lang="en-IE" sz="4900" b="1" dirty="0" smtClean="0"/>
              <a:t>innovation</a:t>
            </a:r>
          </a:p>
          <a:p>
            <a:pPr lvl="1"/>
            <a:r>
              <a:rPr lang="en-IE" sz="4900" dirty="0"/>
              <a:t>Agile development is </a:t>
            </a:r>
            <a:r>
              <a:rPr lang="en-IE" sz="4900" u="sng" dirty="0">
                <a:hlinkClick r:id="rId2"/>
              </a:rPr>
              <a:t>generally accepted as the best approach to AI</a:t>
            </a:r>
            <a:r>
              <a:rPr lang="en-IE" sz="4900" dirty="0"/>
              <a:t> initiatives. Collaborative design is central to this, so AI governance should be embedded in the co-creation process. </a:t>
            </a:r>
            <a:endParaRPr lang="en-IE" sz="4900" dirty="0" smtClean="0"/>
          </a:p>
          <a:p>
            <a:endParaRPr lang="en-IE" sz="4900" dirty="0"/>
          </a:p>
          <a:p>
            <a:r>
              <a:rPr lang="en-IE" sz="4900" dirty="0"/>
              <a:t>Deep Learning Indaba </a:t>
            </a:r>
            <a:endParaRPr lang="en-IE" sz="4900" dirty="0" smtClean="0"/>
          </a:p>
          <a:p>
            <a:pPr lvl="1"/>
            <a:r>
              <a:rPr lang="en-IE" sz="4900" dirty="0"/>
              <a:t>When Deep Learning Indaba was first launched in 2016, it was mostly a collective with a mission to strengthen machine learning and AI in Africa. It was born out of the widespread awareness that African AI specialists were nowhere to be found in international conferences, and evolved alongside similar grassroots organisations – such as </a:t>
            </a:r>
            <a:r>
              <a:rPr lang="en-IE" sz="4900" u="sng" dirty="0">
                <a:hlinkClick r:id="rId3"/>
              </a:rPr>
              <a:t>Data Science Africa</a:t>
            </a:r>
            <a:r>
              <a:rPr lang="en-IE" sz="4900" dirty="0"/>
              <a:t> and </a:t>
            </a:r>
            <a:r>
              <a:rPr lang="en-IE" sz="4900" u="sng" dirty="0">
                <a:hlinkClick r:id="rId4"/>
              </a:rPr>
              <a:t>Black in AI</a:t>
            </a:r>
            <a:r>
              <a:rPr lang="en-IE" sz="4900" dirty="0"/>
              <a:t> – that choose to focus on research, network-building and training to address the diversity crisis in AI. </a:t>
            </a:r>
            <a:endParaRPr lang="en-IE" sz="4900" dirty="0" smtClean="0"/>
          </a:p>
          <a:p>
            <a:pPr lvl="1"/>
            <a:endParaRPr lang="en-IE" dirty="0"/>
          </a:p>
          <a:p>
            <a:pPr lvl="1"/>
            <a:endParaRPr lang="en-IE" dirty="0" smtClean="0"/>
          </a:p>
          <a:p>
            <a:endParaRPr lang="en-IE" dirty="0" smtClean="0"/>
          </a:p>
          <a:p>
            <a:endParaRPr lang="en-IE" dirty="0"/>
          </a:p>
          <a:p>
            <a:endParaRPr lang="en-IE" dirty="0" smtClean="0"/>
          </a:p>
          <a:p>
            <a:pPr marL="0" indent="0">
              <a:buNone/>
            </a:pPr>
            <a:endParaRPr lang="en-IE" b="1" dirty="0"/>
          </a:p>
          <a:p>
            <a:pPr marL="0" indent="0">
              <a:buNone/>
            </a:pPr>
            <a:endParaRPr lang="en-IE" b="1" dirty="0"/>
          </a:p>
          <a:p>
            <a:endParaRPr lang="en-IE" dirty="0"/>
          </a:p>
        </p:txBody>
      </p:sp>
    </p:spTree>
    <p:extLst>
      <p:ext uri="{BB962C8B-B14F-4D97-AF65-F5344CB8AC3E}">
        <p14:creationId xmlns:p14="http://schemas.microsoft.com/office/powerpoint/2010/main" val="17700081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859</TotalTime>
  <Words>1835</Words>
  <Application>Microsoft Office PowerPoint</Application>
  <PresentationFormat>On-screen Show (4:3)</PresentationFormat>
  <Paragraphs>267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AI and Social Web</vt:lpstr>
      <vt:lpstr>Social Media and Disability</vt:lpstr>
      <vt:lpstr>General Accessibility Issues Social Web</vt:lpstr>
      <vt:lpstr>How AI can help?</vt:lpstr>
      <vt:lpstr>AI Issues</vt:lpstr>
      <vt:lpstr>Consequences for people with disability</vt:lpstr>
      <vt:lpstr>World Economic Forum White paper Report 2018</vt:lpstr>
      <vt:lpstr>Principles to Eliminate Discrimination</vt:lpstr>
      <vt:lpstr>Active Inclusion</vt:lpstr>
      <vt:lpstr>Accenture Responsible AI Guiding Principles</vt:lpstr>
      <vt:lpstr>Note</vt:lpstr>
      <vt:lpstr>A Co-Design Partnership to develop universally designed ICT Applications for people with Intellectual Disability</vt:lpstr>
      <vt:lpstr>Origin of Partnership</vt:lpstr>
      <vt:lpstr>Outcomes</vt:lpstr>
      <vt:lpstr>Pathways </vt:lpstr>
      <vt:lpstr>References</vt:lpstr>
      <vt:lpstr>More References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and Social Web</dc:title>
  <dc:creator>John-PC</dc:creator>
  <cp:lastModifiedBy>John-PC</cp:lastModifiedBy>
  <cp:revision>26</cp:revision>
  <dcterms:created xsi:type="dcterms:W3CDTF">2021-06-16T16:40:04Z</dcterms:created>
  <dcterms:modified xsi:type="dcterms:W3CDTF">2021-06-22T12:41:28Z</dcterms:modified>
</cp:coreProperties>
</file>