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12"/>
  </p:notesMasterIdLst>
  <p:sldIdLst>
    <p:sldId id="258" r:id="rId6"/>
    <p:sldId id="259" r:id="rId7"/>
    <p:sldId id="260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cument Info" id="{7E510BD0-5077-4D9E-95C9-7D4CF2868666}">
          <p14:sldIdLst/>
        </p14:section>
        <p14:section name="Presentation" id="{D08C9131-02FC-4B20-96BD-D6B16FD28B02}">
          <p14:sldIdLst>
            <p14:sldId id="258"/>
            <p14:sldId id="259"/>
            <p14:sldId id="260"/>
            <p14:sldId id="265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C72"/>
    <a:srgbClr val="9A3B7D"/>
    <a:srgbClr val="FFFFFF"/>
    <a:srgbClr val="09354E"/>
    <a:srgbClr val="CF3667"/>
    <a:srgbClr val="249FA7"/>
    <a:srgbClr val="297EBA"/>
    <a:srgbClr val="E36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48847" autoAdjust="0"/>
  </p:normalViewPr>
  <p:slideViewPr>
    <p:cSldViewPr snapToGrid="0">
      <p:cViewPr varScale="1">
        <p:scale>
          <a:sx n="37" d="100"/>
          <a:sy n="37" d="100"/>
        </p:scale>
        <p:origin x="727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A072D-8E11-485F-A121-2E5EADC581BF}" type="datetimeFigureOut">
              <a:rPr lang="en-GB" smtClean="0"/>
              <a:t>22/06/2021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6D4F5-E466-4E53-9EDE-40CB9633D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9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D4F5-E466-4E53-9EDE-40CB9633D7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2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D4F5-E466-4E53-9EDE-40CB9633D7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5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*** Rough notes only ***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b="1" dirty="0"/>
              <a:t>GAPS IN ACCESSIBILITY</a:t>
            </a:r>
          </a:p>
          <a:p>
            <a:pPr marL="0" indent="0">
              <a:buNone/>
            </a:pPr>
            <a:r>
              <a:rPr lang="en-GB" sz="1600" dirty="0"/>
              <a:t>When using online interactive services</a:t>
            </a:r>
          </a:p>
          <a:p>
            <a:pPr marL="0" indent="0">
              <a:buNone/>
            </a:pPr>
            <a:endParaRPr lang="en-GB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Usability by disabled people, for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/>
              <a:t>Authentication methods – when using online banking services or banking apps.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3600" dirty="0"/>
              <a:t>Web accessibility checks or testing as open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3600" dirty="0"/>
              <a:t>It is important that these data sets are made available for independent analysis and research purposes.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Accessibility statements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Providing machine readable accessibility statements enables on going analysis of a public sector organisation web accessibility progress and areas for improvement by auditing bodies, such as the Central Digital &amp; Data Office. </a:t>
            </a:r>
          </a:p>
          <a:p>
            <a:endParaRPr lang="en-GB" dirty="0"/>
          </a:p>
          <a:p>
            <a:r>
              <a:rPr lang="en-GB" b="1" dirty="0"/>
              <a:t>To lead into slide 4/4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Once you achieve accessibility how do you maintain it?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Authoring accessible content.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Awareness of assistive technology.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Lead into e-learning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D4F5-E466-4E53-9EDE-40CB9633D7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6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6D4F5-E466-4E53-9EDE-40CB9633D79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80D2-DE86-4E8A-861A-0620C48546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133817"/>
            <a:ext cx="9144000" cy="376146"/>
          </a:xfrm>
        </p:spPr>
        <p:txBody>
          <a:bodyPr anchor="b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5F66-B2BF-419C-8D12-593557C42B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2952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Slide Sub Title or Date</a:t>
            </a:r>
          </a:p>
        </p:txBody>
      </p:sp>
      <p:pic>
        <p:nvPicPr>
          <p:cNvPr id="7" name="Picture 6" descr="Microlink - people focused solutions">
            <a:extLst>
              <a:ext uri="{FF2B5EF4-FFF2-40B4-BE49-F238E27FC236}">
                <a16:creationId xmlns:a16="http://schemas.microsoft.com/office/drawing/2014/main" id="{D501FC59-811C-43F4-90E8-BAA8AD30A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969" y="4200649"/>
            <a:ext cx="2906061" cy="11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Classification and 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0CC08-F608-47A0-B6F7-AAC3A5D569EB}"/>
              </a:ext>
            </a:extLst>
          </p:cNvPr>
          <p:cNvSpPr txBox="1">
            <a:spLocks/>
          </p:cNvSpPr>
          <p:nvPr userDrawn="1"/>
        </p:nvSpPr>
        <p:spPr>
          <a:xfrm>
            <a:off x="896112" y="1555694"/>
            <a:ext cx="10528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page does not make up part of the presentation content and is used to identify the documents classification inline with the ISMS Information Classification &amp; handling policy.</a:t>
            </a:r>
          </a:p>
          <a:p>
            <a:pPr lvl="0" algn="l"/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slide should be kept and not deleted and the below should be removed as required. This slide can be updated from the View Tab -&gt;  Slide Master, Under the Master Views section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EF50-2AB9-4ABD-9790-D0E236B41461}"/>
              </a:ext>
            </a:extLst>
          </p:cNvPr>
          <p:cNvSpPr txBox="1"/>
          <p:nvPr userDrawn="1"/>
        </p:nvSpPr>
        <p:spPr>
          <a:xfrm>
            <a:off x="896112" y="909363"/>
            <a:ext cx="1039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Lato" panose="020F0502020204030203" pitchFamily="34" charset="0"/>
              </a:rPr>
              <a:t>Document Classification and versioning</a:t>
            </a:r>
            <a:endParaRPr lang="en-GB" sz="3600" b="1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ECD3D-D30D-4E3D-92CF-4DB20CE2E018}"/>
              </a:ext>
            </a:extLst>
          </p:cNvPr>
          <p:cNvSpPr txBox="1"/>
          <p:nvPr userDrawn="1"/>
        </p:nvSpPr>
        <p:spPr>
          <a:xfrm>
            <a:off x="983994" y="2322332"/>
            <a:ext cx="104404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chemeClr val="accent3"/>
                </a:solidFill>
                <a:latin typeface="Lato" panose="020F0502020204030203" pitchFamily="34" charset="0"/>
              </a:rPr>
              <a:t>[</a:t>
            </a:r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THIS LINE AND  WHAT DOES NOT APPLY BELOW]</a:t>
            </a:r>
            <a:b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presentation has been classified suitable for </a:t>
            </a:r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(Grade 0) 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use, inline with Microlink PC’s “</a:t>
            </a:r>
            <a:r>
              <a:rPr lang="en-GB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 Information Classification &amp; Handling” Policy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presentation has been classified suitable for </a:t>
            </a:r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 (Grade 1) 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only, inline with Microlink PC’s “</a:t>
            </a:r>
            <a:r>
              <a:rPr lang="en-GB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 Information Classification &amp; Handling” Policy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presentation has been classified suitable for </a:t>
            </a:r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 (Grade 2) 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only, inline with Microlink PC’s “</a:t>
            </a:r>
            <a:r>
              <a:rPr lang="en-GB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 Information Classification &amp; Handling” Policy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presentation has been classified suitable for </a:t>
            </a:r>
            <a:r>
              <a:rPr lang="en-US" sz="1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Confidential (Grade 3) </a:t>
            </a:r>
            <a:r>
              <a:rPr lang="en-US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only, inline with Microlink PC’s “</a:t>
            </a:r>
            <a:r>
              <a:rPr lang="en-GB" sz="11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 Information Classification &amp; Handling” Policy.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A69ABA-C1FB-4BF0-8D27-53CE4351F1B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7781196"/>
              </p:ext>
            </p:extLst>
          </p:nvPr>
        </p:nvGraphicFramePr>
        <p:xfrm>
          <a:off x="983994" y="3429000"/>
          <a:ext cx="10440417" cy="2987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1640">
                  <a:extLst>
                    <a:ext uri="{9D8B030D-6E8A-4147-A177-3AD203B41FA5}">
                      <a16:colId xmlns:a16="http://schemas.microsoft.com/office/drawing/2014/main" val="525140280"/>
                    </a:ext>
                  </a:extLst>
                </a:gridCol>
                <a:gridCol w="6663231">
                  <a:extLst>
                    <a:ext uri="{9D8B030D-6E8A-4147-A177-3AD203B41FA5}">
                      <a16:colId xmlns:a16="http://schemas.microsoft.com/office/drawing/2014/main" val="1140582473"/>
                    </a:ext>
                  </a:extLst>
                </a:gridCol>
                <a:gridCol w="1267958">
                  <a:extLst>
                    <a:ext uri="{9D8B030D-6E8A-4147-A177-3AD203B41FA5}">
                      <a16:colId xmlns:a16="http://schemas.microsoft.com/office/drawing/2014/main" val="3547024382"/>
                    </a:ext>
                  </a:extLst>
                </a:gridCol>
                <a:gridCol w="1717588">
                  <a:extLst>
                    <a:ext uri="{9D8B030D-6E8A-4147-A177-3AD203B41FA5}">
                      <a16:colId xmlns:a16="http://schemas.microsoft.com/office/drawing/2014/main" val="3319565300"/>
                    </a:ext>
                  </a:extLst>
                </a:gridCol>
              </a:tblGrid>
              <a:tr h="286903">
                <a:tc>
                  <a:txBody>
                    <a:bodyPr/>
                    <a:lstStyle/>
                    <a:p>
                      <a:r>
                        <a:rPr lang="en-GB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 of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Modified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Date of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78755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Initial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1584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7410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66488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19742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31651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14221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55908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5878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9316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32973"/>
                  </a:ext>
                </a:extLst>
              </a:tr>
              <a:tr h="229523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23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Gui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CEF81-D6B0-4310-8B41-110AE5F723FC}"/>
              </a:ext>
            </a:extLst>
          </p:cNvPr>
          <p:cNvSpPr txBox="1"/>
          <p:nvPr userDrawn="1"/>
        </p:nvSpPr>
        <p:spPr>
          <a:xfrm>
            <a:off x="7491791" y="210497"/>
            <a:ext cx="4533315" cy="132343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This slide sets to outline branding guidelines within this document and can be removed from the main slide deck once you have familiarised yourself.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A32C0-DA85-4D0A-855C-31550A34984C}"/>
              </a:ext>
            </a:extLst>
          </p:cNvPr>
          <p:cNvSpPr txBox="1"/>
          <p:nvPr userDrawn="1"/>
        </p:nvSpPr>
        <p:spPr>
          <a:xfrm>
            <a:off x="166893" y="1273226"/>
            <a:ext cx="2234321" cy="1452771"/>
          </a:xfrm>
          <a:prstGeom prst="roundRect">
            <a:avLst>
              <a:gd name="adj" fmla="val 2629"/>
            </a:avLst>
          </a:prstGeom>
          <a:solidFill>
            <a:srgbClr val="CF3667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0" dirty="0"/>
              <a:t>All</a:t>
            </a:r>
            <a:r>
              <a:rPr lang="en-GB" sz="1400" b="1" dirty="0"/>
              <a:t> Titles </a:t>
            </a:r>
            <a:r>
              <a:rPr lang="en-GB" sz="1400" b="0" dirty="0"/>
              <a:t>must</a:t>
            </a:r>
            <a:r>
              <a:rPr lang="en-GB" sz="1400" b="1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Be in UPPERCASE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Aerial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Bold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Centred Horizontally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Center Vertically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Line spacing “1.0”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050" dirty="0"/>
              <a:t>White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D05E8C-55DA-4452-80FC-0F807D2CC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06" t="1730" r="990" b="1404"/>
          <a:stretch/>
        </p:blipFill>
        <p:spPr>
          <a:xfrm>
            <a:off x="7491791" y="3519341"/>
            <a:ext cx="3787140" cy="2103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C617C9-95E8-4EA3-9EAD-0B357EFF8F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b="2041"/>
          <a:stretch/>
        </p:blipFill>
        <p:spPr>
          <a:xfrm>
            <a:off x="2814251" y="1495815"/>
            <a:ext cx="2919249" cy="161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ED6C5-8E67-485B-92BD-DAD3DCAAFDA2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 flipV="1">
            <a:off x="2401214" y="1607009"/>
            <a:ext cx="413037" cy="392603"/>
          </a:xfrm>
          <a:prstGeom prst="straightConnector1">
            <a:avLst/>
          </a:prstGeom>
          <a:ln w="28575">
            <a:solidFill>
              <a:srgbClr val="CF366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B28989-54D8-4B67-9B1D-FE0DD3482CA1}"/>
              </a:ext>
            </a:extLst>
          </p:cNvPr>
          <p:cNvSpPr txBox="1"/>
          <p:nvPr userDrawn="1"/>
        </p:nvSpPr>
        <p:spPr>
          <a:xfrm>
            <a:off x="186872" y="2809143"/>
            <a:ext cx="2234321" cy="698063"/>
          </a:xfrm>
          <a:prstGeom prst="roundRect">
            <a:avLst/>
          </a:prstGeom>
          <a:solidFill>
            <a:srgbClr val="395C7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/>
              <a:t>Company Logo </a:t>
            </a:r>
            <a:r>
              <a:rPr lang="en-GB" sz="1400" dirty="0"/>
              <a:t>Must: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50" dirty="0"/>
              <a:t>Remain in the location in the Slide Layout templates.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5C2FBD-0042-4D5E-8845-E094C098E313}"/>
              </a:ext>
            </a:extLst>
          </p:cNvPr>
          <p:cNvCxnSpPr>
            <a:cxnSpLocks/>
          </p:cNvCxnSpPr>
          <p:nvPr userDrawn="1"/>
        </p:nvCxnSpPr>
        <p:spPr>
          <a:xfrm flipV="1">
            <a:off x="2421193" y="2021682"/>
            <a:ext cx="551791" cy="1234152"/>
          </a:xfrm>
          <a:prstGeom prst="straightConnector1">
            <a:avLst/>
          </a:prstGeom>
          <a:ln w="28575">
            <a:solidFill>
              <a:srgbClr val="395C7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D77CC7-9393-4DCA-90F4-C6C448C18E7F}"/>
              </a:ext>
            </a:extLst>
          </p:cNvPr>
          <p:cNvSpPr txBox="1"/>
          <p:nvPr userDrawn="1"/>
        </p:nvSpPr>
        <p:spPr>
          <a:xfrm>
            <a:off x="1990549" y="3933058"/>
            <a:ext cx="2443226" cy="519291"/>
          </a:xfrm>
          <a:prstGeom prst="roundRect">
            <a:avLst/>
          </a:prstGeom>
          <a:solidFill>
            <a:srgbClr val="249FA7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400" b="1" dirty="0"/>
              <a:t>Titles Bars </a:t>
            </a:r>
            <a:r>
              <a:rPr lang="en-GB" sz="1400" b="0" dirty="0"/>
              <a:t>must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50" b="0" dirty="0"/>
              <a:t>Be one of the following </a:t>
            </a:r>
            <a:r>
              <a:rPr lang="en-GB" sz="1050" dirty="0"/>
              <a:t>Colours: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70CD98C-A341-4B6F-929D-BFF5F36ECBA9}"/>
              </a:ext>
            </a:extLst>
          </p:cNvPr>
          <p:cNvGrpSpPr/>
          <p:nvPr userDrawn="1"/>
        </p:nvGrpSpPr>
        <p:grpSpPr>
          <a:xfrm>
            <a:off x="521999" y="4531345"/>
            <a:ext cx="5838632" cy="2106857"/>
            <a:chOff x="166893" y="4003001"/>
            <a:chExt cx="5838632" cy="210685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9D66D0A-600D-44F2-84AE-0BFDBBC8FE10}"/>
                </a:ext>
              </a:extLst>
            </p:cNvPr>
            <p:cNvGrpSpPr/>
            <p:nvPr userDrawn="1"/>
          </p:nvGrpSpPr>
          <p:grpSpPr>
            <a:xfrm>
              <a:off x="1928923" y="4368448"/>
              <a:ext cx="407644" cy="1440553"/>
              <a:chOff x="947934" y="3919179"/>
              <a:chExt cx="407644" cy="1440553"/>
            </a:xfrm>
          </p:grpSpPr>
          <p:sp>
            <p:nvSpPr>
              <p:cNvPr id="31" name="Title 16">
                <a:extLst>
                  <a:ext uri="{FF2B5EF4-FFF2-40B4-BE49-F238E27FC236}">
                    <a16:creationId xmlns:a16="http://schemas.microsoft.com/office/drawing/2014/main" id="{E2C77D0F-B681-4F78-9F9B-0083FF547B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3919179"/>
                <a:ext cx="407644" cy="170087"/>
              </a:xfrm>
              <a:prstGeom prst="rect">
                <a:avLst/>
              </a:prstGeom>
              <a:solidFill>
                <a:srgbClr val="395C72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32" name="Title 16">
                <a:extLst>
                  <a:ext uri="{FF2B5EF4-FFF2-40B4-BE49-F238E27FC236}">
                    <a16:creationId xmlns:a16="http://schemas.microsoft.com/office/drawing/2014/main" id="{49CFE826-A6CF-4872-87C2-57BB608A4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4177783"/>
                <a:ext cx="407644" cy="170087"/>
              </a:xfrm>
              <a:prstGeom prst="rect">
                <a:avLst/>
              </a:prstGeom>
              <a:solidFill>
                <a:srgbClr val="CF3667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33" name="Title 16">
                <a:extLst>
                  <a:ext uri="{FF2B5EF4-FFF2-40B4-BE49-F238E27FC236}">
                    <a16:creationId xmlns:a16="http://schemas.microsoft.com/office/drawing/2014/main" id="{F7FD5295-2F0B-4FEE-8248-C7ADDD6846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4436386"/>
                <a:ext cx="407644" cy="170087"/>
              </a:xfrm>
              <a:prstGeom prst="rect">
                <a:avLst/>
              </a:prstGeom>
              <a:solidFill>
                <a:srgbClr val="249FA7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34" name="Title 16">
                <a:extLst>
                  <a:ext uri="{FF2B5EF4-FFF2-40B4-BE49-F238E27FC236}">
                    <a16:creationId xmlns:a16="http://schemas.microsoft.com/office/drawing/2014/main" id="{3CECC956-79E0-45F1-9F94-32C16F7AB7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4694989"/>
                <a:ext cx="407644" cy="170087"/>
              </a:xfrm>
              <a:prstGeom prst="rect">
                <a:avLst/>
              </a:prstGeom>
              <a:solidFill>
                <a:srgbClr val="9A3B7D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45" name="Title 16">
                <a:extLst>
                  <a:ext uri="{FF2B5EF4-FFF2-40B4-BE49-F238E27FC236}">
                    <a16:creationId xmlns:a16="http://schemas.microsoft.com/office/drawing/2014/main" id="{51B16734-E109-456B-A069-E7E6DFE6B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4942317"/>
                <a:ext cx="407644" cy="170087"/>
              </a:xfrm>
              <a:prstGeom prst="rect">
                <a:avLst/>
              </a:prstGeom>
              <a:solidFill>
                <a:srgbClr val="297EBA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46" name="Title 16">
                <a:extLst>
                  <a:ext uri="{FF2B5EF4-FFF2-40B4-BE49-F238E27FC236}">
                    <a16:creationId xmlns:a16="http://schemas.microsoft.com/office/drawing/2014/main" id="{116F04AF-49D0-47E8-B39D-33FCE0504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 userDrawn="1"/>
            </p:nvSpPr>
            <p:spPr>
              <a:xfrm>
                <a:off x="947934" y="5189645"/>
                <a:ext cx="407644" cy="170087"/>
              </a:xfrm>
              <a:prstGeom prst="rect">
                <a:avLst/>
              </a:prstGeom>
              <a:solidFill>
                <a:srgbClr val="E36E22"/>
              </a:solidFill>
              <a:ln>
                <a:noFill/>
                <a:prstDash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algn="ctr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GB" sz="1600" b="1" spc="3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8279B33-C429-4784-A83C-5FAAEB81E33A}"/>
                </a:ext>
              </a:extLst>
            </p:cNvPr>
            <p:cNvGrpSpPr/>
            <p:nvPr userDrawn="1"/>
          </p:nvGrpSpPr>
          <p:grpSpPr>
            <a:xfrm>
              <a:off x="2893612" y="4003001"/>
              <a:ext cx="3111913" cy="2106857"/>
              <a:chOff x="2313969" y="3278573"/>
              <a:chExt cx="4332893" cy="293349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06CA1CC-EC1E-4004-8B14-2D254CE7B4E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/>
              <a:srcRect l="839" t="2018" r="1013" b="2018"/>
              <a:stretch/>
            </p:blipFill>
            <p:spPr>
              <a:xfrm>
                <a:off x="2313969" y="3278573"/>
                <a:ext cx="3300046" cy="184638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42F0625-ED28-4312-A15A-77169779326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2519782" y="3471858"/>
                <a:ext cx="3352800" cy="1885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D720759-1A63-495F-A1C5-B405CF65E2A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6"/>
              <a:srcRect l="513" t="1960" r="1184" b="1373"/>
              <a:stretch/>
            </p:blipFill>
            <p:spPr>
              <a:xfrm>
                <a:off x="2719491" y="3732196"/>
                <a:ext cx="3324015" cy="1841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53C924BF-C1F0-44B7-81A1-E2F2ABEC557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/>
              <a:stretch>
                <a:fillRect/>
              </a:stretch>
            </p:blipFill>
            <p:spPr>
              <a:xfrm>
                <a:off x="2913108" y="3921114"/>
                <a:ext cx="3352800" cy="1885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70CF5B3C-A927-4BEA-B1D5-C9030C6C36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3132339" y="4133498"/>
                <a:ext cx="3343275" cy="1885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74DD63F1-9C0F-4731-9914-4C6A3F5CB4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3322637" y="4326120"/>
                <a:ext cx="3324225" cy="18859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6374A4-26D8-4CBD-B140-79DED6B945BE}"/>
                </a:ext>
              </a:extLst>
            </p:cNvPr>
            <p:cNvSpPr txBox="1"/>
            <p:nvPr userDrawn="1"/>
          </p:nvSpPr>
          <p:spPr>
            <a:xfrm>
              <a:off x="180647" y="4312903"/>
              <a:ext cx="16778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395C72"/>
                  </a:solidFill>
                </a:rPr>
                <a:t>R:57 G92 B114 - #395C72</a:t>
              </a:r>
              <a:endParaRPr lang="en-GB" sz="1050" dirty="0">
                <a:solidFill>
                  <a:srgbClr val="395C7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D3A984-F05A-41A1-98E4-EC5273A3D9C6}"/>
                </a:ext>
              </a:extLst>
            </p:cNvPr>
            <p:cNvSpPr txBox="1"/>
            <p:nvPr userDrawn="1"/>
          </p:nvSpPr>
          <p:spPr>
            <a:xfrm>
              <a:off x="180647" y="4562679"/>
              <a:ext cx="1705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CF3667"/>
                  </a:solidFill>
                </a:rPr>
                <a:t>R:207 G:54 B:103 - #CF3667</a:t>
              </a:r>
              <a:endParaRPr lang="en-GB" sz="1050" dirty="0">
                <a:solidFill>
                  <a:srgbClr val="CF3667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0389A7-E062-49F6-9BDC-84E9EF1482AE}"/>
                </a:ext>
              </a:extLst>
            </p:cNvPr>
            <p:cNvSpPr txBox="1"/>
            <p:nvPr userDrawn="1"/>
          </p:nvSpPr>
          <p:spPr>
            <a:xfrm>
              <a:off x="174647" y="4840201"/>
              <a:ext cx="1705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249FA7"/>
                  </a:solidFill>
                </a:rPr>
                <a:t>R:207 G:54 B:103 - #CF3667</a:t>
              </a:r>
              <a:endParaRPr lang="en-GB" sz="1050" dirty="0">
                <a:solidFill>
                  <a:srgbClr val="249FA7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8E4F9F-325C-4637-B95F-373B5E1D85C9}"/>
                </a:ext>
              </a:extLst>
            </p:cNvPr>
            <p:cNvSpPr txBox="1"/>
            <p:nvPr userDrawn="1"/>
          </p:nvSpPr>
          <p:spPr>
            <a:xfrm>
              <a:off x="166893" y="5115600"/>
              <a:ext cx="17620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9A3B7D"/>
                  </a:solidFill>
                </a:rPr>
                <a:t>R:154 G:59 B:125 - #9A3B7D</a:t>
              </a:r>
              <a:endParaRPr lang="en-GB" sz="1050" dirty="0">
                <a:solidFill>
                  <a:srgbClr val="9A3B7D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466903-3DE3-4D75-8CE1-2199825928BC}"/>
                </a:ext>
              </a:extLst>
            </p:cNvPr>
            <p:cNvSpPr txBox="1"/>
            <p:nvPr userDrawn="1"/>
          </p:nvSpPr>
          <p:spPr>
            <a:xfrm>
              <a:off x="174647" y="5357077"/>
              <a:ext cx="17542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297EBA"/>
                  </a:solidFill>
                </a:rPr>
                <a:t>R:41 G:126 B:186 - #297EBA</a:t>
              </a:r>
              <a:endParaRPr lang="en-GB" sz="1050" dirty="0">
                <a:solidFill>
                  <a:srgbClr val="297EBA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21D381-12D8-4568-BFBA-B7750211B69F}"/>
                </a:ext>
              </a:extLst>
            </p:cNvPr>
            <p:cNvSpPr txBox="1"/>
            <p:nvPr userDrawn="1"/>
          </p:nvSpPr>
          <p:spPr>
            <a:xfrm>
              <a:off x="176007" y="5596999"/>
              <a:ext cx="1705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pt-BR" sz="1050" dirty="0">
                  <a:solidFill>
                    <a:srgbClr val="E36E22"/>
                  </a:solidFill>
                </a:rPr>
                <a:t>R:227 G:110 B:34 - #E36E22</a:t>
              </a:r>
              <a:endParaRPr lang="en-GB" sz="1050" dirty="0">
                <a:solidFill>
                  <a:srgbClr val="E36E22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47A4880-5478-4888-8DD4-919732CB003B}"/>
                </a:ext>
              </a:extLst>
            </p:cNvPr>
            <p:cNvCxnSpPr>
              <a:cxnSpLocks/>
              <a:stCxn id="31" idx="3"/>
            </p:cNvCxnSpPr>
            <p:nvPr userDrawn="1"/>
          </p:nvCxnSpPr>
          <p:spPr>
            <a:xfrm flipV="1">
              <a:off x="2336567" y="4083236"/>
              <a:ext cx="596181" cy="370256"/>
            </a:xfrm>
            <a:prstGeom prst="straightConnector1">
              <a:avLst/>
            </a:prstGeom>
            <a:ln>
              <a:solidFill>
                <a:srgbClr val="395C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8079D21-9C94-4ABB-8043-FFCED78F9C78}"/>
                </a:ext>
              </a:extLst>
            </p:cNvPr>
            <p:cNvCxnSpPr>
              <a:cxnSpLocks/>
              <a:stCxn id="32" idx="3"/>
            </p:cNvCxnSpPr>
            <p:nvPr userDrawn="1"/>
          </p:nvCxnSpPr>
          <p:spPr>
            <a:xfrm flipV="1">
              <a:off x="2336567" y="4206921"/>
              <a:ext cx="771037" cy="505175"/>
            </a:xfrm>
            <a:prstGeom prst="straightConnector1">
              <a:avLst/>
            </a:prstGeom>
            <a:ln>
              <a:solidFill>
                <a:srgbClr val="CF366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D4599A6-6676-4C94-A34B-44B28C5796A8}"/>
                </a:ext>
              </a:extLst>
            </p:cNvPr>
            <p:cNvCxnSpPr>
              <a:cxnSpLocks/>
              <a:stCxn id="33" idx="3"/>
            </p:cNvCxnSpPr>
            <p:nvPr userDrawn="1"/>
          </p:nvCxnSpPr>
          <p:spPr>
            <a:xfrm flipV="1">
              <a:off x="2336567" y="4411240"/>
              <a:ext cx="910094" cy="559459"/>
            </a:xfrm>
            <a:prstGeom prst="straightConnector1">
              <a:avLst/>
            </a:prstGeom>
            <a:ln>
              <a:solidFill>
                <a:srgbClr val="249FA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971533-A26E-42AA-9633-7136B4DFF538}"/>
                </a:ext>
              </a:extLst>
            </p:cNvPr>
            <p:cNvCxnSpPr>
              <a:cxnSpLocks/>
              <a:stCxn id="34" idx="3"/>
            </p:cNvCxnSpPr>
            <p:nvPr userDrawn="1"/>
          </p:nvCxnSpPr>
          <p:spPr>
            <a:xfrm flipV="1">
              <a:off x="2336567" y="4546980"/>
              <a:ext cx="1033313" cy="682322"/>
            </a:xfrm>
            <a:prstGeom prst="straightConnector1">
              <a:avLst/>
            </a:prstGeom>
            <a:ln>
              <a:solidFill>
                <a:srgbClr val="9A3B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257FADF-1817-4C2A-9191-C180E5F92939}"/>
                </a:ext>
              </a:extLst>
            </p:cNvPr>
            <p:cNvCxnSpPr>
              <a:cxnSpLocks/>
              <a:stCxn id="45" idx="3"/>
            </p:cNvCxnSpPr>
            <p:nvPr userDrawn="1"/>
          </p:nvCxnSpPr>
          <p:spPr>
            <a:xfrm flipV="1">
              <a:off x="2336567" y="4719849"/>
              <a:ext cx="1192362" cy="756781"/>
            </a:xfrm>
            <a:prstGeom prst="straightConnector1">
              <a:avLst/>
            </a:prstGeom>
            <a:ln>
              <a:solidFill>
                <a:srgbClr val="297EB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FBCDDA5-9908-4B66-A3A7-C6850C1A462A}"/>
                </a:ext>
              </a:extLst>
            </p:cNvPr>
            <p:cNvCxnSpPr>
              <a:cxnSpLocks/>
              <a:stCxn id="46" idx="3"/>
            </p:cNvCxnSpPr>
            <p:nvPr userDrawn="1"/>
          </p:nvCxnSpPr>
          <p:spPr>
            <a:xfrm flipV="1">
              <a:off x="2336567" y="4874380"/>
              <a:ext cx="1346632" cy="849578"/>
            </a:xfrm>
            <a:prstGeom prst="straightConnector1">
              <a:avLst/>
            </a:prstGeom>
            <a:ln>
              <a:solidFill>
                <a:srgbClr val="E36E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3B967-3E4B-42ED-B7E7-BD7A86F33D27}"/>
              </a:ext>
            </a:extLst>
          </p:cNvPr>
          <p:cNvSpPr txBox="1"/>
          <p:nvPr userDrawn="1"/>
        </p:nvSpPr>
        <p:spPr>
          <a:xfrm>
            <a:off x="7444709" y="1803310"/>
            <a:ext cx="3866079" cy="876836"/>
          </a:xfrm>
          <a:prstGeom prst="roundRect">
            <a:avLst/>
          </a:prstGeom>
          <a:solidFill>
            <a:srgbClr val="9A3B7D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Title Slides </a:t>
            </a:r>
            <a:r>
              <a:rPr lang="en-GB" sz="1400" dirty="0"/>
              <a:t>must: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/>
              <a:t>Be aligned Center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50" b="1" dirty="0"/>
              <a:t>Have Logos </a:t>
            </a:r>
            <a:r>
              <a:rPr lang="en-GB" sz="1050" dirty="0"/>
              <a:t>Remain in the location in the Slide Layout templates.</a:t>
            </a:r>
            <a:endParaRPr lang="en-GB" sz="1050" b="1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C5247C0-5270-4AD9-84DB-7CCD02875192}"/>
              </a:ext>
            </a:extLst>
          </p:cNvPr>
          <p:cNvCxnSpPr>
            <a:stCxn id="118" idx="2"/>
            <a:endCxn id="16" idx="0"/>
          </p:cNvCxnSpPr>
          <p:nvPr userDrawn="1"/>
        </p:nvCxnSpPr>
        <p:spPr>
          <a:xfrm>
            <a:off x="9377749" y="2680146"/>
            <a:ext cx="7612" cy="839195"/>
          </a:xfrm>
          <a:prstGeom prst="straightConnector1">
            <a:avLst/>
          </a:prstGeom>
          <a:ln>
            <a:solidFill>
              <a:srgbClr val="9A3B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F5649EB-2B4A-4C79-BE99-F698752F554C}"/>
              </a:ext>
            </a:extLst>
          </p:cNvPr>
          <p:cNvSpPr txBox="1"/>
          <p:nvPr userDrawn="1"/>
        </p:nvSpPr>
        <p:spPr>
          <a:xfrm>
            <a:off x="266111" y="30698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BRANDING GUIDELINES</a:t>
            </a:r>
            <a:endParaRPr lang="en-GB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A3BE-6BAC-4BD9-9B65-808D7548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302"/>
            <a:ext cx="10515600" cy="3465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A5DF9-FBE1-43D4-9AB8-8C3E3BFA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00CD171-CF3A-4BF6-9C5A-4E72EDF2F15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6831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6FBC0D-394F-43BB-8F1B-C522B498C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2AE0-CF19-4741-B9DC-BE2F0660E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4791"/>
            <a:ext cx="5181600" cy="37121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9D612-0665-4804-B31B-3B9516C7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7"/>
            <a:ext cx="5181600" cy="5495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5C1C7E7C-C112-4D56-B52A-B88EB76FD9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999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11282-5279-47CF-A260-BD92EA0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44796"/>
            <a:ext cx="5157787" cy="533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90A0D-F239-4F90-81A4-19874BF0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44606"/>
            <a:ext cx="5157787" cy="2945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0F5F6-3C80-4CD8-A8C9-911B7D720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681037"/>
            <a:ext cx="5183188" cy="5197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8843F-2A4C-42DB-830C-D3168BC6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67502"/>
            <a:ext cx="5183188" cy="4822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3F2BF-43A2-40B5-8925-02830A265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72AB06F-61EE-4E24-B079-EAA54C9E5C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6131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CF4E24-0763-4526-8C55-6004131A9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9A0679CF-E98D-498D-863D-4991A2870E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7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27DD-9CE2-4248-B803-87D48F00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763" y="681037"/>
            <a:ext cx="7644625" cy="51800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E0BB3-08A1-4C65-8590-F27B1259E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05F43D3-6364-4A40-95E5-D7A1750AC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997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26B56-6673-4021-B984-D0E8518FE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9C32-55BC-4F4D-9367-560571C5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4792"/>
            <a:ext cx="3932237" cy="34041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C5161-E011-49D7-AC7F-4BBC9DEF1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C93B50D-43AC-45AB-B181-D15501C022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094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7D969-308F-4793-AF3B-85D335E59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64792"/>
            <a:ext cx="10515600" cy="3712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68AC0-AACA-463C-B901-6B612A570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8A9572B-DA93-4334-82C0-70F80CA4C7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3232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41C4-BB53-4B23-AAFB-00B546BD2EF9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5D56C-8A7C-4E25-9C59-6A96D1FD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07920"/>
            <a:ext cx="7734300" cy="37690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13DC9-4200-4468-B090-02C0611D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17" y="1294164"/>
            <a:ext cx="2906061" cy="1170628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EC9C10E-637F-4551-87B3-7DF58A3271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42900"/>
            <a:ext cx="2734270" cy="338137"/>
          </a:xfrm>
          <a:solidFill>
            <a:srgbClr val="395C72"/>
          </a:solidFill>
        </p:spPr>
        <p:txBody>
          <a:bodyPr anchor="ctr" anchorCtr="1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202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597CD-208B-40B6-BE05-E8140E6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731CC-91FA-487B-8A3A-2D5C9DBC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CC69-92AD-498F-9D34-5E66CD6BAAE7}"/>
              </a:ext>
            </a:extLst>
          </p:cNvPr>
          <p:cNvSpPr txBox="1"/>
          <p:nvPr userDrawn="1"/>
        </p:nvSpPr>
        <p:spPr>
          <a:xfrm>
            <a:off x="8877669" y="6419654"/>
            <a:ext cx="2752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MICROLINK PC (UK) LTD</a:t>
            </a:r>
          </a:p>
        </p:txBody>
      </p:sp>
    </p:spTree>
    <p:extLst>
      <p:ext uri="{BB962C8B-B14F-4D97-AF65-F5344CB8AC3E}">
        <p14:creationId xmlns:p14="http://schemas.microsoft.com/office/powerpoint/2010/main" val="42697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597CD-208B-40B6-BE05-E8140E6D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731CC-91FA-487B-8A3A-2D5C9DBC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CC69-92AD-498F-9D34-5E66CD6BAAE7}"/>
              </a:ext>
            </a:extLst>
          </p:cNvPr>
          <p:cNvSpPr txBox="1"/>
          <p:nvPr userDrawn="1"/>
        </p:nvSpPr>
        <p:spPr>
          <a:xfrm>
            <a:off x="8877669" y="6419654"/>
            <a:ext cx="2752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MICROLINK PC (UK) LTD</a:t>
            </a:r>
          </a:p>
        </p:txBody>
      </p:sp>
    </p:spTree>
    <p:extLst>
      <p:ext uri="{BB962C8B-B14F-4D97-AF65-F5344CB8AC3E}">
        <p14:creationId xmlns:p14="http://schemas.microsoft.com/office/powerpoint/2010/main" val="17657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23" Type="http://schemas.openxmlformats.org/officeDocument/2006/relationships/image" Target="../media/image30.jpeg"/><Relationship Id="rId10" Type="http://schemas.openxmlformats.org/officeDocument/2006/relationships/image" Target="../media/image17.png"/><Relationship Id="rId19" Type="http://schemas.openxmlformats.org/officeDocument/2006/relationships/image" Target="../media/image26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Relationship Id="rId2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wpa@microlinkpc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linkp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2EE-C6F9-4594-A844-82834F4F4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600" b="1" dirty="0"/>
              <a:t>AI AND INCLUSION</a:t>
            </a:r>
          </a:p>
        </p:txBody>
      </p:sp>
      <p:sp>
        <p:nvSpPr>
          <p:cNvPr id="3" name="Subtitle 2" descr="22nd June 2021&#10;">
            <a:extLst>
              <a:ext uri="{FF2B5EF4-FFF2-40B4-BE49-F238E27FC236}">
                <a16:creationId xmlns:a16="http://schemas.microsoft.com/office/drawing/2014/main" id="{EC2C7A5E-E5EE-49B4-8A8F-D66EABEF2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95259"/>
          </a:xfrm>
        </p:spPr>
        <p:txBody>
          <a:bodyPr>
            <a:noAutofit/>
          </a:bodyPr>
          <a:lstStyle/>
          <a:p>
            <a:r>
              <a:rPr lang="en-GB" sz="2000" b="1" dirty="0"/>
              <a:t>22</a:t>
            </a:r>
            <a:r>
              <a:rPr lang="en-GB" sz="2000" b="1" baseline="30000" dirty="0"/>
              <a:t>nd</a:t>
            </a:r>
            <a:r>
              <a:rPr lang="en-GB" sz="2000" b="1" dirty="0"/>
              <a:t> June 2021</a:t>
            </a:r>
          </a:p>
        </p:txBody>
      </p:sp>
    </p:spTree>
    <p:extLst>
      <p:ext uri="{BB962C8B-B14F-4D97-AF65-F5344CB8AC3E}">
        <p14:creationId xmlns:p14="http://schemas.microsoft.com/office/powerpoint/2010/main" val="18016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E3AAC81-927C-4AE2-B257-A0A8954FDE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COMPANY</a:t>
            </a:r>
            <a:r>
              <a:rPr lang="en-GB" baseline="0" dirty="0">
                <a:solidFill>
                  <a:schemeClr val="bg1"/>
                </a:solidFill>
              </a:rPr>
              <a:t> BACKGROUND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Lloyds Bank">
            <a:extLst>
              <a:ext uri="{FF2B5EF4-FFF2-40B4-BE49-F238E27FC236}">
                <a16:creationId xmlns:a16="http://schemas.microsoft.com/office/drawing/2014/main" id="{A0EB4CF8-00C1-4770-9D4E-7960AE29D3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205" y="5049975"/>
            <a:ext cx="684172" cy="369988"/>
          </a:xfrm>
          <a:prstGeom prst="rect">
            <a:avLst/>
          </a:prstGeom>
        </p:spPr>
      </p:pic>
      <p:pic>
        <p:nvPicPr>
          <p:cNvPr id="5" name="Picture 4" descr="Department for Work &amp; Pensions">
            <a:extLst>
              <a:ext uri="{FF2B5EF4-FFF2-40B4-BE49-F238E27FC236}">
                <a16:creationId xmlns:a16="http://schemas.microsoft.com/office/drawing/2014/main" id="{3CF70E92-C652-4D3D-932F-AD38FA1922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251" y="4998044"/>
            <a:ext cx="515078" cy="428812"/>
          </a:xfrm>
          <a:prstGeom prst="rect">
            <a:avLst/>
          </a:prstGeom>
        </p:spPr>
      </p:pic>
      <p:pic>
        <p:nvPicPr>
          <p:cNvPr id="6" name="Picture 5" descr="Cabinet Office">
            <a:extLst>
              <a:ext uri="{FF2B5EF4-FFF2-40B4-BE49-F238E27FC236}">
                <a16:creationId xmlns:a16="http://schemas.microsoft.com/office/drawing/2014/main" id="{A6D55CA1-45B7-4914-9C36-1C6A5B4449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259" y="5182105"/>
            <a:ext cx="653734" cy="247844"/>
          </a:xfrm>
          <a:prstGeom prst="rect">
            <a:avLst/>
          </a:prstGeom>
        </p:spPr>
      </p:pic>
      <p:pic>
        <p:nvPicPr>
          <p:cNvPr id="7" name="Picture 6" descr="Bank of England">
            <a:extLst>
              <a:ext uri="{FF2B5EF4-FFF2-40B4-BE49-F238E27FC236}">
                <a16:creationId xmlns:a16="http://schemas.microsoft.com/office/drawing/2014/main" id="{362B0DC0-EF40-4D1C-81D3-F3F8E9D579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530" y="5190150"/>
            <a:ext cx="1211905" cy="231966"/>
          </a:xfrm>
          <a:prstGeom prst="rect">
            <a:avLst/>
          </a:prstGeom>
        </p:spPr>
      </p:pic>
      <p:pic>
        <p:nvPicPr>
          <p:cNvPr id="8" name="Picture 7" descr="NHS">
            <a:extLst>
              <a:ext uri="{FF2B5EF4-FFF2-40B4-BE49-F238E27FC236}">
                <a16:creationId xmlns:a16="http://schemas.microsoft.com/office/drawing/2014/main" id="{BA9BCA7C-0AE5-4898-9278-29DC7C2FC5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203" y="5110289"/>
            <a:ext cx="558562" cy="418922"/>
          </a:xfrm>
          <a:prstGeom prst="rect">
            <a:avLst/>
          </a:prstGeom>
        </p:spPr>
      </p:pic>
      <p:pic>
        <p:nvPicPr>
          <p:cNvPr id="9" name="Picture 8" descr="Glaxo Smith Kline">
            <a:extLst>
              <a:ext uri="{FF2B5EF4-FFF2-40B4-BE49-F238E27FC236}">
                <a16:creationId xmlns:a16="http://schemas.microsoft.com/office/drawing/2014/main" id="{48358589-1B92-4F88-84C9-678A1FA1D9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5914" y="5208419"/>
            <a:ext cx="691898" cy="232420"/>
          </a:xfrm>
          <a:prstGeom prst="rect">
            <a:avLst/>
          </a:prstGeom>
        </p:spPr>
      </p:pic>
      <p:pic>
        <p:nvPicPr>
          <p:cNvPr id="10" name="Picture 9" descr="KPMG">
            <a:extLst>
              <a:ext uri="{FF2B5EF4-FFF2-40B4-BE49-F238E27FC236}">
                <a16:creationId xmlns:a16="http://schemas.microsoft.com/office/drawing/2014/main" id="{AD399954-E235-42C3-9797-AB03AA85899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937" y="4998044"/>
            <a:ext cx="649406" cy="649406"/>
          </a:xfrm>
          <a:prstGeom prst="rect">
            <a:avLst/>
          </a:prstGeom>
        </p:spPr>
      </p:pic>
      <p:pic>
        <p:nvPicPr>
          <p:cNvPr id="11" name="Picture 10" descr="ITV">
            <a:extLst>
              <a:ext uri="{FF2B5EF4-FFF2-40B4-BE49-F238E27FC236}">
                <a16:creationId xmlns:a16="http://schemas.microsoft.com/office/drawing/2014/main" id="{C9B6E852-E21D-494A-9D44-3C7C3FB680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5569" y="5192335"/>
            <a:ext cx="455008" cy="227896"/>
          </a:xfrm>
          <a:prstGeom prst="rect">
            <a:avLst/>
          </a:prstGeom>
        </p:spPr>
      </p:pic>
      <p:pic>
        <p:nvPicPr>
          <p:cNvPr id="12" name="Picture 11" descr="American Express">
            <a:extLst>
              <a:ext uri="{FF2B5EF4-FFF2-40B4-BE49-F238E27FC236}">
                <a16:creationId xmlns:a16="http://schemas.microsoft.com/office/drawing/2014/main" id="{56EFA59E-F3B7-4D80-B7D3-9FA0929C4A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2980" y="5142395"/>
            <a:ext cx="403442" cy="310340"/>
          </a:xfrm>
          <a:prstGeom prst="rect">
            <a:avLst/>
          </a:prstGeom>
        </p:spPr>
      </p:pic>
      <p:pic>
        <p:nvPicPr>
          <p:cNvPr id="13" name="Picture 12" descr="Accenture">
            <a:extLst>
              <a:ext uri="{FF2B5EF4-FFF2-40B4-BE49-F238E27FC236}">
                <a16:creationId xmlns:a16="http://schemas.microsoft.com/office/drawing/2014/main" id="{18E7386B-B37B-49F5-B42B-2C4213F527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1625" y="5212338"/>
            <a:ext cx="533878" cy="243938"/>
          </a:xfrm>
          <a:prstGeom prst="rect">
            <a:avLst/>
          </a:prstGeom>
        </p:spPr>
      </p:pic>
      <p:pic>
        <p:nvPicPr>
          <p:cNvPr id="14" name="Picture 13" descr="Channel Four">
            <a:extLst>
              <a:ext uri="{FF2B5EF4-FFF2-40B4-BE49-F238E27FC236}">
                <a16:creationId xmlns:a16="http://schemas.microsoft.com/office/drawing/2014/main" id="{8160AB01-67C1-4D69-B16E-D975B64139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7544" y="5167964"/>
            <a:ext cx="658350" cy="342934"/>
          </a:xfrm>
          <a:prstGeom prst="rect">
            <a:avLst/>
          </a:prstGeom>
        </p:spPr>
      </p:pic>
      <p:pic>
        <p:nvPicPr>
          <p:cNvPr id="15" name="Picture 14" descr="Leeds City Council">
            <a:extLst>
              <a:ext uri="{FF2B5EF4-FFF2-40B4-BE49-F238E27FC236}">
                <a16:creationId xmlns:a16="http://schemas.microsoft.com/office/drawing/2014/main" id="{D19F64A1-AE31-4C81-9975-DC3C45192F4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988" y="5241943"/>
            <a:ext cx="635038" cy="184728"/>
          </a:xfrm>
          <a:prstGeom prst="rect">
            <a:avLst/>
          </a:prstGeom>
        </p:spPr>
      </p:pic>
      <p:pic>
        <p:nvPicPr>
          <p:cNvPr id="16" name="Picture 15" descr="HSBC">
            <a:extLst>
              <a:ext uri="{FF2B5EF4-FFF2-40B4-BE49-F238E27FC236}">
                <a16:creationId xmlns:a16="http://schemas.microsoft.com/office/drawing/2014/main" id="{796A0BC6-DEBD-4F8B-A3A8-E9B854C09FDB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352" y="5856293"/>
            <a:ext cx="815982" cy="152182"/>
          </a:xfrm>
          <a:prstGeom prst="rect">
            <a:avLst/>
          </a:prstGeom>
        </p:spPr>
      </p:pic>
      <p:pic>
        <p:nvPicPr>
          <p:cNvPr id="17" name="Picture 16" descr="Virgin Media">
            <a:extLst>
              <a:ext uri="{FF2B5EF4-FFF2-40B4-BE49-F238E27FC236}">
                <a16:creationId xmlns:a16="http://schemas.microsoft.com/office/drawing/2014/main" id="{A73C04D3-232D-4D9B-BA09-D211D0888A62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4125" y="5755406"/>
            <a:ext cx="501580" cy="316600"/>
          </a:xfrm>
          <a:prstGeom prst="rect">
            <a:avLst/>
          </a:prstGeom>
        </p:spPr>
      </p:pic>
      <p:pic>
        <p:nvPicPr>
          <p:cNvPr id="18" name="Picture 17" descr="Eversheds Sutherland">
            <a:extLst>
              <a:ext uri="{FF2B5EF4-FFF2-40B4-BE49-F238E27FC236}">
                <a16:creationId xmlns:a16="http://schemas.microsoft.com/office/drawing/2014/main" id="{5BF2ED85-782C-4CF1-91B5-26E2016C549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519" y="5811971"/>
            <a:ext cx="710072" cy="210804"/>
          </a:xfrm>
          <a:prstGeom prst="rect">
            <a:avLst/>
          </a:prstGeom>
        </p:spPr>
      </p:pic>
      <p:pic>
        <p:nvPicPr>
          <p:cNvPr id="19" name="Picture 18" descr="EY - Building a better working world">
            <a:extLst>
              <a:ext uri="{FF2B5EF4-FFF2-40B4-BE49-F238E27FC236}">
                <a16:creationId xmlns:a16="http://schemas.microsoft.com/office/drawing/2014/main" id="{7CD8172A-F21D-47E3-95AD-960F87CDF5C8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241" y="5666662"/>
            <a:ext cx="620578" cy="336954"/>
          </a:xfrm>
          <a:prstGeom prst="rect">
            <a:avLst/>
          </a:prstGeom>
        </p:spPr>
      </p:pic>
      <p:pic>
        <p:nvPicPr>
          <p:cNvPr id="20" name="Picture 19" descr="Barclays">
            <a:extLst>
              <a:ext uri="{FF2B5EF4-FFF2-40B4-BE49-F238E27FC236}">
                <a16:creationId xmlns:a16="http://schemas.microsoft.com/office/drawing/2014/main" id="{94512368-6AC5-4D20-B1F8-E4B6028BDC0F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435" y="5865641"/>
            <a:ext cx="746948" cy="143198"/>
          </a:xfrm>
          <a:prstGeom prst="rect">
            <a:avLst/>
          </a:prstGeom>
        </p:spPr>
      </p:pic>
      <p:pic>
        <p:nvPicPr>
          <p:cNvPr id="21" name="Picture 20" descr="Enterprise - rent a car">
            <a:extLst>
              <a:ext uri="{FF2B5EF4-FFF2-40B4-BE49-F238E27FC236}">
                <a16:creationId xmlns:a16="http://schemas.microsoft.com/office/drawing/2014/main" id="{26AEEF5E-9EAD-41D2-BAFC-9096C04448F6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8913" y="5865641"/>
            <a:ext cx="720282" cy="143196"/>
          </a:xfrm>
          <a:prstGeom prst="rect">
            <a:avLst/>
          </a:prstGeom>
        </p:spPr>
      </p:pic>
      <p:pic>
        <p:nvPicPr>
          <p:cNvPr id="22" name="Picture 21" descr="HM Land Registry">
            <a:extLst>
              <a:ext uri="{FF2B5EF4-FFF2-40B4-BE49-F238E27FC236}">
                <a16:creationId xmlns:a16="http://schemas.microsoft.com/office/drawing/2014/main" id="{6A26387B-02C2-45AE-A1B6-B491AB2621E1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4587" y="5778488"/>
            <a:ext cx="782712" cy="293518"/>
          </a:xfrm>
          <a:prstGeom prst="rect">
            <a:avLst/>
          </a:prstGeom>
        </p:spPr>
      </p:pic>
      <p:pic>
        <p:nvPicPr>
          <p:cNvPr id="23" name="Picture 22" descr="BT">
            <a:extLst>
              <a:ext uri="{FF2B5EF4-FFF2-40B4-BE49-F238E27FC236}">
                <a16:creationId xmlns:a16="http://schemas.microsoft.com/office/drawing/2014/main" id="{CF33CA81-F72A-40C6-83D8-7CAB6B166C5B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023" y="5790103"/>
            <a:ext cx="551510" cy="310194"/>
          </a:xfrm>
          <a:prstGeom prst="rect">
            <a:avLst/>
          </a:prstGeom>
        </p:spPr>
      </p:pic>
      <p:pic>
        <p:nvPicPr>
          <p:cNvPr id="24" name="Picture 23" descr="North Wales Police">
            <a:extLst>
              <a:ext uri="{FF2B5EF4-FFF2-40B4-BE49-F238E27FC236}">
                <a16:creationId xmlns:a16="http://schemas.microsoft.com/office/drawing/2014/main" id="{E9526C2D-C3B4-4F52-A75C-C23627833F0A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8547" y="5755406"/>
            <a:ext cx="917994" cy="333464"/>
          </a:xfrm>
          <a:prstGeom prst="rect">
            <a:avLst/>
          </a:prstGeom>
        </p:spPr>
      </p:pic>
      <p:pic>
        <p:nvPicPr>
          <p:cNvPr id="25" name="Picture 24" descr="Royal Mail">
            <a:extLst>
              <a:ext uri="{FF2B5EF4-FFF2-40B4-BE49-F238E27FC236}">
                <a16:creationId xmlns:a16="http://schemas.microsoft.com/office/drawing/2014/main" id="{B788182F-7759-4576-BDCF-A69BAB05E603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1744" y="5755406"/>
            <a:ext cx="403442" cy="2904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7ACC58-0FA0-491B-9063-F1C411D7E0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420820" y="6419654"/>
            <a:ext cx="3350359" cy="22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1/4</a:t>
            </a:r>
          </a:p>
        </p:txBody>
      </p:sp>
      <p:sp>
        <p:nvSpPr>
          <p:cNvPr id="2" name="Content Placeholder 1" descr="COMPANY BACKGROUND&#10;Established in 1992 working within the higher education and workplace sectors.&#10;Helped over 500,000 disabled people to succeed&#10;Operating in the UK, USA, South Africa and Middle East&#10;">
            <a:extLst>
              <a:ext uri="{FF2B5EF4-FFF2-40B4-BE49-F238E27FC236}">
                <a16:creationId xmlns:a16="http://schemas.microsoft.com/office/drawing/2014/main" id="{D980A474-0C14-4151-9888-F41F1F0E16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302"/>
            <a:ext cx="10515600" cy="1928485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3100" b="1" dirty="0"/>
              <a:t>COMPANY BACKGROUND</a:t>
            </a:r>
          </a:p>
          <a:p>
            <a:pPr>
              <a:lnSpc>
                <a:spcPct val="110000"/>
              </a:lnSpc>
            </a:pPr>
            <a:r>
              <a:rPr lang="en-GB" dirty="0"/>
              <a:t>Established in 1992 working within the higher education and workplace sectors.</a:t>
            </a:r>
          </a:p>
          <a:p>
            <a:pPr>
              <a:lnSpc>
                <a:spcPct val="110000"/>
              </a:lnSpc>
            </a:pPr>
            <a:r>
              <a:rPr lang="en-GB" dirty="0"/>
              <a:t>Helped over 500,000 disabled people to succeed</a:t>
            </a:r>
          </a:p>
          <a:p>
            <a:pPr>
              <a:lnSpc>
                <a:spcPct val="110000"/>
              </a:lnSpc>
            </a:pPr>
            <a:r>
              <a:rPr lang="en-GB" dirty="0"/>
              <a:t>Operating in the UK, USA, South Africa and Middle East</a:t>
            </a:r>
          </a:p>
        </p:txBody>
      </p:sp>
      <p:sp>
        <p:nvSpPr>
          <p:cNvPr id="3" name="Text Placeholder 2" descr="INTRODUCTION&#10;">
            <a:extLst>
              <a:ext uri="{FF2B5EF4-FFF2-40B4-BE49-F238E27FC236}">
                <a16:creationId xmlns:a16="http://schemas.microsoft.com/office/drawing/2014/main" id="{8523195D-61A9-469B-B6E5-51B66207E3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057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D00D5B-91ED-435A-AA0B-764D97D97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Helping with client's accessibility needs</a:t>
            </a:r>
          </a:p>
        </p:txBody>
      </p:sp>
      <p:pic>
        <p:nvPicPr>
          <p:cNvPr id="7" name="Picture 6" descr="Helping clients become accessible.">
            <a:extLst>
              <a:ext uri="{FF2B5EF4-FFF2-40B4-BE49-F238E27FC236}">
                <a16:creationId xmlns:a16="http://schemas.microsoft.com/office/drawing/2014/main" id="{3F24F017-5BBB-4E22-9CCB-D63474F83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76237"/>
            <a:ext cx="5791200" cy="5791200"/>
          </a:xfrm>
          <a:prstGeom prst="rect">
            <a:avLst/>
          </a:prstGeom>
        </p:spPr>
      </p:pic>
      <p:pic>
        <p:nvPicPr>
          <p:cNvPr id="5" name="Picture 4" descr="Business Disability Forum.">
            <a:extLst>
              <a:ext uri="{FF2B5EF4-FFF2-40B4-BE49-F238E27FC236}">
                <a16:creationId xmlns:a16="http://schemas.microsoft.com/office/drawing/2014/main" id="{4C71BC83-4992-45E3-8641-6FAFCC8CC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11" y="681037"/>
            <a:ext cx="2913089" cy="1195114"/>
          </a:xfrm>
          <a:prstGeom prst="rect">
            <a:avLst/>
          </a:prstGeom>
        </p:spPr>
      </p:pic>
      <p:sp>
        <p:nvSpPr>
          <p:cNvPr id="8" name="TextBox 7" descr="Level 5 – Best Practice&#10;">
            <a:extLst>
              <a:ext uri="{FF2B5EF4-FFF2-40B4-BE49-F238E27FC236}">
                <a16:creationId xmlns:a16="http://schemas.microsoft.com/office/drawing/2014/main" id="{DBBACB90-73D5-4D90-81EB-0DB4138D6A2A}"/>
              </a:ext>
            </a:extLst>
          </p:cNvPr>
          <p:cNvSpPr txBox="1"/>
          <p:nvPr/>
        </p:nvSpPr>
        <p:spPr>
          <a:xfrm rot="16200000">
            <a:off x="8756967" y="3010227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 5 – Best Practice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2A503-60D9-4184-ABA6-F265B15FDE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420820" y="6419654"/>
            <a:ext cx="3350359" cy="22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2/4</a:t>
            </a:r>
          </a:p>
        </p:txBody>
      </p:sp>
      <p:sp>
        <p:nvSpPr>
          <p:cNvPr id="2" name="Content Placeholder 1" descr="HELPING WITH CLIENT'S ACCESSIBILITY NEEDS&#10;Actively involved in and founding member of the&#10;Business Disability Forum Tech Taskforce.&#10;Helping organisations become accessible since 2010.&#10;Provide services to 40 large enterprises for disability&#10;and physical/digital accessibility services.&#10;">
            <a:extLst>
              <a:ext uri="{FF2B5EF4-FFF2-40B4-BE49-F238E27FC236}">
                <a16:creationId xmlns:a16="http://schemas.microsoft.com/office/drawing/2014/main" id="{DFB65865-5AE0-4DA3-84A2-4B036B4C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1303"/>
            <a:ext cx="10644266" cy="304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HELPING WITH CLIENT'S ACCESSIBILITY NEEDS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Actively involved in and founding member of the</a:t>
            </a:r>
            <a:br>
              <a:rPr lang="en-GB" sz="2400" dirty="0"/>
            </a:br>
            <a:r>
              <a:rPr lang="en-GB" sz="2400" dirty="0"/>
              <a:t>Business Disability Forum Tech Taskforce.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Helping organisations become accessible since 2010.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Provide services to 40 large enterprises for disability</a:t>
            </a:r>
            <a:br>
              <a:rPr lang="en-GB" sz="2400" dirty="0"/>
            </a:br>
            <a:r>
              <a:rPr lang="en-GB" sz="2400" dirty="0"/>
              <a:t>and physical/digital accessibility services.</a:t>
            </a:r>
          </a:p>
        </p:txBody>
      </p:sp>
      <p:sp>
        <p:nvSpPr>
          <p:cNvPr id="3" name="Text Placeholder 2" descr="CLIENTS NEEDS&#10;">
            <a:extLst>
              <a:ext uri="{FF2B5EF4-FFF2-40B4-BE49-F238E27FC236}">
                <a16:creationId xmlns:a16="http://schemas.microsoft.com/office/drawing/2014/main" id="{05AB578B-88B6-4643-9863-F8381DFDF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CLIENTS NEEDS</a:t>
            </a:r>
          </a:p>
        </p:txBody>
      </p:sp>
    </p:spTree>
    <p:extLst>
      <p:ext uri="{BB962C8B-B14F-4D97-AF65-F5344CB8AC3E}">
        <p14:creationId xmlns:p14="http://schemas.microsoft.com/office/powerpoint/2010/main" val="359944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2EC6DA-38E7-409D-9DA0-C42D2C77F2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Gaps in accessibility</a:t>
            </a:r>
          </a:p>
        </p:txBody>
      </p:sp>
      <p:pic>
        <p:nvPicPr>
          <p:cNvPr id="7" name="Picture 6" descr="Missing puzzle piece.">
            <a:extLst>
              <a:ext uri="{FF2B5EF4-FFF2-40B4-BE49-F238E27FC236}">
                <a16:creationId xmlns:a16="http://schemas.microsoft.com/office/drawing/2014/main" id="{2FE7F262-9252-43F4-9347-02139D566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82" y="0"/>
            <a:ext cx="6702502" cy="6858000"/>
          </a:xfrm>
          <a:prstGeom prst="rect">
            <a:avLst/>
          </a:prstGeom>
        </p:spPr>
      </p:pic>
      <p:pic>
        <p:nvPicPr>
          <p:cNvPr id="9" name="Graphic 8" descr="Person in wheelchair with solid fill">
            <a:extLst>
              <a:ext uri="{FF2B5EF4-FFF2-40B4-BE49-F238E27FC236}">
                <a16:creationId xmlns:a16="http://schemas.microsoft.com/office/drawing/2014/main" id="{1835B75C-4799-4A54-9CA6-88363D4A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52319">
            <a:off x="9355854" y="2960006"/>
            <a:ext cx="937989" cy="937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E0E25-DBB1-4C78-9CAD-4CEDE2B604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420820" y="6419654"/>
            <a:ext cx="3350359" cy="22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3/4</a:t>
            </a:r>
          </a:p>
        </p:txBody>
      </p:sp>
      <p:sp>
        <p:nvSpPr>
          <p:cNvPr id="2" name="Content Placeholder 1" descr="GAPS IN ACCESSIBILITY&#10;When using online interactive services&#10;Usability by disabled people e.g.&#10;Authentication methods&#10;Web accessibility checks as open data&#10;Availability&#10;Accessibility statements&#10;Machine readable&#10;">
            <a:extLst>
              <a:ext uri="{FF2B5EF4-FFF2-40B4-BE49-F238E27FC236}">
                <a16:creationId xmlns:a16="http://schemas.microsoft.com/office/drawing/2014/main" id="{BB5D0828-67BE-4C30-B51C-3351B0F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GAPS IN ACCESSIBILITY</a:t>
            </a:r>
          </a:p>
          <a:p>
            <a:pPr marL="0" indent="0">
              <a:buNone/>
            </a:pPr>
            <a:r>
              <a:rPr lang="en-GB" dirty="0"/>
              <a:t>When using online interactive services</a:t>
            </a:r>
            <a:endParaRPr lang="en-GB" b="1" dirty="0"/>
          </a:p>
          <a:p>
            <a:r>
              <a:rPr lang="en-GB" dirty="0"/>
              <a:t>Usability by disabled people e.g.</a:t>
            </a:r>
          </a:p>
          <a:p>
            <a:pPr lvl="1"/>
            <a:r>
              <a:rPr lang="en-GB" dirty="0"/>
              <a:t>Authentication methods</a:t>
            </a:r>
          </a:p>
          <a:p>
            <a:r>
              <a:rPr lang="en-GB" dirty="0"/>
              <a:t>Web accessibility checks as open data</a:t>
            </a:r>
          </a:p>
          <a:p>
            <a:pPr lvl="1"/>
            <a:r>
              <a:rPr lang="en-GB" dirty="0"/>
              <a:t>Availability</a:t>
            </a:r>
          </a:p>
          <a:p>
            <a:r>
              <a:rPr lang="en-GB" dirty="0"/>
              <a:t>Accessibility statements</a:t>
            </a:r>
          </a:p>
          <a:p>
            <a:pPr lvl="1"/>
            <a:r>
              <a:rPr lang="en-GB" dirty="0"/>
              <a:t>Machine readable</a:t>
            </a:r>
          </a:p>
        </p:txBody>
      </p:sp>
      <p:sp>
        <p:nvSpPr>
          <p:cNvPr id="3" name="Text Placeholder 2" descr="GAPS&#10;">
            <a:extLst>
              <a:ext uri="{FF2B5EF4-FFF2-40B4-BE49-F238E27FC236}">
                <a16:creationId xmlns:a16="http://schemas.microsoft.com/office/drawing/2014/main" id="{65C06D75-73FB-466A-9417-CF5748514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29711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A685ED-E391-4B93-85C1-4E1B60DB75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Preparing the population</a:t>
            </a:r>
          </a:p>
        </p:txBody>
      </p:sp>
      <p:pic>
        <p:nvPicPr>
          <p:cNvPr id="5" name="Picture 4" descr="Employment Autism: opportunity in work and fulfilment in life.">
            <a:extLst>
              <a:ext uri="{FF2B5EF4-FFF2-40B4-BE49-F238E27FC236}">
                <a16:creationId xmlns:a16="http://schemas.microsoft.com/office/drawing/2014/main" id="{FD32F4C4-FE21-492A-BF47-E1F379AD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3" y="4377291"/>
            <a:ext cx="4103214" cy="912965"/>
          </a:xfrm>
          <a:prstGeom prst="rect">
            <a:avLst/>
          </a:prstGeom>
        </p:spPr>
      </p:pic>
      <p:pic>
        <p:nvPicPr>
          <p:cNvPr id="7" name="Picture 6" descr="Autism Hampshire">
            <a:extLst>
              <a:ext uri="{FF2B5EF4-FFF2-40B4-BE49-F238E27FC236}">
                <a16:creationId xmlns:a16="http://schemas.microsoft.com/office/drawing/2014/main" id="{F6CBA197-593C-430D-AAC2-A7FAC9913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5" y="5401358"/>
            <a:ext cx="2110101" cy="775605"/>
          </a:xfrm>
          <a:prstGeom prst="rect">
            <a:avLst/>
          </a:prstGeom>
        </p:spPr>
      </p:pic>
      <p:pic>
        <p:nvPicPr>
          <p:cNvPr id="8" name="Picture 7" descr="Microlink @Learning Centre. With learning campaigns for vision, hearing, mobility and neurodiversity.">
            <a:extLst>
              <a:ext uri="{FF2B5EF4-FFF2-40B4-BE49-F238E27FC236}">
                <a16:creationId xmlns:a16="http://schemas.microsoft.com/office/drawing/2014/main" id="{0A12A255-29EF-4C41-8F96-87C5926D55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983"/>
          <a:stretch/>
        </p:blipFill>
        <p:spPr>
          <a:xfrm>
            <a:off x="4991726" y="342900"/>
            <a:ext cx="6873922" cy="6044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57175A-1E6F-4C12-AB2C-AF41C503D3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420820" y="6419654"/>
            <a:ext cx="3350359" cy="22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spc="300" dirty="0">
                <a:solidFill>
                  <a:srgbClr val="395C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4/4</a:t>
            </a:r>
          </a:p>
        </p:txBody>
      </p:sp>
      <p:sp>
        <p:nvSpPr>
          <p:cNvPr id="2" name="Content Placeholder 1" descr="PREPARING THE POPULATION&#10;Creating accessible content&#10;using e-Learning.&#10;">
            <a:extLst>
              <a:ext uri="{FF2B5EF4-FFF2-40B4-BE49-F238E27FC236}">
                <a16:creationId xmlns:a16="http://schemas.microsoft.com/office/drawing/2014/main" id="{F2A12B51-E472-4308-9A5A-F6EE7C70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11302"/>
            <a:ext cx="4603230" cy="3465661"/>
          </a:xfrm>
        </p:spPr>
        <p:txBody>
          <a:bodyPr/>
          <a:lstStyle/>
          <a:p>
            <a:pPr marL="0" indent="0">
              <a:buNone/>
            </a:pPr>
            <a:r>
              <a:rPr lang="en-GB" sz="2600" b="1" dirty="0"/>
              <a:t>PREPARING THE POPULATION</a:t>
            </a:r>
          </a:p>
          <a:p>
            <a:r>
              <a:rPr lang="en-GB" sz="2400" dirty="0"/>
              <a:t>Creating accessible content</a:t>
            </a:r>
            <a:br>
              <a:rPr lang="en-GB" sz="2400" dirty="0"/>
            </a:br>
            <a:r>
              <a:rPr lang="en-GB" sz="2400" dirty="0"/>
              <a:t>using e-Learning.</a:t>
            </a:r>
          </a:p>
          <a:p>
            <a:endParaRPr lang="en-GB" sz="2400" dirty="0"/>
          </a:p>
        </p:txBody>
      </p:sp>
      <p:sp>
        <p:nvSpPr>
          <p:cNvPr id="3" name="Text Placeholder 2" descr="ACCESSIBILITY E-LEARNING&#10;">
            <a:extLst>
              <a:ext uri="{FF2B5EF4-FFF2-40B4-BE49-F238E27FC236}">
                <a16:creationId xmlns:a16="http://schemas.microsoft.com/office/drawing/2014/main" id="{2E2DA26D-6C7E-4FD4-A312-A7825D8E1F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ACCESSIBILITY E-LEARNING</a:t>
            </a:r>
          </a:p>
        </p:txBody>
      </p:sp>
    </p:spTree>
    <p:extLst>
      <p:ext uri="{BB962C8B-B14F-4D97-AF65-F5344CB8AC3E}">
        <p14:creationId xmlns:p14="http://schemas.microsoft.com/office/powerpoint/2010/main" val="9968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C6CE3-02F7-4B10-A90B-F10C12F0FB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" name="Content Placeholder 1" descr="Presented by&#10;Dr Nasser Siabi, CEO&#10;&#10;Microlink PC (UK) Ltd&#10;Microlink house, Brickfield Lane, Chandler’s Ford, Hampshire&#10;SO53 4DP&#10;T: +44 (0)23 80240300&#10;E: wpa@microlinkpc.com&#10;www.microlinkpc.com&#10;">
            <a:extLst>
              <a:ext uri="{FF2B5EF4-FFF2-40B4-BE49-F238E27FC236}">
                <a16:creationId xmlns:a16="http://schemas.microsoft.com/office/drawing/2014/main" id="{827B561D-F10E-4758-AB7F-990E2B3C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Presented by</a:t>
            </a:r>
          </a:p>
          <a:p>
            <a:pPr marL="0" indent="0">
              <a:buNone/>
            </a:pPr>
            <a:r>
              <a:rPr lang="en-GB" dirty="0"/>
              <a:t>Dr Nasser Siabi, CEO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Microlink PC (UK) Ltd</a:t>
            </a:r>
          </a:p>
          <a:p>
            <a:pPr marL="0" indent="0">
              <a:buNone/>
            </a:pPr>
            <a:r>
              <a:rPr lang="en-GB" dirty="0"/>
              <a:t>Microlink house, Brickfield Lane, Chandler’s Ford, Hampshire</a:t>
            </a:r>
          </a:p>
          <a:p>
            <a:pPr marL="0" indent="0">
              <a:buNone/>
            </a:pPr>
            <a:r>
              <a:rPr lang="en-GB" dirty="0"/>
              <a:t>SO53 4DP</a:t>
            </a:r>
          </a:p>
          <a:p>
            <a:pPr marL="0" indent="0">
              <a:buNone/>
            </a:pPr>
            <a:r>
              <a:rPr lang="de-DE" dirty="0"/>
              <a:t>T: +44 (0)23 80240300</a:t>
            </a:r>
          </a:p>
          <a:p>
            <a:pPr marL="0" indent="0">
              <a:buNone/>
            </a:pPr>
            <a:r>
              <a:rPr lang="de-DE" dirty="0"/>
              <a:t>E: </a:t>
            </a:r>
            <a:r>
              <a:rPr lang="de-DE" dirty="0">
                <a:hlinkClick r:id="rId3"/>
              </a:rPr>
              <a:t>wpa@microlinkpc.com</a:t>
            </a:r>
            <a:endParaRPr lang="de-DE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www.microlinkpc.com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700" dirty="0"/>
              <a:t>Company registered in England No. 03325643</a:t>
            </a:r>
          </a:p>
        </p:txBody>
      </p:sp>
      <p:sp>
        <p:nvSpPr>
          <p:cNvPr id="3" name="Text Placeholder 2" descr="THANK YOU&#10;">
            <a:extLst>
              <a:ext uri="{FF2B5EF4-FFF2-40B4-BE49-F238E27FC236}">
                <a16:creationId xmlns:a16="http://schemas.microsoft.com/office/drawing/2014/main" id="{D7B8457E-29E6-4B64-95F6-E3D2756FA1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152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crolink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54E"/>
      </a:accent1>
      <a:accent2>
        <a:srgbClr val="B9323C"/>
      </a:accent2>
      <a:accent3>
        <a:srgbClr val="454851"/>
      </a:accent3>
      <a:accent4>
        <a:srgbClr val="928E93"/>
      </a:accent4>
      <a:accent5>
        <a:srgbClr val="7193AD"/>
      </a:accent5>
      <a:accent6>
        <a:srgbClr val="1F80B9"/>
      </a:accent6>
      <a:hlink>
        <a:srgbClr val="1F80B9"/>
      </a:hlink>
      <a:folHlink>
        <a:srgbClr val="95398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link 2021 PowerPoint template (16by9).potx" id="{9C014B89-E9B1-49F7-AE17-F3B57996B4F3}" vid="{19870DCD-769B-43FC-963C-593C93A5422E}"/>
    </a:ext>
  </a:extLst>
</a:theme>
</file>

<file path=ppt/theme/theme2.xml><?xml version="1.0" encoding="utf-8"?>
<a:theme xmlns:a="http://schemas.openxmlformats.org/drawingml/2006/main" name="Supliment Slides">
  <a:themeElements>
    <a:clrScheme name="Microlink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54E"/>
      </a:accent1>
      <a:accent2>
        <a:srgbClr val="B9323C"/>
      </a:accent2>
      <a:accent3>
        <a:srgbClr val="454851"/>
      </a:accent3>
      <a:accent4>
        <a:srgbClr val="928E93"/>
      </a:accent4>
      <a:accent5>
        <a:srgbClr val="7193AD"/>
      </a:accent5>
      <a:accent6>
        <a:srgbClr val="1F80B9"/>
      </a:accent6>
      <a:hlink>
        <a:srgbClr val="1F80B9"/>
      </a:hlink>
      <a:folHlink>
        <a:srgbClr val="95398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link 2021 PowerPoint template (16by9).potx" id="{9C014B89-E9B1-49F7-AE17-F3B57996B4F3}" vid="{2B215447-23E3-44E9-B18D-B62503DEB5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E1DC1ADD030343A8696D18B21435F4" ma:contentTypeVersion="14" ma:contentTypeDescription="Create a new document." ma:contentTypeScope="" ma:versionID="f99effdc5829cb5797c168e6b26e28ca">
  <xsd:schema xmlns:xsd="http://www.w3.org/2001/XMLSchema" xmlns:xs="http://www.w3.org/2001/XMLSchema" xmlns:p="http://schemas.microsoft.com/office/2006/metadata/properties" xmlns:ns3="08243859-5ae5-4084-b030-1ad1bdf2f634" xmlns:ns4="e84bf34e-5ec9-4ad6-b614-8e9ce279f7d5" targetNamespace="http://schemas.microsoft.com/office/2006/metadata/properties" ma:root="true" ma:fieldsID="ec25c7733f6e6ef46295d13b2654f3c6" ns3:_="" ns4:_="">
    <xsd:import namespace="08243859-5ae5-4084-b030-1ad1bdf2f634"/>
    <xsd:import namespace="e84bf34e-5ec9-4ad6-b614-8e9ce279f7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43859-5ae5-4084-b030-1ad1bdf2f6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bf34e-5ec9-4ad6-b614-8e9ce279f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1C1566-1624-42F4-83A7-3E12717A6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43859-5ae5-4084-b030-1ad1bdf2f634"/>
    <ds:schemaRef ds:uri="e84bf34e-5ec9-4ad6-b614-8e9ce279f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B27171-8051-482B-ABDE-B0C49C9356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86A65-66BB-4147-8116-7D98E1E6DE8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e84bf34e-5ec9-4ad6-b614-8e9ce279f7d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8243859-5ae5-4084-b030-1ad1bdf2f6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 - Copy</Template>
  <TotalTime>224</TotalTime>
  <Words>328</Words>
  <Application>Microsoft Office PowerPoint</Application>
  <PresentationFormat>Widescreen</PresentationFormat>
  <Paragraphs>72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Supliment Slides</vt:lpstr>
      <vt:lpstr>AI AND INCLUSION</vt:lpstr>
      <vt:lpstr>COMPANY BACKGROUND</vt:lpstr>
      <vt:lpstr>Helping with client's accessibility needs</vt:lpstr>
      <vt:lpstr>Gaps in accessibility</vt:lpstr>
      <vt:lpstr>Preparing the population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Rogers</dc:creator>
  <cp:lastModifiedBy>E.A. Draffan</cp:lastModifiedBy>
  <cp:revision>89</cp:revision>
  <dcterms:created xsi:type="dcterms:W3CDTF">2021-06-21T15:57:26Z</dcterms:created>
  <dcterms:modified xsi:type="dcterms:W3CDTF">2021-06-22T09:35:56Z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0x01010091E1DC1ADD030343A8696D18B21435F4</vt:lpwstr>
  </property>
</Properties>
</file>