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7"/>
  </p:notesMasterIdLst>
  <p:sldIdLst>
    <p:sldId id="257" r:id="rId2"/>
    <p:sldId id="609" r:id="rId3"/>
    <p:sldId id="596" r:id="rId4"/>
    <p:sldId id="603" r:id="rId5"/>
    <p:sldId id="620" r:id="rId6"/>
    <p:sldId id="527" r:id="rId7"/>
    <p:sldId id="525" r:id="rId8"/>
    <p:sldId id="621" r:id="rId9"/>
    <p:sldId id="622" r:id="rId10"/>
    <p:sldId id="602" r:id="rId11"/>
    <p:sldId id="600" r:id="rId12"/>
    <p:sldId id="608" r:id="rId13"/>
    <p:sldId id="613" r:id="rId14"/>
    <p:sldId id="614" r:id="rId15"/>
    <p:sldId id="60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D4C336-2429-B8E9-64B0-F6DDF5DB5684}" v="292" dt="2021-06-21T20:01:40.4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9" d="100"/>
          <a:sy n="119" d="100"/>
        </p:scale>
        <p:origin x="1356" y="10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r N (FLSE)" userId="S::16117700@students.southwales.ac.uk::8bb482ba-6220-49db-9c61-7e311fda9a15" providerId="AD" clId="Web-{C5D4C336-2429-B8E9-64B0-F6DDF5DB5684}"/>
    <pc:docChg chg="modSld">
      <pc:chgData name="Parr N (FLSE)" userId="S::16117700@students.southwales.ac.uk::8bb482ba-6220-49db-9c61-7e311fda9a15" providerId="AD" clId="Web-{C5D4C336-2429-B8E9-64B0-F6DDF5DB5684}" dt="2021-06-21T20:01:40.400" v="151" actId="20577"/>
      <pc:docMkLst>
        <pc:docMk/>
      </pc:docMkLst>
      <pc:sldChg chg="modSp">
        <pc:chgData name="Parr N (FLSE)" userId="S::16117700@students.southwales.ac.uk::8bb482ba-6220-49db-9c61-7e311fda9a15" providerId="AD" clId="Web-{C5D4C336-2429-B8E9-64B0-F6DDF5DB5684}" dt="2021-06-21T19:52:51.756" v="34" actId="20577"/>
        <pc:sldMkLst>
          <pc:docMk/>
          <pc:sldMk cId="573213548" sldId="596"/>
        </pc:sldMkLst>
        <pc:spChg chg="mod">
          <ac:chgData name="Parr N (FLSE)" userId="S::16117700@students.southwales.ac.uk::8bb482ba-6220-49db-9c61-7e311fda9a15" providerId="AD" clId="Web-{C5D4C336-2429-B8E9-64B0-F6DDF5DB5684}" dt="2021-06-21T19:52:36.474" v="30" actId="20577"/>
          <ac:spMkLst>
            <pc:docMk/>
            <pc:sldMk cId="573213548" sldId="596"/>
            <ac:spMk id="2" creationId="{00000000-0000-0000-0000-000000000000}"/>
          </ac:spMkLst>
        </pc:spChg>
        <pc:spChg chg="mod">
          <ac:chgData name="Parr N (FLSE)" userId="S::16117700@students.southwales.ac.uk::8bb482ba-6220-49db-9c61-7e311fda9a15" providerId="AD" clId="Web-{C5D4C336-2429-B8E9-64B0-F6DDF5DB5684}" dt="2021-06-21T19:52:51.756" v="34" actId="20577"/>
          <ac:spMkLst>
            <pc:docMk/>
            <pc:sldMk cId="573213548" sldId="596"/>
            <ac:spMk id="6" creationId="{D1AAFDA6-9473-4D35-86B8-04A0A7930307}"/>
          </ac:spMkLst>
        </pc:spChg>
      </pc:sldChg>
      <pc:sldChg chg="modSp">
        <pc:chgData name="Parr N (FLSE)" userId="S::16117700@students.southwales.ac.uk::8bb482ba-6220-49db-9c61-7e311fda9a15" providerId="AD" clId="Web-{C5D4C336-2429-B8E9-64B0-F6DDF5DB5684}" dt="2021-06-21T20:01:20.587" v="149" actId="20577"/>
        <pc:sldMkLst>
          <pc:docMk/>
          <pc:sldMk cId="598165739" sldId="600"/>
        </pc:sldMkLst>
        <pc:spChg chg="mod">
          <ac:chgData name="Parr N (FLSE)" userId="S::16117700@students.southwales.ac.uk::8bb482ba-6220-49db-9c61-7e311fda9a15" providerId="AD" clId="Web-{C5D4C336-2429-B8E9-64B0-F6DDF5DB5684}" dt="2021-06-21T20:01:20.587" v="149" actId="20577"/>
          <ac:spMkLst>
            <pc:docMk/>
            <pc:sldMk cId="598165739" sldId="600"/>
            <ac:spMk id="8" creationId="{3BBA6D02-1FA7-4E14-9DB4-D1837095B48D}"/>
          </ac:spMkLst>
        </pc:spChg>
      </pc:sldChg>
      <pc:sldChg chg="modSp">
        <pc:chgData name="Parr N (FLSE)" userId="S::16117700@students.southwales.ac.uk::8bb482ba-6220-49db-9c61-7e311fda9a15" providerId="AD" clId="Web-{C5D4C336-2429-B8E9-64B0-F6DDF5DB5684}" dt="2021-06-21T20:01:40.400" v="151" actId="20577"/>
        <pc:sldMkLst>
          <pc:docMk/>
          <pc:sldMk cId="883140862" sldId="601"/>
        </pc:sldMkLst>
        <pc:spChg chg="mod">
          <ac:chgData name="Parr N (FLSE)" userId="S::16117700@students.southwales.ac.uk::8bb482ba-6220-49db-9c61-7e311fda9a15" providerId="AD" clId="Web-{C5D4C336-2429-B8E9-64B0-F6DDF5DB5684}" dt="2021-06-21T20:01:40.400" v="151" actId="20577"/>
          <ac:spMkLst>
            <pc:docMk/>
            <pc:sldMk cId="883140862" sldId="601"/>
            <ac:spMk id="2" creationId="{5A8995E4-F929-4602-A8DA-B9A69153623E}"/>
          </ac:spMkLst>
        </pc:spChg>
      </pc:sldChg>
      <pc:sldChg chg="modSp">
        <pc:chgData name="Parr N (FLSE)" userId="S::16117700@students.southwales.ac.uk::8bb482ba-6220-49db-9c61-7e311fda9a15" providerId="AD" clId="Web-{C5D4C336-2429-B8E9-64B0-F6DDF5DB5684}" dt="2021-06-21T19:57:37.182" v="61" actId="20577"/>
        <pc:sldMkLst>
          <pc:docMk/>
          <pc:sldMk cId="3503581779" sldId="602"/>
        </pc:sldMkLst>
        <pc:spChg chg="mod">
          <ac:chgData name="Parr N (FLSE)" userId="S::16117700@students.southwales.ac.uk::8bb482ba-6220-49db-9c61-7e311fda9a15" providerId="AD" clId="Web-{C5D4C336-2429-B8E9-64B0-F6DDF5DB5684}" dt="2021-06-21T19:57:37.182" v="61" actId="20577"/>
          <ac:spMkLst>
            <pc:docMk/>
            <pc:sldMk cId="3503581779" sldId="602"/>
            <ac:spMk id="6" creationId="{D1AAFDA6-9473-4D35-86B8-04A0A7930307}"/>
          </ac:spMkLst>
        </pc:spChg>
      </pc:sldChg>
      <pc:sldChg chg="modSp">
        <pc:chgData name="Parr N (FLSE)" userId="S::16117700@students.southwales.ac.uk::8bb482ba-6220-49db-9c61-7e311fda9a15" providerId="AD" clId="Web-{C5D4C336-2429-B8E9-64B0-F6DDF5DB5684}" dt="2021-06-21T19:54:32.215" v="56" actId="20577"/>
        <pc:sldMkLst>
          <pc:docMk/>
          <pc:sldMk cId="2896781547" sldId="603"/>
        </pc:sldMkLst>
        <pc:spChg chg="mod">
          <ac:chgData name="Parr N (FLSE)" userId="S::16117700@students.southwales.ac.uk::8bb482ba-6220-49db-9c61-7e311fda9a15" providerId="AD" clId="Web-{C5D4C336-2429-B8E9-64B0-F6DDF5DB5684}" dt="2021-06-21T19:54:32.215" v="56" actId="20577"/>
          <ac:spMkLst>
            <pc:docMk/>
            <pc:sldMk cId="2896781547" sldId="603"/>
            <ac:spMk id="6" creationId="{D1AAFDA6-9473-4D35-86B8-04A0A7930307}"/>
          </ac:spMkLst>
        </pc:spChg>
      </pc:sldChg>
      <pc:sldChg chg="modSp">
        <pc:chgData name="Parr N (FLSE)" userId="S::16117700@students.southwales.ac.uk::8bb482ba-6220-49db-9c61-7e311fda9a15" providerId="AD" clId="Web-{C5D4C336-2429-B8E9-64B0-F6DDF5DB5684}" dt="2021-06-21T19:52:03.097" v="25" actId="20577"/>
        <pc:sldMkLst>
          <pc:docMk/>
          <pc:sldMk cId="961209837" sldId="609"/>
        </pc:sldMkLst>
        <pc:spChg chg="mod">
          <ac:chgData name="Parr N (FLSE)" userId="S::16117700@students.southwales.ac.uk::8bb482ba-6220-49db-9c61-7e311fda9a15" providerId="AD" clId="Web-{C5D4C336-2429-B8E9-64B0-F6DDF5DB5684}" dt="2021-06-21T19:52:03.097" v="25" actId="20577"/>
          <ac:spMkLst>
            <pc:docMk/>
            <pc:sldMk cId="961209837" sldId="609"/>
            <ac:spMk id="7" creationId="{415FF96A-330C-49DD-88C2-AFB159848DB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D414A4-D3B6-495F-B5A0-9D2A8A395E32}"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167AFFF9-68BC-4095-99C7-84A9BE437264}">
      <dgm:prSet/>
      <dgm:spPr/>
      <dgm:t>
        <a:bodyPr/>
        <a:lstStyle/>
        <a:p>
          <a:r>
            <a:rPr lang="en-GB" dirty="0"/>
            <a:t>Stimulus: /ga/(audio)+/ba/(visual)</a:t>
          </a:r>
          <a:endParaRPr lang="en-US" dirty="0"/>
        </a:p>
      </dgm:t>
    </dgm:pt>
    <dgm:pt modelId="{7181B5EA-8310-4471-BBFD-BCA54CF558AC}" type="parTrans" cxnId="{9871A01A-1FF4-47CF-B43A-3141211CFF5C}">
      <dgm:prSet/>
      <dgm:spPr/>
      <dgm:t>
        <a:bodyPr/>
        <a:lstStyle/>
        <a:p>
          <a:endParaRPr lang="en-US"/>
        </a:p>
      </dgm:t>
    </dgm:pt>
    <dgm:pt modelId="{F0FCD92F-2231-4830-8251-D9620BF86531}" type="sibTrans" cxnId="{9871A01A-1FF4-47CF-B43A-3141211CFF5C}">
      <dgm:prSet/>
      <dgm:spPr/>
      <dgm:t>
        <a:bodyPr/>
        <a:lstStyle/>
        <a:p>
          <a:endParaRPr lang="en-US"/>
        </a:p>
      </dgm:t>
    </dgm:pt>
    <dgm:pt modelId="{EBAA50B4-69F2-4648-B3A6-11D4238F7515}">
      <dgm:prSet/>
      <dgm:spPr/>
      <dgm:t>
        <a:bodyPr/>
        <a:lstStyle/>
        <a:p>
          <a:r>
            <a:rPr lang="en-GB" dirty="0"/>
            <a:t>Two types of Illusion</a:t>
          </a:r>
          <a:endParaRPr lang="en-US" dirty="0"/>
        </a:p>
      </dgm:t>
    </dgm:pt>
    <dgm:pt modelId="{32CE40F9-223A-41B0-94AF-00E74F010623}" type="parTrans" cxnId="{A2F29BBE-3E07-426F-8E7E-2A11C6747023}">
      <dgm:prSet/>
      <dgm:spPr/>
      <dgm:t>
        <a:bodyPr/>
        <a:lstStyle/>
        <a:p>
          <a:endParaRPr lang="en-US"/>
        </a:p>
      </dgm:t>
    </dgm:pt>
    <dgm:pt modelId="{CA36421B-51B8-4AE4-89C0-798FD2CDA61E}" type="sibTrans" cxnId="{A2F29BBE-3E07-426F-8E7E-2A11C6747023}">
      <dgm:prSet/>
      <dgm:spPr/>
      <dgm:t>
        <a:bodyPr/>
        <a:lstStyle/>
        <a:p>
          <a:endParaRPr lang="en-US"/>
        </a:p>
      </dgm:t>
    </dgm:pt>
    <dgm:pt modelId="{A8428C74-7197-46D7-B675-CEC9503B4ACF}">
      <dgm:prSet/>
      <dgm:spPr/>
      <dgm:t>
        <a:bodyPr/>
        <a:lstStyle/>
        <a:p>
          <a:r>
            <a:rPr lang="en-GB" b="1" dirty="0"/>
            <a:t>Fusion</a:t>
          </a:r>
          <a:r>
            <a:rPr lang="en-GB" dirty="0"/>
            <a:t>: </a:t>
          </a:r>
          <a:r>
            <a:rPr lang="en-GB" i="1" dirty="0"/>
            <a:t>/da/</a:t>
          </a:r>
          <a:endParaRPr lang="en-US" dirty="0"/>
        </a:p>
      </dgm:t>
    </dgm:pt>
    <dgm:pt modelId="{E25963BD-1636-4BC1-83CE-6E62D14B46E8}" type="parTrans" cxnId="{1669E8D8-1B9F-406A-B704-FA5D3E46672F}">
      <dgm:prSet/>
      <dgm:spPr/>
      <dgm:t>
        <a:bodyPr/>
        <a:lstStyle/>
        <a:p>
          <a:endParaRPr lang="en-US"/>
        </a:p>
      </dgm:t>
    </dgm:pt>
    <dgm:pt modelId="{5E4F49E8-7634-4B6A-A678-B869ADEB2F03}" type="sibTrans" cxnId="{1669E8D8-1B9F-406A-B704-FA5D3E46672F}">
      <dgm:prSet/>
      <dgm:spPr/>
      <dgm:t>
        <a:bodyPr/>
        <a:lstStyle/>
        <a:p>
          <a:endParaRPr lang="en-US"/>
        </a:p>
      </dgm:t>
    </dgm:pt>
    <dgm:pt modelId="{24331CDD-8B9F-4F21-A614-D6B9E7223C49}">
      <dgm:prSet/>
      <dgm:spPr/>
      <dgm:t>
        <a:bodyPr/>
        <a:lstStyle/>
        <a:p>
          <a:r>
            <a:rPr lang="en-GB" b="1" dirty="0"/>
            <a:t>Combination</a:t>
          </a:r>
          <a:r>
            <a:rPr lang="en-GB" dirty="0"/>
            <a:t>:/gabga/,/bagba/,/baga/,/gaba/</a:t>
          </a:r>
          <a:endParaRPr lang="en-US" dirty="0"/>
        </a:p>
      </dgm:t>
    </dgm:pt>
    <dgm:pt modelId="{1FF72C81-B70A-41B4-A705-6AE004548902}" type="parTrans" cxnId="{181A4F4C-4312-42CE-A546-4B10AB1E2C32}">
      <dgm:prSet/>
      <dgm:spPr/>
      <dgm:t>
        <a:bodyPr/>
        <a:lstStyle/>
        <a:p>
          <a:endParaRPr lang="en-US"/>
        </a:p>
      </dgm:t>
    </dgm:pt>
    <dgm:pt modelId="{A40CD94E-5098-4676-A6E0-441C8D99C9BE}" type="sibTrans" cxnId="{181A4F4C-4312-42CE-A546-4B10AB1E2C32}">
      <dgm:prSet/>
      <dgm:spPr/>
      <dgm:t>
        <a:bodyPr/>
        <a:lstStyle/>
        <a:p>
          <a:endParaRPr lang="en-US"/>
        </a:p>
      </dgm:t>
    </dgm:pt>
    <dgm:pt modelId="{F51C4C6F-B078-44A3-818F-E3F53318D203}">
      <dgm:prSet/>
      <dgm:spPr/>
      <dgm:t>
        <a:bodyPr/>
        <a:lstStyle/>
        <a:p>
          <a:r>
            <a:rPr lang="en-GB" dirty="0"/>
            <a:t>McGurk rate in different age groups</a:t>
          </a:r>
          <a:endParaRPr lang="en-US" dirty="0"/>
        </a:p>
      </dgm:t>
    </dgm:pt>
    <dgm:pt modelId="{58526E00-B946-4510-8AAF-807F560F01F1}" type="parTrans" cxnId="{968E8A1F-3AED-42E0-BF7C-50F1898C625B}">
      <dgm:prSet/>
      <dgm:spPr/>
      <dgm:t>
        <a:bodyPr/>
        <a:lstStyle/>
        <a:p>
          <a:endParaRPr lang="en-US"/>
        </a:p>
      </dgm:t>
    </dgm:pt>
    <dgm:pt modelId="{35382003-2C1B-485E-B9D6-7B4ADA1268CC}" type="sibTrans" cxnId="{968E8A1F-3AED-42E0-BF7C-50F1898C625B}">
      <dgm:prSet/>
      <dgm:spPr/>
      <dgm:t>
        <a:bodyPr/>
        <a:lstStyle/>
        <a:p>
          <a:endParaRPr lang="en-US"/>
        </a:p>
      </dgm:t>
    </dgm:pt>
    <dgm:pt modelId="{F38C129D-09F3-4C07-ADA6-DBBF75131C60}">
      <dgm:prSet/>
      <dgm:spPr/>
      <dgm:t>
        <a:bodyPr/>
        <a:lstStyle/>
        <a:p>
          <a:r>
            <a:rPr lang="en-GB" dirty="0"/>
            <a:t>Preschool children: 59%</a:t>
          </a:r>
          <a:endParaRPr lang="en-US" dirty="0"/>
        </a:p>
      </dgm:t>
    </dgm:pt>
    <dgm:pt modelId="{DD497EF2-6DF1-47F6-BE70-08E49CAFD6E3}" type="parTrans" cxnId="{A362D010-C615-4CCA-B3D0-07C3496B8759}">
      <dgm:prSet/>
      <dgm:spPr/>
      <dgm:t>
        <a:bodyPr/>
        <a:lstStyle/>
        <a:p>
          <a:endParaRPr lang="en-US"/>
        </a:p>
      </dgm:t>
    </dgm:pt>
    <dgm:pt modelId="{F2BACAE9-720A-4265-9256-B0B1101870A8}" type="sibTrans" cxnId="{A362D010-C615-4CCA-B3D0-07C3496B8759}">
      <dgm:prSet/>
      <dgm:spPr/>
      <dgm:t>
        <a:bodyPr/>
        <a:lstStyle/>
        <a:p>
          <a:endParaRPr lang="en-US"/>
        </a:p>
      </dgm:t>
    </dgm:pt>
    <dgm:pt modelId="{60AA3D43-CCA3-47DE-A7C2-49E3761E7270}">
      <dgm:prSet/>
      <dgm:spPr/>
      <dgm:t>
        <a:bodyPr/>
        <a:lstStyle/>
        <a:p>
          <a:r>
            <a:rPr lang="en-GB" dirty="0"/>
            <a:t>School children:52%</a:t>
          </a:r>
          <a:endParaRPr lang="en-US" dirty="0"/>
        </a:p>
      </dgm:t>
    </dgm:pt>
    <dgm:pt modelId="{73E8AE7A-C53D-4C8B-B5C4-076FB90DA717}" type="parTrans" cxnId="{F73D1202-1F84-48FF-B713-831B9BF70974}">
      <dgm:prSet/>
      <dgm:spPr/>
      <dgm:t>
        <a:bodyPr/>
        <a:lstStyle/>
        <a:p>
          <a:endParaRPr lang="en-US"/>
        </a:p>
      </dgm:t>
    </dgm:pt>
    <dgm:pt modelId="{8D75A014-749E-4422-BA58-E138F1E905CE}" type="sibTrans" cxnId="{F73D1202-1F84-48FF-B713-831B9BF70974}">
      <dgm:prSet/>
      <dgm:spPr/>
      <dgm:t>
        <a:bodyPr/>
        <a:lstStyle/>
        <a:p>
          <a:endParaRPr lang="en-US"/>
        </a:p>
      </dgm:t>
    </dgm:pt>
    <dgm:pt modelId="{DEC657E6-1C57-42D8-B08C-BDC71FE9B2CA}">
      <dgm:prSet/>
      <dgm:spPr/>
      <dgm:t>
        <a:bodyPr/>
        <a:lstStyle/>
        <a:p>
          <a:r>
            <a:rPr lang="en-GB" dirty="0"/>
            <a:t>Adult: 92%</a:t>
          </a:r>
          <a:endParaRPr lang="en-US" dirty="0"/>
        </a:p>
      </dgm:t>
    </dgm:pt>
    <dgm:pt modelId="{0C8673E0-9ABB-412C-A9E4-7E9590C481C4}" type="parTrans" cxnId="{65F6BBE6-F4E0-43B7-B170-0D739D576414}">
      <dgm:prSet/>
      <dgm:spPr/>
      <dgm:t>
        <a:bodyPr/>
        <a:lstStyle/>
        <a:p>
          <a:endParaRPr lang="en-US"/>
        </a:p>
      </dgm:t>
    </dgm:pt>
    <dgm:pt modelId="{148DDBE3-4875-4364-88ED-34B511CB6B97}" type="sibTrans" cxnId="{65F6BBE6-F4E0-43B7-B170-0D739D576414}">
      <dgm:prSet/>
      <dgm:spPr/>
      <dgm:t>
        <a:bodyPr/>
        <a:lstStyle/>
        <a:p>
          <a:endParaRPr lang="en-US"/>
        </a:p>
      </dgm:t>
    </dgm:pt>
    <dgm:pt modelId="{8B782B43-F8E4-4896-896D-92C2246A2AB6}">
      <dgm:prSet/>
      <dgm:spPr/>
      <dgm:t>
        <a:bodyPr/>
        <a:lstStyle/>
        <a:p>
          <a:r>
            <a:rPr lang="en-GB" dirty="0"/>
            <a:t>Speech perception is, at least, audio-visual bimodal.</a:t>
          </a:r>
          <a:endParaRPr lang="en-US" dirty="0"/>
        </a:p>
      </dgm:t>
    </dgm:pt>
    <dgm:pt modelId="{D4FB3A24-50D7-46B8-8072-A23DAFE6CCFB}" type="parTrans" cxnId="{9A86D358-1E87-429A-B05A-C0525BE511F1}">
      <dgm:prSet/>
      <dgm:spPr/>
      <dgm:t>
        <a:bodyPr/>
        <a:lstStyle/>
        <a:p>
          <a:endParaRPr lang="en-US"/>
        </a:p>
      </dgm:t>
    </dgm:pt>
    <dgm:pt modelId="{1CED9ADA-B6E8-4B46-B23D-FF4F3AD91169}" type="sibTrans" cxnId="{9A86D358-1E87-429A-B05A-C0525BE511F1}">
      <dgm:prSet/>
      <dgm:spPr/>
      <dgm:t>
        <a:bodyPr/>
        <a:lstStyle/>
        <a:p>
          <a:endParaRPr lang="en-US"/>
        </a:p>
      </dgm:t>
    </dgm:pt>
    <dgm:pt modelId="{30E71567-ECB7-45D0-AF26-B17A610BCF9B}">
      <dgm:prSet/>
      <dgm:spPr/>
      <dgm:t>
        <a:bodyPr/>
        <a:lstStyle/>
        <a:p>
          <a:r>
            <a:rPr lang="en-GB" b="1" dirty="0"/>
            <a:t>Visual information</a:t>
          </a:r>
          <a:r>
            <a:rPr lang="en-GB" dirty="0"/>
            <a:t> is used even when auditory information is clear and undegraded.</a:t>
          </a:r>
          <a:endParaRPr lang="en-US" dirty="0"/>
        </a:p>
      </dgm:t>
    </dgm:pt>
    <dgm:pt modelId="{2C657511-13EC-49B4-8393-42ACDD3A4430}" type="parTrans" cxnId="{811ACDBD-352D-4A8C-AA03-FBCD59F6CA43}">
      <dgm:prSet/>
      <dgm:spPr/>
      <dgm:t>
        <a:bodyPr/>
        <a:lstStyle/>
        <a:p>
          <a:endParaRPr lang="en-US"/>
        </a:p>
      </dgm:t>
    </dgm:pt>
    <dgm:pt modelId="{5C56DB4A-C510-4C99-BEBF-291FA011B96D}" type="sibTrans" cxnId="{811ACDBD-352D-4A8C-AA03-FBCD59F6CA43}">
      <dgm:prSet/>
      <dgm:spPr/>
      <dgm:t>
        <a:bodyPr/>
        <a:lstStyle/>
        <a:p>
          <a:endParaRPr lang="en-US"/>
        </a:p>
      </dgm:t>
    </dgm:pt>
    <dgm:pt modelId="{64EF4CD3-D161-4927-9BDC-ED9E74DA1D6A}" type="pres">
      <dgm:prSet presAssocID="{E6D414A4-D3B6-495F-B5A0-9D2A8A395E32}" presName="linear" presStyleCnt="0">
        <dgm:presLayoutVars>
          <dgm:animLvl val="lvl"/>
          <dgm:resizeHandles val="exact"/>
        </dgm:presLayoutVars>
      </dgm:prSet>
      <dgm:spPr/>
    </dgm:pt>
    <dgm:pt modelId="{86BECBDC-001A-4877-95E4-063660B45145}" type="pres">
      <dgm:prSet presAssocID="{167AFFF9-68BC-4095-99C7-84A9BE437264}" presName="parentText" presStyleLbl="node1" presStyleIdx="0" presStyleCnt="5">
        <dgm:presLayoutVars>
          <dgm:chMax val="0"/>
          <dgm:bulletEnabled val="1"/>
        </dgm:presLayoutVars>
      </dgm:prSet>
      <dgm:spPr/>
    </dgm:pt>
    <dgm:pt modelId="{D7F4D0A1-7ABB-4A1C-8CA8-450E03609CCD}" type="pres">
      <dgm:prSet presAssocID="{F0FCD92F-2231-4830-8251-D9620BF86531}" presName="spacer" presStyleCnt="0"/>
      <dgm:spPr/>
    </dgm:pt>
    <dgm:pt modelId="{7C062565-205D-431A-8388-5C27054A2650}" type="pres">
      <dgm:prSet presAssocID="{EBAA50B4-69F2-4648-B3A6-11D4238F7515}" presName="parentText" presStyleLbl="node1" presStyleIdx="1" presStyleCnt="5">
        <dgm:presLayoutVars>
          <dgm:chMax val="0"/>
          <dgm:bulletEnabled val="1"/>
        </dgm:presLayoutVars>
      </dgm:prSet>
      <dgm:spPr/>
    </dgm:pt>
    <dgm:pt modelId="{B2AC2657-4BC0-4818-AC11-AE72078B5D97}" type="pres">
      <dgm:prSet presAssocID="{EBAA50B4-69F2-4648-B3A6-11D4238F7515}" presName="childText" presStyleLbl="revTx" presStyleIdx="0" presStyleCnt="2">
        <dgm:presLayoutVars>
          <dgm:bulletEnabled val="1"/>
        </dgm:presLayoutVars>
      </dgm:prSet>
      <dgm:spPr/>
    </dgm:pt>
    <dgm:pt modelId="{7171337B-2805-4D26-9399-7E227CB147BA}" type="pres">
      <dgm:prSet presAssocID="{F51C4C6F-B078-44A3-818F-E3F53318D203}" presName="parentText" presStyleLbl="node1" presStyleIdx="2" presStyleCnt="5">
        <dgm:presLayoutVars>
          <dgm:chMax val="0"/>
          <dgm:bulletEnabled val="1"/>
        </dgm:presLayoutVars>
      </dgm:prSet>
      <dgm:spPr/>
    </dgm:pt>
    <dgm:pt modelId="{8D1E71CE-BDC5-4577-9BCC-10F6B981EDDE}" type="pres">
      <dgm:prSet presAssocID="{F51C4C6F-B078-44A3-818F-E3F53318D203}" presName="childText" presStyleLbl="revTx" presStyleIdx="1" presStyleCnt="2">
        <dgm:presLayoutVars>
          <dgm:bulletEnabled val="1"/>
        </dgm:presLayoutVars>
      </dgm:prSet>
      <dgm:spPr/>
    </dgm:pt>
    <dgm:pt modelId="{7E9825CE-C519-4B63-9CB8-E5379108CA67}" type="pres">
      <dgm:prSet presAssocID="{8B782B43-F8E4-4896-896D-92C2246A2AB6}" presName="parentText" presStyleLbl="node1" presStyleIdx="3" presStyleCnt="5">
        <dgm:presLayoutVars>
          <dgm:chMax val="0"/>
          <dgm:bulletEnabled val="1"/>
        </dgm:presLayoutVars>
      </dgm:prSet>
      <dgm:spPr/>
    </dgm:pt>
    <dgm:pt modelId="{269C6E1E-5DB4-4C70-AF14-C3150F1D7B32}" type="pres">
      <dgm:prSet presAssocID="{1CED9ADA-B6E8-4B46-B23D-FF4F3AD91169}" presName="spacer" presStyleCnt="0"/>
      <dgm:spPr/>
    </dgm:pt>
    <dgm:pt modelId="{6D7EC11C-4D67-4E9D-8E42-D85A7F62048B}" type="pres">
      <dgm:prSet presAssocID="{30E71567-ECB7-45D0-AF26-B17A610BCF9B}" presName="parentText" presStyleLbl="node1" presStyleIdx="4" presStyleCnt="5">
        <dgm:presLayoutVars>
          <dgm:chMax val="0"/>
          <dgm:bulletEnabled val="1"/>
        </dgm:presLayoutVars>
      </dgm:prSet>
      <dgm:spPr/>
    </dgm:pt>
  </dgm:ptLst>
  <dgm:cxnLst>
    <dgm:cxn modelId="{F73D1202-1F84-48FF-B713-831B9BF70974}" srcId="{F51C4C6F-B078-44A3-818F-E3F53318D203}" destId="{60AA3D43-CCA3-47DE-A7C2-49E3761E7270}" srcOrd="1" destOrd="0" parTransId="{73E8AE7A-C53D-4C8B-B5C4-076FB90DA717}" sibTransId="{8D75A014-749E-4422-BA58-E138F1E905CE}"/>
    <dgm:cxn modelId="{4A3B5D0A-75E5-4782-9181-72087E8BCD92}" type="presOf" srcId="{E6D414A4-D3B6-495F-B5A0-9D2A8A395E32}" destId="{64EF4CD3-D161-4927-9BDC-ED9E74DA1D6A}" srcOrd="0" destOrd="0" presId="urn:microsoft.com/office/officeart/2005/8/layout/vList2"/>
    <dgm:cxn modelId="{A362D010-C615-4CCA-B3D0-07C3496B8759}" srcId="{F51C4C6F-B078-44A3-818F-E3F53318D203}" destId="{F38C129D-09F3-4C07-ADA6-DBBF75131C60}" srcOrd="0" destOrd="0" parTransId="{DD497EF2-6DF1-47F6-BE70-08E49CAFD6E3}" sibTransId="{F2BACAE9-720A-4265-9256-B0B1101870A8}"/>
    <dgm:cxn modelId="{9871A01A-1FF4-47CF-B43A-3141211CFF5C}" srcId="{E6D414A4-D3B6-495F-B5A0-9D2A8A395E32}" destId="{167AFFF9-68BC-4095-99C7-84A9BE437264}" srcOrd="0" destOrd="0" parTransId="{7181B5EA-8310-4471-BBFD-BCA54CF558AC}" sibTransId="{F0FCD92F-2231-4830-8251-D9620BF86531}"/>
    <dgm:cxn modelId="{968E8A1F-3AED-42E0-BF7C-50F1898C625B}" srcId="{E6D414A4-D3B6-495F-B5A0-9D2A8A395E32}" destId="{F51C4C6F-B078-44A3-818F-E3F53318D203}" srcOrd="2" destOrd="0" parTransId="{58526E00-B946-4510-8AAF-807F560F01F1}" sibTransId="{35382003-2C1B-485E-B9D6-7B4ADA1268CC}"/>
    <dgm:cxn modelId="{D5386238-C240-4416-8BB2-75A51AA96981}" type="presOf" srcId="{30E71567-ECB7-45D0-AF26-B17A610BCF9B}" destId="{6D7EC11C-4D67-4E9D-8E42-D85A7F62048B}" srcOrd="0" destOrd="0" presId="urn:microsoft.com/office/officeart/2005/8/layout/vList2"/>
    <dgm:cxn modelId="{C249DF61-31A7-4AA5-8F9A-5BA8DC0C5AA5}" type="presOf" srcId="{EBAA50B4-69F2-4648-B3A6-11D4238F7515}" destId="{7C062565-205D-431A-8388-5C27054A2650}" srcOrd="0" destOrd="0" presId="urn:microsoft.com/office/officeart/2005/8/layout/vList2"/>
    <dgm:cxn modelId="{BD625364-7030-4085-86F9-AF56767075C7}" type="presOf" srcId="{F38C129D-09F3-4C07-ADA6-DBBF75131C60}" destId="{8D1E71CE-BDC5-4577-9BCC-10F6B981EDDE}" srcOrd="0" destOrd="0" presId="urn:microsoft.com/office/officeart/2005/8/layout/vList2"/>
    <dgm:cxn modelId="{181A4F4C-4312-42CE-A546-4B10AB1E2C32}" srcId="{EBAA50B4-69F2-4648-B3A6-11D4238F7515}" destId="{24331CDD-8B9F-4F21-A614-D6B9E7223C49}" srcOrd="1" destOrd="0" parTransId="{1FF72C81-B70A-41B4-A705-6AE004548902}" sibTransId="{A40CD94E-5098-4676-A6E0-441C8D99C9BE}"/>
    <dgm:cxn modelId="{9A86D358-1E87-429A-B05A-C0525BE511F1}" srcId="{E6D414A4-D3B6-495F-B5A0-9D2A8A395E32}" destId="{8B782B43-F8E4-4896-896D-92C2246A2AB6}" srcOrd="3" destOrd="0" parTransId="{D4FB3A24-50D7-46B8-8072-A23DAFE6CCFB}" sibTransId="{1CED9ADA-B6E8-4B46-B23D-FF4F3AD91169}"/>
    <dgm:cxn modelId="{9DC41781-9E15-406A-9F83-0C41863F79F7}" type="presOf" srcId="{DEC657E6-1C57-42D8-B08C-BDC71FE9B2CA}" destId="{8D1E71CE-BDC5-4577-9BCC-10F6B981EDDE}" srcOrd="0" destOrd="2" presId="urn:microsoft.com/office/officeart/2005/8/layout/vList2"/>
    <dgm:cxn modelId="{DF0AF195-B101-46F0-94FB-99B310151795}" type="presOf" srcId="{8B782B43-F8E4-4896-896D-92C2246A2AB6}" destId="{7E9825CE-C519-4B63-9CB8-E5379108CA67}" srcOrd="0" destOrd="0" presId="urn:microsoft.com/office/officeart/2005/8/layout/vList2"/>
    <dgm:cxn modelId="{4A079DB0-92D2-40FB-AEE8-3D37767B9667}" type="presOf" srcId="{167AFFF9-68BC-4095-99C7-84A9BE437264}" destId="{86BECBDC-001A-4877-95E4-063660B45145}" srcOrd="0" destOrd="0" presId="urn:microsoft.com/office/officeart/2005/8/layout/vList2"/>
    <dgm:cxn modelId="{811ACDBD-352D-4A8C-AA03-FBCD59F6CA43}" srcId="{E6D414A4-D3B6-495F-B5A0-9D2A8A395E32}" destId="{30E71567-ECB7-45D0-AF26-B17A610BCF9B}" srcOrd="4" destOrd="0" parTransId="{2C657511-13EC-49B4-8393-42ACDD3A4430}" sibTransId="{5C56DB4A-C510-4C99-BEBF-291FA011B96D}"/>
    <dgm:cxn modelId="{A2F29BBE-3E07-426F-8E7E-2A11C6747023}" srcId="{E6D414A4-D3B6-495F-B5A0-9D2A8A395E32}" destId="{EBAA50B4-69F2-4648-B3A6-11D4238F7515}" srcOrd="1" destOrd="0" parTransId="{32CE40F9-223A-41B0-94AF-00E74F010623}" sibTransId="{CA36421B-51B8-4AE4-89C0-798FD2CDA61E}"/>
    <dgm:cxn modelId="{1EEEA0C5-2241-4A68-BEF0-475FF472E0AF}" type="presOf" srcId="{60AA3D43-CCA3-47DE-A7C2-49E3761E7270}" destId="{8D1E71CE-BDC5-4577-9BCC-10F6B981EDDE}" srcOrd="0" destOrd="1" presId="urn:microsoft.com/office/officeart/2005/8/layout/vList2"/>
    <dgm:cxn modelId="{1669E8D8-1B9F-406A-B704-FA5D3E46672F}" srcId="{EBAA50B4-69F2-4648-B3A6-11D4238F7515}" destId="{A8428C74-7197-46D7-B675-CEC9503B4ACF}" srcOrd="0" destOrd="0" parTransId="{E25963BD-1636-4BC1-83CE-6E62D14B46E8}" sibTransId="{5E4F49E8-7634-4B6A-A678-B869ADEB2F03}"/>
    <dgm:cxn modelId="{A85461DA-6A25-4AC8-9045-289850668C95}" type="presOf" srcId="{F51C4C6F-B078-44A3-818F-E3F53318D203}" destId="{7171337B-2805-4D26-9399-7E227CB147BA}" srcOrd="0" destOrd="0" presId="urn:microsoft.com/office/officeart/2005/8/layout/vList2"/>
    <dgm:cxn modelId="{0D72A5DC-89B3-4856-99E5-B434FB23DE14}" type="presOf" srcId="{A8428C74-7197-46D7-B675-CEC9503B4ACF}" destId="{B2AC2657-4BC0-4818-AC11-AE72078B5D97}" srcOrd="0" destOrd="0" presId="urn:microsoft.com/office/officeart/2005/8/layout/vList2"/>
    <dgm:cxn modelId="{BBCE4EDD-1B9B-4E82-8AA4-9EC40B555406}" type="presOf" srcId="{24331CDD-8B9F-4F21-A614-D6B9E7223C49}" destId="{B2AC2657-4BC0-4818-AC11-AE72078B5D97}" srcOrd="0" destOrd="1" presId="urn:microsoft.com/office/officeart/2005/8/layout/vList2"/>
    <dgm:cxn modelId="{65F6BBE6-F4E0-43B7-B170-0D739D576414}" srcId="{F51C4C6F-B078-44A3-818F-E3F53318D203}" destId="{DEC657E6-1C57-42D8-B08C-BDC71FE9B2CA}" srcOrd="2" destOrd="0" parTransId="{0C8673E0-9ABB-412C-A9E4-7E9590C481C4}" sibTransId="{148DDBE3-4875-4364-88ED-34B511CB6B97}"/>
    <dgm:cxn modelId="{4A0D1DBF-E1D0-4E61-A784-6E6ADBD544C6}" type="presParOf" srcId="{64EF4CD3-D161-4927-9BDC-ED9E74DA1D6A}" destId="{86BECBDC-001A-4877-95E4-063660B45145}" srcOrd="0" destOrd="0" presId="urn:microsoft.com/office/officeart/2005/8/layout/vList2"/>
    <dgm:cxn modelId="{09E27256-CBB3-4C7B-92D6-81AF6F161EBF}" type="presParOf" srcId="{64EF4CD3-D161-4927-9BDC-ED9E74DA1D6A}" destId="{D7F4D0A1-7ABB-4A1C-8CA8-450E03609CCD}" srcOrd="1" destOrd="0" presId="urn:microsoft.com/office/officeart/2005/8/layout/vList2"/>
    <dgm:cxn modelId="{69E0741B-27DD-46E1-9B83-9055D6E2358E}" type="presParOf" srcId="{64EF4CD3-D161-4927-9BDC-ED9E74DA1D6A}" destId="{7C062565-205D-431A-8388-5C27054A2650}" srcOrd="2" destOrd="0" presId="urn:microsoft.com/office/officeart/2005/8/layout/vList2"/>
    <dgm:cxn modelId="{FF1014DB-47AC-46F6-B7D3-D3EA85D80D4E}" type="presParOf" srcId="{64EF4CD3-D161-4927-9BDC-ED9E74DA1D6A}" destId="{B2AC2657-4BC0-4818-AC11-AE72078B5D97}" srcOrd="3" destOrd="0" presId="urn:microsoft.com/office/officeart/2005/8/layout/vList2"/>
    <dgm:cxn modelId="{EB3E9912-B4F8-42EE-9EAD-03A3E581511B}" type="presParOf" srcId="{64EF4CD3-D161-4927-9BDC-ED9E74DA1D6A}" destId="{7171337B-2805-4D26-9399-7E227CB147BA}" srcOrd="4" destOrd="0" presId="urn:microsoft.com/office/officeart/2005/8/layout/vList2"/>
    <dgm:cxn modelId="{D70763C5-7355-4F53-8AC9-317BA3839FCA}" type="presParOf" srcId="{64EF4CD3-D161-4927-9BDC-ED9E74DA1D6A}" destId="{8D1E71CE-BDC5-4577-9BCC-10F6B981EDDE}" srcOrd="5" destOrd="0" presId="urn:microsoft.com/office/officeart/2005/8/layout/vList2"/>
    <dgm:cxn modelId="{48E20CAC-F22B-4186-80CA-623711E26BBA}" type="presParOf" srcId="{64EF4CD3-D161-4927-9BDC-ED9E74DA1D6A}" destId="{7E9825CE-C519-4B63-9CB8-E5379108CA67}" srcOrd="6" destOrd="0" presId="urn:microsoft.com/office/officeart/2005/8/layout/vList2"/>
    <dgm:cxn modelId="{3A9EED0E-4438-418F-8F54-5B1A38A182A2}" type="presParOf" srcId="{64EF4CD3-D161-4927-9BDC-ED9E74DA1D6A}" destId="{269C6E1E-5DB4-4C70-AF14-C3150F1D7B32}" srcOrd="7" destOrd="0" presId="urn:microsoft.com/office/officeart/2005/8/layout/vList2"/>
    <dgm:cxn modelId="{41BD2416-06B6-44A4-9C95-799405067FFE}" type="presParOf" srcId="{64EF4CD3-D161-4927-9BDC-ED9E74DA1D6A}" destId="{6D7EC11C-4D67-4E9D-8E42-D85A7F62048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BECBDC-001A-4877-95E4-063660B45145}">
      <dsp:nvSpPr>
        <dsp:cNvPr id="0" name=""/>
        <dsp:cNvSpPr/>
      </dsp:nvSpPr>
      <dsp:spPr>
        <a:xfrm>
          <a:off x="0" y="307396"/>
          <a:ext cx="4697730" cy="71505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Stimulus: /ga/(audio)+/ba/(visual)</a:t>
          </a:r>
          <a:endParaRPr lang="en-US" sz="1800" kern="1200" dirty="0"/>
        </a:p>
      </dsp:txBody>
      <dsp:txXfrm>
        <a:off x="34906" y="342302"/>
        <a:ext cx="4627918" cy="645240"/>
      </dsp:txXfrm>
    </dsp:sp>
    <dsp:sp modelId="{7C062565-205D-431A-8388-5C27054A2650}">
      <dsp:nvSpPr>
        <dsp:cNvPr id="0" name=""/>
        <dsp:cNvSpPr/>
      </dsp:nvSpPr>
      <dsp:spPr>
        <a:xfrm>
          <a:off x="0" y="1074289"/>
          <a:ext cx="4697730" cy="715052"/>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Two types of Illusion</a:t>
          </a:r>
          <a:endParaRPr lang="en-US" sz="1800" kern="1200" dirty="0"/>
        </a:p>
      </dsp:txBody>
      <dsp:txXfrm>
        <a:off x="34906" y="1109195"/>
        <a:ext cx="4627918" cy="645240"/>
      </dsp:txXfrm>
    </dsp:sp>
    <dsp:sp modelId="{B2AC2657-4BC0-4818-AC11-AE72078B5D97}">
      <dsp:nvSpPr>
        <dsp:cNvPr id="0" name=""/>
        <dsp:cNvSpPr/>
      </dsp:nvSpPr>
      <dsp:spPr>
        <a:xfrm>
          <a:off x="0" y="1789342"/>
          <a:ext cx="4697730" cy="484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15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GB" sz="1400" b="1" kern="1200" dirty="0"/>
            <a:t>Fusion</a:t>
          </a:r>
          <a:r>
            <a:rPr lang="en-GB" sz="1400" kern="1200" dirty="0"/>
            <a:t>: </a:t>
          </a:r>
          <a:r>
            <a:rPr lang="en-GB" sz="1400" i="1" kern="1200" dirty="0"/>
            <a:t>/da/</a:t>
          </a:r>
          <a:endParaRPr lang="en-US" sz="1400" kern="1200" dirty="0"/>
        </a:p>
        <a:p>
          <a:pPr marL="114300" lvl="1" indent="-114300" algn="l" defTabSz="622300">
            <a:lnSpc>
              <a:spcPct val="90000"/>
            </a:lnSpc>
            <a:spcBef>
              <a:spcPct val="0"/>
            </a:spcBef>
            <a:spcAft>
              <a:spcPct val="20000"/>
            </a:spcAft>
            <a:buChar char="•"/>
          </a:pPr>
          <a:r>
            <a:rPr lang="en-GB" sz="1400" b="1" kern="1200" dirty="0"/>
            <a:t>Combination</a:t>
          </a:r>
          <a:r>
            <a:rPr lang="en-GB" sz="1400" kern="1200" dirty="0"/>
            <a:t>:/gabga/,/bagba/,/baga/,/gaba/</a:t>
          </a:r>
          <a:endParaRPr lang="en-US" sz="1400" kern="1200" dirty="0"/>
        </a:p>
      </dsp:txBody>
      <dsp:txXfrm>
        <a:off x="0" y="1789342"/>
        <a:ext cx="4697730" cy="484380"/>
      </dsp:txXfrm>
    </dsp:sp>
    <dsp:sp modelId="{7171337B-2805-4D26-9399-7E227CB147BA}">
      <dsp:nvSpPr>
        <dsp:cNvPr id="0" name=""/>
        <dsp:cNvSpPr/>
      </dsp:nvSpPr>
      <dsp:spPr>
        <a:xfrm>
          <a:off x="0" y="2273722"/>
          <a:ext cx="4697730" cy="715052"/>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McGurk rate in different age groups</a:t>
          </a:r>
          <a:endParaRPr lang="en-US" sz="1800" kern="1200" dirty="0"/>
        </a:p>
      </dsp:txBody>
      <dsp:txXfrm>
        <a:off x="34906" y="2308628"/>
        <a:ext cx="4627918" cy="645240"/>
      </dsp:txXfrm>
    </dsp:sp>
    <dsp:sp modelId="{8D1E71CE-BDC5-4577-9BCC-10F6B981EDDE}">
      <dsp:nvSpPr>
        <dsp:cNvPr id="0" name=""/>
        <dsp:cNvSpPr/>
      </dsp:nvSpPr>
      <dsp:spPr>
        <a:xfrm>
          <a:off x="0" y="2988775"/>
          <a:ext cx="4697730" cy="726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15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GB" sz="1400" kern="1200" dirty="0"/>
            <a:t>Preschool children: 59%</a:t>
          </a:r>
          <a:endParaRPr lang="en-US" sz="1400" kern="1200" dirty="0"/>
        </a:p>
        <a:p>
          <a:pPr marL="114300" lvl="1" indent="-114300" algn="l" defTabSz="622300">
            <a:lnSpc>
              <a:spcPct val="90000"/>
            </a:lnSpc>
            <a:spcBef>
              <a:spcPct val="0"/>
            </a:spcBef>
            <a:spcAft>
              <a:spcPct val="20000"/>
            </a:spcAft>
            <a:buChar char="•"/>
          </a:pPr>
          <a:r>
            <a:rPr lang="en-GB" sz="1400" kern="1200" dirty="0"/>
            <a:t>School children:52%</a:t>
          </a:r>
          <a:endParaRPr lang="en-US" sz="1400" kern="1200" dirty="0"/>
        </a:p>
        <a:p>
          <a:pPr marL="114300" lvl="1" indent="-114300" algn="l" defTabSz="622300">
            <a:lnSpc>
              <a:spcPct val="90000"/>
            </a:lnSpc>
            <a:spcBef>
              <a:spcPct val="0"/>
            </a:spcBef>
            <a:spcAft>
              <a:spcPct val="20000"/>
            </a:spcAft>
            <a:buChar char="•"/>
          </a:pPr>
          <a:r>
            <a:rPr lang="en-GB" sz="1400" kern="1200" dirty="0"/>
            <a:t>Adult: 92%</a:t>
          </a:r>
          <a:endParaRPr lang="en-US" sz="1400" kern="1200" dirty="0"/>
        </a:p>
      </dsp:txBody>
      <dsp:txXfrm>
        <a:off x="0" y="2988775"/>
        <a:ext cx="4697730" cy="726570"/>
      </dsp:txXfrm>
    </dsp:sp>
    <dsp:sp modelId="{7E9825CE-C519-4B63-9CB8-E5379108CA67}">
      <dsp:nvSpPr>
        <dsp:cNvPr id="0" name=""/>
        <dsp:cNvSpPr/>
      </dsp:nvSpPr>
      <dsp:spPr>
        <a:xfrm>
          <a:off x="0" y="3715345"/>
          <a:ext cx="4697730" cy="715052"/>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Speech perception is, at least, audio-visual bimodal.</a:t>
          </a:r>
          <a:endParaRPr lang="en-US" sz="1800" kern="1200" dirty="0"/>
        </a:p>
      </dsp:txBody>
      <dsp:txXfrm>
        <a:off x="34906" y="3750251"/>
        <a:ext cx="4627918" cy="645240"/>
      </dsp:txXfrm>
    </dsp:sp>
    <dsp:sp modelId="{6D7EC11C-4D67-4E9D-8E42-D85A7F62048B}">
      <dsp:nvSpPr>
        <dsp:cNvPr id="0" name=""/>
        <dsp:cNvSpPr/>
      </dsp:nvSpPr>
      <dsp:spPr>
        <a:xfrm>
          <a:off x="0" y="4482238"/>
          <a:ext cx="4697730" cy="715052"/>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1" kern="1200" dirty="0"/>
            <a:t>Visual information</a:t>
          </a:r>
          <a:r>
            <a:rPr lang="en-GB" sz="1800" kern="1200" dirty="0"/>
            <a:t> is used even when auditory information is clear and undegraded.</a:t>
          </a:r>
          <a:endParaRPr lang="en-US" sz="1800" kern="1200" dirty="0"/>
        </a:p>
      </dsp:txBody>
      <dsp:txXfrm>
        <a:off x="34906" y="4517144"/>
        <a:ext cx="4627918" cy="6452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54B609-49D4-4A05-B0C2-F079E0889AEB}" type="datetimeFigureOut">
              <a:rPr lang="en-GB" smtClean="0"/>
              <a:pPr/>
              <a:t>22/06/2021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13A466-A50F-4BB2-B33B-1F9810AD6410}" type="slidenum">
              <a:rPr lang="en-GB" smtClean="0"/>
              <a:pPr/>
              <a:t>‹#›</a:t>
            </a:fld>
            <a:endParaRPr lang="en-GB"/>
          </a:p>
        </p:txBody>
      </p:sp>
    </p:spTree>
    <p:extLst>
      <p:ext uri="{BB962C8B-B14F-4D97-AF65-F5344CB8AC3E}">
        <p14:creationId xmlns:p14="http://schemas.microsoft.com/office/powerpoint/2010/main" val="523923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048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908915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16EB3709-A883-4129-8B2B-393C9BBEAAFF}" type="datetime1">
              <a:rPr lang="en-GB" smtClean="0"/>
              <a:pPr/>
              <a:t>22/06/2021</a:t>
            </a:fld>
            <a:endParaRPr lang="en-GB"/>
          </a:p>
        </p:txBody>
      </p:sp>
      <p:sp>
        <p:nvSpPr>
          <p:cNvPr id="5" name="Footer Placeholder 4"/>
          <p:cNvSpPr>
            <a:spLocks noGrp="1"/>
          </p:cNvSpPr>
          <p:nvPr>
            <p:ph type="ftr" sz="quarter" idx="11"/>
          </p:nvPr>
        </p:nvSpPr>
        <p:spPr/>
        <p:txBody>
          <a:bodyPr/>
          <a:lstStyle/>
          <a:p>
            <a:r>
              <a:rPr lang="en-GB"/>
              <a:t>PL2 D101 - Introductory Lecture </a:t>
            </a:r>
          </a:p>
        </p:txBody>
      </p:sp>
      <p:sp>
        <p:nvSpPr>
          <p:cNvPr id="6" name="Slide Number Placeholder 5"/>
          <p:cNvSpPr>
            <a:spLocks noGrp="1"/>
          </p:cNvSpPr>
          <p:nvPr>
            <p:ph type="sldNum" sz="quarter" idx="12"/>
          </p:nvPr>
        </p:nvSpPr>
        <p:spPr/>
        <p:txBody>
          <a:bodyPr/>
          <a:lstStyle/>
          <a:p>
            <a:fld id="{DB2EDC16-F8F1-4437-83F1-8147B87F0D05}"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C825A28-4B9F-43EE-92B6-3EB4DAD4A782}" type="datetime1">
              <a:rPr lang="en-GB" smtClean="0"/>
              <a:pPr/>
              <a:t>22/06/2021</a:t>
            </a:fld>
            <a:endParaRPr lang="en-GB"/>
          </a:p>
        </p:txBody>
      </p:sp>
      <p:sp>
        <p:nvSpPr>
          <p:cNvPr id="5" name="Footer Placeholder 4"/>
          <p:cNvSpPr>
            <a:spLocks noGrp="1"/>
          </p:cNvSpPr>
          <p:nvPr>
            <p:ph type="ftr" sz="quarter" idx="11"/>
          </p:nvPr>
        </p:nvSpPr>
        <p:spPr/>
        <p:txBody>
          <a:bodyPr/>
          <a:lstStyle/>
          <a:p>
            <a:r>
              <a:rPr lang="en-GB"/>
              <a:t>PL2 D101 - Introductory Lecture </a:t>
            </a:r>
          </a:p>
        </p:txBody>
      </p:sp>
      <p:sp>
        <p:nvSpPr>
          <p:cNvPr id="6" name="Slide Number Placeholder 5"/>
          <p:cNvSpPr>
            <a:spLocks noGrp="1"/>
          </p:cNvSpPr>
          <p:nvPr>
            <p:ph type="sldNum" sz="quarter" idx="12"/>
          </p:nvPr>
        </p:nvSpPr>
        <p:spPr/>
        <p:txBody>
          <a:bodyPr/>
          <a:lstStyle/>
          <a:p>
            <a:fld id="{DB2EDC16-F8F1-4437-83F1-8147B87F0D0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5004639-F3BD-4043-981D-98E42B646132}" type="datetime1">
              <a:rPr lang="en-GB" smtClean="0"/>
              <a:pPr/>
              <a:t>22/06/2021</a:t>
            </a:fld>
            <a:endParaRPr lang="en-GB"/>
          </a:p>
        </p:txBody>
      </p:sp>
      <p:sp>
        <p:nvSpPr>
          <p:cNvPr id="5" name="Footer Placeholder 4"/>
          <p:cNvSpPr>
            <a:spLocks noGrp="1"/>
          </p:cNvSpPr>
          <p:nvPr>
            <p:ph type="ftr" sz="quarter" idx="11"/>
          </p:nvPr>
        </p:nvSpPr>
        <p:spPr/>
        <p:txBody>
          <a:bodyPr/>
          <a:lstStyle/>
          <a:p>
            <a:r>
              <a:rPr lang="en-GB"/>
              <a:t>PL2 D101 - Introductory Lecture </a:t>
            </a:r>
          </a:p>
        </p:txBody>
      </p:sp>
      <p:sp>
        <p:nvSpPr>
          <p:cNvPr id="6" name="Slide Number Placeholder 5"/>
          <p:cNvSpPr>
            <a:spLocks noGrp="1"/>
          </p:cNvSpPr>
          <p:nvPr>
            <p:ph type="sldNum" sz="quarter" idx="12"/>
          </p:nvPr>
        </p:nvSpPr>
        <p:spPr/>
        <p:txBody>
          <a:bodyPr/>
          <a:lstStyle/>
          <a:p>
            <a:fld id="{DB2EDC16-F8F1-4437-83F1-8147B87F0D05}"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36031D2-0197-418F-9276-EB61C38441F5}" type="datetime1">
              <a:rPr lang="en-GB" smtClean="0"/>
              <a:pPr/>
              <a:t>22/06/2021</a:t>
            </a:fld>
            <a:endParaRPr lang="en-GB"/>
          </a:p>
        </p:txBody>
      </p:sp>
      <p:sp>
        <p:nvSpPr>
          <p:cNvPr id="5" name="Footer Placeholder 4"/>
          <p:cNvSpPr>
            <a:spLocks noGrp="1"/>
          </p:cNvSpPr>
          <p:nvPr>
            <p:ph type="ftr" sz="quarter" idx="11"/>
          </p:nvPr>
        </p:nvSpPr>
        <p:spPr/>
        <p:txBody>
          <a:bodyPr/>
          <a:lstStyle/>
          <a:p>
            <a:r>
              <a:rPr lang="en-GB"/>
              <a:t>PL2 D101 - Introductory Lecture </a:t>
            </a:r>
          </a:p>
        </p:txBody>
      </p:sp>
      <p:sp>
        <p:nvSpPr>
          <p:cNvPr id="6" name="Slide Number Placeholder 5"/>
          <p:cNvSpPr>
            <a:spLocks noGrp="1"/>
          </p:cNvSpPr>
          <p:nvPr>
            <p:ph type="sldNum" sz="quarter" idx="12"/>
          </p:nvPr>
        </p:nvSpPr>
        <p:spPr/>
        <p:txBody>
          <a:bodyPr/>
          <a:lstStyle/>
          <a:p>
            <a:fld id="{DB2EDC16-F8F1-4437-83F1-8147B87F0D05}"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89A67E-992B-4FB9-989C-9A5E01642884}" type="datetime1">
              <a:rPr lang="en-GB" smtClean="0"/>
              <a:pPr/>
              <a:t>22/06/2021</a:t>
            </a:fld>
            <a:endParaRPr lang="en-GB"/>
          </a:p>
        </p:txBody>
      </p:sp>
      <p:sp>
        <p:nvSpPr>
          <p:cNvPr id="5" name="Footer Placeholder 4"/>
          <p:cNvSpPr>
            <a:spLocks noGrp="1"/>
          </p:cNvSpPr>
          <p:nvPr>
            <p:ph type="ftr" sz="quarter" idx="11"/>
          </p:nvPr>
        </p:nvSpPr>
        <p:spPr/>
        <p:txBody>
          <a:bodyPr/>
          <a:lstStyle/>
          <a:p>
            <a:r>
              <a:rPr lang="en-GB"/>
              <a:t>PL2 D101 - Introductory Lecture </a:t>
            </a:r>
          </a:p>
        </p:txBody>
      </p:sp>
      <p:sp>
        <p:nvSpPr>
          <p:cNvPr id="6" name="Slide Number Placeholder 5"/>
          <p:cNvSpPr>
            <a:spLocks noGrp="1"/>
          </p:cNvSpPr>
          <p:nvPr>
            <p:ph type="sldNum" sz="quarter" idx="12"/>
          </p:nvPr>
        </p:nvSpPr>
        <p:spPr/>
        <p:txBody>
          <a:bodyPr/>
          <a:lstStyle/>
          <a:p>
            <a:fld id="{DB2EDC16-F8F1-4437-83F1-8147B87F0D05}"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9FC18259-F659-4FE8-9B17-DD4E1848BE9B}" type="datetime1">
              <a:rPr lang="en-GB" smtClean="0"/>
              <a:pPr/>
              <a:t>22/06/2021</a:t>
            </a:fld>
            <a:endParaRPr lang="en-GB"/>
          </a:p>
        </p:txBody>
      </p:sp>
      <p:sp>
        <p:nvSpPr>
          <p:cNvPr id="6" name="Footer Placeholder 5"/>
          <p:cNvSpPr>
            <a:spLocks noGrp="1"/>
          </p:cNvSpPr>
          <p:nvPr>
            <p:ph type="ftr" sz="quarter" idx="11"/>
          </p:nvPr>
        </p:nvSpPr>
        <p:spPr/>
        <p:txBody>
          <a:bodyPr/>
          <a:lstStyle/>
          <a:p>
            <a:r>
              <a:rPr lang="en-GB"/>
              <a:t>PL2 D101 - Introductory Lecture </a:t>
            </a:r>
          </a:p>
        </p:txBody>
      </p:sp>
      <p:sp>
        <p:nvSpPr>
          <p:cNvPr id="7" name="Slide Number Placeholder 6"/>
          <p:cNvSpPr>
            <a:spLocks noGrp="1"/>
          </p:cNvSpPr>
          <p:nvPr>
            <p:ph type="sldNum" sz="quarter" idx="12"/>
          </p:nvPr>
        </p:nvSpPr>
        <p:spPr/>
        <p:txBody>
          <a:bodyPr/>
          <a:lstStyle/>
          <a:p>
            <a:fld id="{DB2EDC16-F8F1-4437-83F1-8147B87F0D05}"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BB162B05-2879-44CF-93CD-866B4695E77B}" type="datetime1">
              <a:rPr lang="en-GB" smtClean="0"/>
              <a:pPr/>
              <a:t>22/06/2021</a:t>
            </a:fld>
            <a:endParaRPr lang="en-GB"/>
          </a:p>
        </p:txBody>
      </p:sp>
      <p:sp>
        <p:nvSpPr>
          <p:cNvPr id="8" name="Footer Placeholder 7"/>
          <p:cNvSpPr>
            <a:spLocks noGrp="1"/>
          </p:cNvSpPr>
          <p:nvPr>
            <p:ph type="ftr" sz="quarter" idx="11"/>
          </p:nvPr>
        </p:nvSpPr>
        <p:spPr/>
        <p:txBody>
          <a:bodyPr/>
          <a:lstStyle/>
          <a:p>
            <a:r>
              <a:rPr lang="en-GB"/>
              <a:t>PL2 D101 - Introductory Lecture </a:t>
            </a:r>
          </a:p>
        </p:txBody>
      </p:sp>
      <p:sp>
        <p:nvSpPr>
          <p:cNvPr id="9" name="Slide Number Placeholder 8"/>
          <p:cNvSpPr>
            <a:spLocks noGrp="1"/>
          </p:cNvSpPr>
          <p:nvPr>
            <p:ph type="sldNum" sz="quarter" idx="12"/>
          </p:nvPr>
        </p:nvSpPr>
        <p:spPr/>
        <p:txBody>
          <a:bodyPr/>
          <a:lstStyle/>
          <a:p>
            <a:fld id="{DB2EDC16-F8F1-4437-83F1-8147B87F0D05}"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FC0BB553-F144-4E7E-A944-C57972CFF32F}" type="datetime1">
              <a:rPr lang="en-GB" smtClean="0"/>
              <a:pPr/>
              <a:t>22/06/2021</a:t>
            </a:fld>
            <a:endParaRPr lang="en-GB"/>
          </a:p>
        </p:txBody>
      </p:sp>
      <p:sp>
        <p:nvSpPr>
          <p:cNvPr id="4" name="Footer Placeholder 3"/>
          <p:cNvSpPr>
            <a:spLocks noGrp="1"/>
          </p:cNvSpPr>
          <p:nvPr>
            <p:ph type="ftr" sz="quarter" idx="11"/>
          </p:nvPr>
        </p:nvSpPr>
        <p:spPr/>
        <p:txBody>
          <a:bodyPr/>
          <a:lstStyle/>
          <a:p>
            <a:r>
              <a:rPr lang="en-GB"/>
              <a:t>PL2 D101 - Introductory Lecture </a:t>
            </a:r>
          </a:p>
        </p:txBody>
      </p:sp>
      <p:sp>
        <p:nvSpPr>
          <p:cNvPr id="5" name="Slide Number Placeholder 4"/>
          <p:cNvSpPr>
            <a:spLocks noGrp="1"/>
          </p:cNvSpPr>
          <p:nvPr>
            <p:ph type="sldNum" sz="quarter" idx="12"/>
          </p:nvPr>
        </p:nvSpPr>
        <p:spPr/>
        <p:txBody>
          <a:bodyPr/>
          <a:lstStyle/>
          <a:p>
            <a:fld id="{DB2EDC16-F8F1-4437-83F1-8147B87F0D05}"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AAB488-E7E2-4C9D-BF19-3F28F3A8572A}" type="datetime1">
              <a:rPr lang="en-GB" smtClean="0"/>
              <a:pPr/>
              <a:t>22/06/2021</a:t>
            </a:fld>
            <a:endParaRPr lang="en-GB"/>
          </a:p>
        </p:txBody>
      </p:sp>
      <p:sp>
        <p:nvSpPr>
          <p:cNvPr id="3" name="Footer Placeholder 2"/>
          <p:cNvSpPr>
            <a:spLocks noGrp="1"/>
          </p:cNvSpPr>
          <p:nvPr>
            <p:ph type="ftr" sz="quarter" idx="11"/>
          </p:nvPr>
        </p:nvSpPr>
        <p:spPr/>
        <p:txBody>
          <a:bodyPr/>
          <a:lstStyle/>
          <a:p>
            <a:r>
              <a:rPr lang="en-GB"/>
              <a:t>PL2 D101 - Introductory Lecture </a:t>
            </a:r>
          </a:p>
        </p:txBody>
      </p:sp>
      <p:sp>
        <p:nvSpPr>
          <p:cNvPr id="4" name="Slide Number Placeholder 3"/>
          <p:cNvSpPr>
            <a:spLocks noGrp="1"/>
          </p:cNvSpPr>
          <p:nvPr>
            <p:ph type="sldNum" sz="quarter" idx="12"/>
          </p:nvPr>
        </p:nvSpPr>
        <p:spPr/>
        <p:txBody>
          <a:bodyPr/>
          <a:lstStyle/>
          <a:p>
            <a:fld id="{DB2EDC16-F8F1-4437-83F1-8147B87F0D05}"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88A5E2-CEEA-48E1-853F-72678F0A1B3D}" type="datetime1">
              <a:rPr lang="en-GB" smtClean="0"/>
              <a:pPr/>
              <a:t>22/06/2021</a:t>
            </a:fld>
            <a:endParaRPr lang="en-GB"/>
          </a:p>
        </p:txBody>
      </p:sp>
      <p:sp>
        <p:nvSpPr>
          <p:cNvPr id="6" name="Footer Placeholder 5"/>
          <p:cNvSpPr>
            <a:spLocks noGrp="1"/>
          </p:cNvSpPr>
          <p:nvPr>
            <p:ph type="ftr" sz="quarter" idx="11"/>
          </p:nvPr>
        </p:nvSpPr>
        <p:spPr/>
        <p:txBody>
          <a:bodyPr/>
          <a:lstStyle/>
          <a:p>
            <a:r>
              <a:rPr lang="en-GB"/>
              <a:t>PL2 D101 - Introductory Lecture </a:t>
            </a:r>
          </a:p>
        </p:txBody>
      </p:sp>
      <p:sp>
        <p:nvSpPr>
          <p:cNvPr id="7" name="Slide Number Placeholder 6"/>
          <p:cNvSpPr>
            <a:spLocks noGrp="1"/>
          </p:cNvSpPr>
          <p:nvPr>
            <p:ph type="sldNum" sz="quarter" idx="12"/>
          </p:nvPr>
        </p:nvSpPr>
        <p:spPr/>
        <p:txBody>
          <a:bodyPr/>
          <a:lstStyle/>
          <a:p>
            <a:fld id="{DB2EDC16-F8F1-4437-83F1-8147B87F0D05}"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C25D9D-EAB1-4D31-8DEB-A2E5296C4A07}" type="datetime1">
              <a:rPr lang="en-GB" smtClean="0"/>
              <a:pPr/>
              <a:t>22/06/2021</a:t>
            </a:fld>
            <a:endParaRPr lang="en-GB"/>
          </a:p>
        </p:txBody>
      </p:sp>
      <p:sp>
        <p:nvSpPr>
          <p:cNvPr id="6" name="Footer Placeholder 5"/>
          <p:cNvSpPr>
            <a:spLocks noGrp="1"/>
          </p:cNvSpPr>
          <p:nvPr>
            <p:ph type="ftr" sz="quarter" idx="11"/>
          </p:nvPr>
        </p:nvSpPr>
        <p:spPr/>
        <p:txBody>
          <a:bodyPr/>
          <a:lstStyle/>
          <a:p>
            <a:r>
              <a:rPr lang="en-GB"/>
              <a:t>PL2 D101 - Introductory Lecture </a:t>
            </a:r>
          </a:p>
        </p:txBody>
      </p:sp>
      <p:sp>
        <p:nvSpPr>
          <p:cNvPr id="7" name="Slide Number Placeholder 6"/>
          <p:cNvSpPr>
            <a:spLocks noGrp="1"/>
          </p:cNvSpPr>
          <p:nvPr>
            <p:ph type="sldNum" sz="quarter" idx="12"/>
          </p:nvPr>
        </p:nvSpPr>
        <p:spPr/>
        <p:txBody>
          <a:bodyPr/>
          <a:lstStyle/>
          <a:p>
            <a:fld id="{DB2EDC16-F8F1-4437-83F1-8147B87F0D05}"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0F8EF3-A658-4E42-8D89-7BAA4A72224A}" type="datetime1">
              <a:rPr lang="en-GB" smtClean="0"/>
              <a:pPr/>
              <a:t>22/06/2021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PL2 D101 - Introductory Lecture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2EDC16-F8F1-4437-83F1-8147B87F0D05}"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iao.zeng@southwales.ac.u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italktonelab.co.uk/" TargetMode="Externa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ideo" Target="https://www.youtube.com/embed/i1dR6p-9WvE?feature=oembed" TargetMode="Externa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ideo" Target="https://www.youtube.com/embed/PWGeUztTkRA?feature=oembed" TargetMode="Externa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152322" y="2189747"/>
            <a:ext cx="6291886" cy="1527285"/>
          </a:xfrm>
        </p:spPr>
        <p:txBody>
          <a:bodyPr vert="horz" lIns="91440" tIns="45720" rIns="91440" bIns="45720" rtlCol="0" anchor="b">
            <a:noAutofit/>
          </a:bodyPr>
          <a:lstStyle/>
          <a:p>
            <a:pPr algn="l">
              <a:lnSpc>
                <a:spcPct val="90000"/>
              </a:lnSpc>
            </a:pPr>
            <a:r>
              <a:rPr lang="en-US" sz="3600" b="1" dirty="0"/>
              <a:t>British Sign Language(BSL) User’s eye gaze patterns between hands and face</a:t>
            </a:r>
          </a:p>
        </p:txBody>
      </p:sp>
      <p:sp>
        <p:nvSpPr>
          <p:cNvPr id="3076" name="Rectangle 3"/>
          <p:cNvSpPr>
            <a:spLocks noGrp="1" noChangeArrowheads="1"/>
          </p:cNvSpPr>
          <p:nvPr>
            <p:ph type="subTitle" idx="1"/>
          </p:nvPr>
        </p:nvSpPr>
        <p:spPr>
          <a:xfrm>
            <a:off x="755576" y="3651976"/>
            <a:ext cx="5959533" cy="1003543"/>
          </a:xfrm>
        </p:spPr>
        <p:txBody>
          <a:bodyPr vert="horz" lIns="91440" tIns="45720" rIns="91440" bIns="45720" rtlCol="0">
            <a:noAutofit/>
          </a:bodyPr>
          <a:lstStyle/>
          <a:p>
            <a:pPr algn="l">
              <a:lnSpc>
                <a:spcPct val="90000"/>
              </a:lnSpc>
              <a:spcBef>
                <a:spcPts val="1000"/>
              </a:spcBef>
            </a:pPr>
            <a:r>
              <a:rPr lang="en-US" sz="1600" dirty="0">
                <a:solidFill>
                  <a:schemeClr val="tx1"/>
                </a:solidFill>
              </a:rPr>
              <a:t>Nez Parr &amp; Biao Zeng</a:t>
            </a:r>
          </a:p>
          <a:p>
            <a:pPr algn="l">
              <a:lnSpc>
                <a:spcPct val="90000"/>
              </a:lnSpc>
              <a:spcBef>
                <a:spcPts val="1000"/>
              </a:spcBef>
            </a:pPr>
            <a:r>
              <a:rPr lang="en-US" sz="1600" dirty="0">
                <a:solidFill>
                  <a:schemeClr val="tx1"/>
                </a:solidFill>
              </a:rPr>
              <a:t>School of Psychology and Therapeutic Studies</a:t>
            </a:r>
          </a:p>
          <a:p>
            <a:pPr algn="l">
              <a:lnSpc>
                <a:spcPct val="90000"/>
              </a:lnSpc>
              <a:spcBef>
                <a:spcPts val="1000"/>
              </a:spcBef>
            </a:pPr>
            <a:r>
              <a:rPr lang="en-US" sz="1600" dirty="0">
                <a:solidFill>
                  <a:schemeClr val="tx1"/>
                </a:solidFill>
              </a:rPr>
              <a:t>University of South Wales, UK</a:t>
            </a:r>
            <a:r>
              <a:rPr lang="en-US" sz="1600" dirty="0">
                <a:solidFill>
                  <a:schemeClr val="tx1"/>
                </a:solidFill>
                <a:hlinkClick r:id="rId3"/>
              </a:rPr>
              <a:t>biao.zeng@southwales.ac.uk</a:t>
            </a:r>
            <a:r>
              <a:rPr lang="en-US" sz="1600" dirty="0">
                <a:solidFill>
                  <a:schemeClr val="tx1"/>
                </a:solidFill>
              </a:rPr>
              <a:t> </a:t>
            </a:r>
          </a:p>
        </p:txBody>
      </p:sp>
      <p:sp>
        <p:nvSpPr>
          <p:cNvPr id="73" name="Freeform 17">
            <a:extLst>
              <a:ext uri="{FF2B5EF4-FFF2-40B4-BE49-F238E27FC236}">
                <a16:creationId xmlns:a16="http://schemas.microsoft.com/office/drawing/2014/main" id="{41F18803-BE79-4916-AE6B-5DE238B36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97332" cy="2130951"/>
          </a:xfrm>
          <a:custGeom>
            <a:avLst/>
            <a:gdLst>
              <a:gd name="connsiteX0" fmla="*/ 0 w 8663110"/>
              <a:gd name="connsiteY0" fmla="*/ 0 h 2130951"/>
              <a:gd name="connsiteX1" fmla="*/ 819150 w 8663110"/>
              <a:gd name="connsiteY1" fmla="*/ 0 h 2130951"/>
              <a:gd name="connsiteX2" fmla="*/ 1028700 w 8663110"/>
              <a:gd name="connsiteY2" fmla="*/ 0 h 2130951"/>
              <a:gd name="connsiteX3" fmla="*/ 4187970 w 8663110"/>
              <a:gd name="connsiteY3" fmla="*/ 0 h 2130951"/>
              <a:gd name="connsiteX4" fmla="*/ 4400550 w 8663110"/>
              <a:gd name="connsiteY4" fmla="*/ 0 h 2130951"/>
              <a:gd name="connsiteX5" fmla="*/ 5262791 w 8663110"/>
              <a:gd name="connsiteY5" fmla="*/ 0 h 2130951"/>
              <a:gd name="connsiteX6" fmla="*/ 5262791 w 8663110"/>
              <a:gd name="connsiteY6" fmla="*/ 478 h 2130951"/>
              <a:gd name="connsiteX7" fmla="*/ 8663110 w 8663110"/>
              <a:gd name="connsiteY7" fmla="*/ 478 h 2130951"/>
              <a:gd name="connsiteX8" fmla="*/ 7676422 w 8663110"/>
              <a:gd name="connsiteY8" fmla="*/ 2130951 h 2130951"/>
              <a:gd name="connsiteX9" fmla="*/ 4400550 w 8663110"/>
              <a:gd name="connsiteY9" fmla="*/ 2130951 h 2130951"/>
              <a:gd name="connsiteX10" fmla="*/ 4187970 w 8663110"/>
              <a:gd name="connsiteY10" fmla="*/ 2130951 h 2130951"/>
              <a:gd name="connsiteX11" fmla="*/ 1028700 w 8663110"/>
              <a:gd name="connsiteY11" fmla="*/ 2130951 h 2130951"/>
              <a:gd name="connsiteX12" fmla="*/ 819150 w 8663110"/>
              <a:gd name="connsiteY12" fmla="*/ 2130951 h 2130951"/>
              <a:gd name="connsiteX13" fmla="*/ 0 w 8663110"/>
              <a:gd name="connsiteY13"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663110" h="2130951">
                <a:moveTo>
                  <a:pt x="0" y="0"/>
                </a:moveTo>
                <a:lnTo>
                  <a:pt x="819150" y="0"/>
                </a:lnTo>
                <a:lnTo>
                  <a:pt x="1028700" y="0"/>
                </a:lnTo>
                <a:lnTo>
                  <a:pt x="4187970" y="0"/>
                </a:lnTo>
                <a:lnTo>
                  <a:pt x="4400550" y="0"/>
                </a:lnTo>
                <a:lnTo>
                  <a:pt x="5262791" y="0"/>
                </a:lnTo>
                <a:lnTo>
                  <a:pt x="5262791" y="478"/>
                </a:lnTo>
                <a:lnTo>
                  <a:pt x="8663110" y="478"/>
                </a:lnTo>
                <a:lnTo>
                  <a:pt x="7676422" y="2130951"/>
                </a:lnTo>
                <a:lnTo>
                  <a:pt x="4400550" y="2130951"/>
                </a:lnTo>
                <a:lnTo>
                  <a:pt x="4187970" y="2130951"/>
                </a:lnTo>
                <a:lnTo>
                  <a:pt x="1028700" y="2130951"/>
                </a:lnTo>
                <a:lnTo>
                  <a:pt x="819150" y="2130951"/>
                </a:lnTo>
                <a:lnTo>
                  <a:pt x="0" y="2130951"/>
                </a:lnTo>
                <a:close/>
              </a:path>
            </a:pathLst>
          </a:custGeom>
          <a:solidFill>
            <a:schemeClr val="accent6">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logo"/>
          <p:cNvPicPr>
            <a:picLocks noChangeAspect="1" noChangeArrowheads="1"/>
          </p:cNvPicPr>
          <p:nvPr/>
        </p:nvPicPr>
        <p:blipFill>
          <a:blip r:embed="rId4" cstate="print"/>
          <a:stretch>
            <a:fillRect/>
          </a:stretch>
        </p:blipFill>
        <p:spPr bwMode="auto">
          <a:xfrm>
            <a:off x="6497332" y="786407"/>
            <a:ext cx="2405367" cy="2481727"/>
          </a:xfrm>
          <a:prstGeom prst="rect">
            <a:avLst/>
          </a:prstGeom>
          <a:noFill/>
        </p:spPr>
      </p:pic>
      <p:sp>
        <p:nvSpPr>
          <p:cNvPr id="75" name="Freeform 18">
            <a:extLst>
              <a:ext uri="{FF2B5EF4-FFF2-40B4-BE49-F238E27FC236}">
                <a16:creationId xmlns:a16="http://schemas.microsoft.com/office/drawing/2014/main" id="{C15229F3-7A2E-4558-98FE-7A5F69409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3319"/>
            <a:ext cx="4887654" cy="2174681"/>
          </a:xfrm>
          <a:custGeom>
            <a:avLst/>
            <a:gdLst>
              <a:gd name="connsiteX0" fmla="*/ 0 w 6516874"/>
              <a:gd name="connsiteY0" fmla="*/ 0 h 2174681"/>
              <a:gd name="connsiteX1" fmla="*/ 819150 w 6516874"/>
              <a:gd name="connsiteY1" fmla="*/ 0 h 2174681"/>
              <a:gd name="connsiteX2" fmla="*/ 1038225 w 6516874"/>
              <a:gd name="connsiteY2" fmla="*/ 0 h 2174681"/>
              <a:gd name="connsiteX3" fmla="*/ 6516874 w 6516874"/>
              <a:gd name="connsiteY3" fmla="*/ 0 h 2174681"/>
              <a:gd name="connsiteX4" fmla="*/ 5509712 w 6516874"/>
              <a:gd name="connsiteY4" fmla="*/ 2174681 h 2174681"/>
              <a:gd name="connsiteX5" fmla="*/ 1038225 w 6516874"/>
              <a:gd name="connsiteY5" fmla="*/ 2174681 h 2174681"/>
              <a:gd name="connsiteX6" fmla="*/ 947987 w 6516874"/>
              <a:gd name="connsiteY6" fmla="*/ 2174681 h 2174681"/>
              <a:gd name="connsiteX7" fmla="*/ 819150 w 6516874"/>
              <a:gd name="connsiteY7" fmla="*/ 2174681 h 2174681"/>
              <a:gd name="connsiteX8" fmla="*/ 0 w 6516874"/>
              <a:gd name="connsiteY8" fmla="*/ 2174681 h 2174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16874" h="2174681">
                <a:moveTo>
                  <a:pt x="0" y="0"/>
                </a:moveTo>
                <a:lnTo>
                  <a:pt x="819150" y="0"/>
                </a:lnTo>
                <a:lnTo>
                  <a:pt x="1038225" y="0"/>
                </a:lnTo>
                <a:lnTo>
                  <a:pt x="6516874" y="0"/>
                </a:lnTo>
                <a:lnTo>
                  <a:pt x="5509712" y="2174681"/>
                </a:lnTo>
                <a:lnTo>
                  <a:pt x="1038225" y="2174681"/>
                </a:lnTo>
                <a:lnTo>
                  <a:pt x="947987" y="2174681"/>
                </a:lnTo>
                <a:lnTo>
                  <a:pt x="819150" y="2174681"/>
                </a:lnTo>
                <a:lnTo>
                  <a:pt x="0" y="2174681"/>
                </a:lnTo>
                <a:close/>
              </a:path>
            </a:pathLst>
          </a:custGeom>
          <a:solidFill>
            <a:srgbClr val="4A4A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Logo, icon&#10;&#10;Description automatically generated">
            <a:extLst>
              <a:ext uri="{FF2B5EF4-FFF2-40B4-BE49-F238E27FC236}">
                <a16:creationId xmlns:a16="http://schemas.microsoft.com/office/drawing/2014/main" id="{E189D1FD-DB97-4CCE-A95D-F2EF42DA183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5535" y="5906104"/>
            <a:ext cx="784655" cy="439406"/>
          </a:xfrm>
          <a:prstGeom prst="rect">
            <a:avLst/>
          </a:prstGeom>
        </p:spPr>
      </p:pic>
      <p:sp>
        <p:nvSpPr>
          <p:cNvPr id="6" name="Footer Placeholder 5"/>
          <p:cNvSpPr>
            <a:spLocks noGrp="1"/>
          </p:cNvSpPr>
          <p:nvPr>
            <p:ph type="ftr" sz="quarter" idx="11"/>
          </p:nvPr>
        </p:nvSpPr>
        <p:spPr>
          <a:xfrm>
            <a:off x="304881" y="6353703"/>
            <a:ext cx="3086100" cy="365125"/>
          </a:xfrm>
        </p:spPr>
        <p:txBody>
          <a:bodyPr vert="horz" lIns="91440" tIns="45720" rIns="91440" bIns="45720" rtlCol="0" anchor="ctr">
            <a:normAutofit/>
          </a:bodyPr>
          <a:lstStyle/>
          <a:p>
            <a:pPr algn="l">
              <a:spcAft>
                <a:spcPts val="600"/>
              </a:spcAft>
            </a:pPr>
            <a:r>
              <a:rPr lang="en-US" b="1" kern="1200" dirty="0">
                <a:solidFill>
                  <a:srgbClr val="FFFFFF">
                    <a:alpha val="80000"/>
                  </a:srgbClr>
                </a:solidFill>
                <a:latin typeface="+mn-lt"/>
                <a:ea typeface="+mn-ea"/>
                <a:cs typeface="+mn-cs"/>
              </a:rPr>
              <a:t>@iTalkTone</a:t>
            </a:r>
          </a:p>
        </p:txBody>
      </p:sp>
      <p:sp>
        <p:nvSpPr>
          <p:cNvPr id="3074" name="Rectangle 18"/>
          <p:cNvSpPr>
            <a:spLocks noGrp="1" noChangeArrowheads="1"/>
          </p:cNvSpPr>
          <p:nvPr>
            <p:ph type="sldNum" sz="quarter" idx="12"/>
          </p:nvPr>
        </p:nvSpPr>
        <p:spPr>
          <a:xfrm>
            <a:off x="7963348" y="6356350"/>
            <a:ext cx="552001" cy="365125"/>
          </a:xfrm>
        </p:spPr>
        <p:txBody>
          <a:bodyPr vert="horz" lIns="91440" tIns="45720" rIns="91440" bIns="45720" rtlCol="0" anchor="ctr">
            <a:normAutofit/>
          </a:bodyPr>
          <a:lstStyle/>
          <a:p>
            <a:pPr>
              <a:spcAft>
                <a:spcPts val="600"/>
              </a:spcAft>
            </a:pPr>
            <a:fld id="{C2D2C06C-60B0-4C45-A3F6-0E6F120134A5}" type="slidenum">
              <a:rPr lang="en-US">
                <a:solidFill>
                  <a:schemeClr val="tx1">
                    <a:alpha val="80000"/>
                  </a:schemeClr>
                </a:solidFill>
              </a:rPr>
              <a:pPr>
                <a:spcAft>
                  <a:spcPts val="600"/>
                </a:spcAft>
              </a:pPr>
              <a:t>1</a:t>
            </a:fld>
            <a:endParaRPr lang="en-US" dirty="0">
              <a:solidFill>
                <a:schemeClr val="tx1">
                  <a:alpha val="80000"/>
                </a:schemeClr>
              </a:solidFill>
            </a:endParaRPr>
          </a:p>
        </p:txBody>
      </p:sp>
      <p:sp>
        <p:nvSpPr>
          <p:cNvPr id="8" name="TextBox 7">
            <a:extLst>
              <a:ext uri="{FF2B5EF4-FFF2-40B4-BE49-F238E27FC236}">
                <a16:creationId xmlns:a16="http://schemas.microsoft.com/office/drawing/2014/main" id="{CC768A94-652B-4133-B314-88E345CAE103}"/>
              </a:ext>
            </a:extLst>
          </p:cNvPr>
          <p:cNvSpPr txBox="1"/>
          <p:nvPr/>
        </p:nvSpPr>
        <p:spPr>
          <a:xfrm>
            <a:off x="3635629" y="5915758"/>
            <a:ext cx="4601360" cy="369332"/>
          </a:xfrm>
          <a:prstGeom prst="rect">
            <a:avLst/>
          </a:prstGeom>
          <a:noFill/>
        </p:spPr>
        <p:txBody>
          <a:bodyPr wrap="square">
            <a:spAutoFit/>
          </a:bodyPr>
          <a:lstStyle/>
          <a:p>
            <a:pPr algn="ctr">
              <a:spcAft>
                <a:spcPts val="600"/>
              </a:spcAft>
            </a:pPr>
            <a:r>
              <a:rPr lang="en-US" dirty="0"/>
              <a:t> </a:t>
            </a:r>
            <a:r>
              <a:rPr lang="en-US" dirty="0">
                <a:hlinkClick r:id="rId6"/>
              </a:rPr>
              <a:t>https://www.italktonelab.co.uk/</a:t>
            </a:r>
            <a:r>
              <a:rPr lang="en-US" dirty="0"/>
              <a:t> </a:t>
            </a:r>
          </a:p>
        </p:txBody>
      </p:sp>
    </p:spTree>
  </p:cSld>
  <p:clrMapOvr>
    <a:masterClrMapping/>
  </p:clrMapOvr>
  <p:transition>
    <p:blinds/>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234342"/>
            <a:ext cx="7596336" cy="1143000"/>
          </a:xfrm>
        </p:spPr>
        <p:txBody>
          <a:bodyPr>
            <a:normAutofit/>
          </a:bodyPr>
          <a:lstStyle/>
          <a:p>
            <a:r>
              <a:rPr lang="en-GB" b="1" dirty="0"/>
              <a:t>Hypotheses</a:t>
            </a:r>
          </a:p>
        </p:txBody>
      </p:sp>
      <p:sp>
        <p:nvSpPr>
          <p:cNvPr id="6" name="Content Placeholder 5">
            <a:extLst>
              <a:ext uri="{FF2B5EF4-FFF2-40B4-BE49-F238E27FC236}">
                <a16:creationId xmlns:a16="http://schemas.microsoft.com/office/drawing/2014/main" id="{D1AAFDA6-9473-4D35-86B8-04A0A7930307}"/>
              </a:ext>
            </a:extLst>
          </p:cNvPr>
          <p:cNvSpPr>
            <a:spLocks noGrp="1"/>
          </p:cNvSpPr>
          <p:nvPr>
            <p:ph idx="1"/>
          </p:nvPr>
        </p:nvSpPr>
        <p:spPr>
          <a:xfrm>
            <a:off x="323528" y="1600200"/>
            <a:ext cx="8363272" cy="4525963"/>
          </a:xfrm>
        </p:spPr>
        <p:txBody>
          <a:bodyPr vert="horz" lIns="91440" tIns="45720" rIns="91440" bIns="45720" rtlCol="0" anchor="t">
            <a:normAutofit lnSpcReduction="10000"/>
          </a:bodyPr>
          <a:lstStyle/>
          <a:p>
            <a:pPr indent="228600" algn="just">
              <a:spcAft>
                <a:spcPts val="600"/>
              </a:spcAft>
            </a:pPr>
            <a:r>
              <a:rPr lang="en-US" sz="1800" dirty="0">
                <a:effectLst/>
                <a:ea typeface="SimSun" panose="02010600030101010101" pitchFamily="2" charset="-122"/>
              </a:rPr>
              <a:t>The face, as </a:t>
            </a:r>
            <a:r>
              <a:rPr lang="en-US" sz="1800" b="1" dirty="0">
                <a:effectLst/>
                <a:ea typeface="SimSun" panose="02010600030101010101" pitchFamily="2" charset="-122"/>
              </a:rPr>
              <a:t>one region of interest (ROI)</a:t>
            </a:r>
            <a:r>
              <a:rPr lang="en-US" sz="1800" dirty="0">
                <a:effectLst/>
                <a:ea typeface="SimSun" panose="02010600030101010101" pitchFamily="2" charset="-122"/>
              </a:rPr>
              <a:t>, is the predominant information resource. At all matched and unmatched conditions, the eye gaze will be significantly directed at the face.</a:t>
            </a:r>
            <a:endParaRPr lang="en-GB" sz="1800" dirty="0">
              <a:effectLst/>
              <a:ea typeface="SimSun" panose="02010600030101010101" pitchFamily="2" charset="-122"/>
            </a:endParaRPr>
          </a:p>
          <a:p>
            <a:pPr indent="228600" algn="just">
              <a:spcAft>
                <a:spcPts val="600"/>
              </a:spcAft>
            </a:pPr>
            <a:r>
              <a:rPr lang="en-US" sz="1800" dirty="0">
                <a:ea typeface="SimSun"/>
              </a:rPr>
              <a:t>Where</a:t>
            </a:r>
            <a:r>
              <a:rPr lang="en-US" sz="1800" dirty="0">
                <a:effectLst/>
                <a:ea typeface="SimSun"/>
              </a:rPr>
              <a:t> the mouth and the hands are both correct and therefore match (hands-mouth matched condition), the eye gaze will linger predominantly on the face for a longer duration. Similarly, when the mouth information is correct, but the hands information is incorrect (hands-unmatched condition), the eye gaze will linger predominately on the mouth, and for no longer than in hands-mouth matched condition.</a:t>
            </a:r>
            <a:endParaRPr lang="en-GB" sz="1800" dirty="0">
              <a:effectLst/>
              <a:ea typeface="SimSun"/>
            </a:endParaRPr>
          </a:p>
          <a:p>
            <a:pPr indent="228600" algn="just">
              <a:spcAft>
                <a:spcPts val="600"/>
              </a:spcAft>
            </a:pPr>
            <a:r>
              <a:rPr lang="en-US" sz="1800" dirty="0">
                <a:ea typeface="SimSun"/>
              </a:rPr>
              <a:t>When</a:t>
            </a:r>
            <a:r>
              <a:rPr lang="en-US" sz="1800" dirty="0">
                <a:effectLst/>
                <a:ea typeface="SimSun"/>
              </a:rPr>
              <a:t> the mouth pattern is incorrect, but the hands are correct (mouth-unmatched condition), the eye gaze will predominately linger on the mouth for a longer duration than hands-mouth matched and hands-unmatched conditions. We assume the BSL users will increase their gaze towards the mouth in order to double check the information as they detect it might not be accurate, they may then gaze towards the hands.</a:t>
            </a:r>
            <a:endParaRPr lang="en-GB" sz="1800" dirty="0">
              <a:effectLst/>
              <a:ea typeface="SimSun"/>
            </a:endParaRPr>
          </a:p>
          <a:p>
            <a:endParaRPr lang="en-GB" dirty="0"/>
          </a:p>
        </p:txBody>
      </p:sp>
      <p:sp>
        <p:nvSpPr>
          <p:cNvPr id="5" name="Slide Number Placeholder 4"/>
          <p:cNvSpPr>
            <a:spLocks noGrp="1"/>
          </p:cNvSpPr>
          <p:nvPr>
            <p:ph type="sldNum" sz="quarter" idx="12"/>
          </p:nvPr>
        </p:nvSpPr>
        <p:spPr/>
        <p:txBody>
          <a:bodyPr/>
          <a:lstStyle/>
          <a:p>
            <a:fld id="{DB2EDC16-F8F1-4437-83F1-8147B87F0D05}" type="slidenum">
              <a:rPr lang="en-GB" smtClean="0"/>
              <a:pPr/>
              <a:t>10</a:t>
            </a:fld>
            <a:endParaRPr lang="en-GB"/>
          </a:p>
        </p:txBody>
      </p:sp>
      <p:pic>
        <p:nvPicPr>
          <p:cNvPr id="4" name="Picture 2" descr="logo"/>
          <p:cNvPicPr>
            <a:picLocks noChangeAspect="1" noChangeArrowheads="1"/>
          </p:cNvPicPr>
          <p:nvPr/>
        </p:nvPicPr>
        <p:blipFill>
          <a:blip r:embed="rId2" cstate="print"/>
          <a:srcRect/>
          <a:stretch>
            <a:fillRect/>
          </a:stretch>
        </p:blipFill>
        <p:spPr bwMode="auto">
          <a:xfrm>
            <a:off x="107504" y="188639"/>
            <a:ext cx="1152128" cy="1188703"/>
          </a:xfrm>
          <a:prstGeom prst="rect">
            <a:avLst/>
          </a:prstGeom>
          <a:noFill/>
        </p:spPr>
      </p:pic>
    </p:spTree>
    <p:extLst>
      <p:ext uri="{BB962C8B-B14F-4D97-AF65-F5344CB8AC3E}">
        <p14:creationId xmlns:p14="http://schemas.microsoft.com/office/powerpoint/2010/main" val="3503581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sz="4000" b="1" dirty="0"/>
              <a:t>Participants</a:t>
            </a:r>
          </a:p>
        </p:txBody>
      </p:sp>
      <p:pic>
        <p:nvPicPr>
          <p:cNvPr id="12" name="Content Placeholder 11" descr="A close up of a person's finger&#10;&#10;Description automatically generated with low confidence">
            <a:extLst>
              <a:ext uri="{FF2B5EF4-FFF2-40B4-BE49-F238E27FC236}">
                <a16:creationId xmlns:a16="http://schemas.microsoft.com/office/drawing/2014/main" id="{A99B5A82-49B5-4ED6-A209-0AD7C747FB6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2520562"/>
            <a:ext cx="4038600" cy="2685239"/>
          </a:xfrm>
        </p:spPr>
      </p:pic>
      <p:sp>
        <p:nvSpPr>
          <p:cNvPr id="8" name="Content Placeholder 7">
            <a:extLst>
              <a:ext uri="{FF2B5EF4-FFF2-40B4-BE49-F238E27FC236}">
                <a16:creationId xmlns:a16="http://schemas.microsoft.com/office/drawing/2014/main" id="{3BBA6D02-1FA7-4E14-9DB4-D1837095B48D}"/>
              </a:ext>
            </a:extLst>
          </p:cNvPr>
          <p:cNvSpPr>
            <a:spLocks noGrp="1"/>
          </p:cNvSpPr>
          <p:nvPr>
            <p:ph sz="half" idx="2"/>
          </p:nvPr>
        </p:nvSpPr>
        <p:spPr>
          <a:xfrm>
            <a:off x="4648200" y="1600200"/>
            <a:ext cx="4244280" cy="4756150"/>
          </a:xfrm>
        </p:spPr>
        <p:txBody>
          <a:bodyPr vert="horz" lIns="91440" tIns="45720" rIns="91440" bIns="45720" rtlCol="0" anchor="t">
            <a:normAutofit fontScale="92500" lnSpcReduction="20000"/>
          </a:bodyPr>
          <a:lstStyle/>
          <a:p>
            <a:r>
              <a:rPr lang="en-US" sz="2400" dirty="0">
                <a:effectLst/>
                <a:ea typeface="SimSun"/>
              </a:rPr>
              <a:t>Seven participants (aged from 24- to </a:t>
            </a:r>
            <a:r>
              <a:rPr lang="en-US" sz="2400" dirty="0">
                <a:ea typeface="SimSun"/>
              </a:rPr>
              <a:t>53-years-old</a:t>
            </a:r>
            <a:r>
              <a:rPr lang="en-US" sz="2400" dirty="0">
                <a:effectLst/>
                <a:ea typeface="SimSun"/>
              </a:rPr>
              <a:t>) attended this online study. There were five males and two females. All participants were fluent in BSL as they were profoundly deaf and considered it their first language.</a:t>
            </a:r>
            <a:r>
              <a:rPr lang="en-US" sz="2400" dirty="0">
                <a:ea typeface="SimSun"/>
              </a:rPr>
              <a:t> </a:t>
            </a:r>
            <a:endParaRPr lang="en-US" sz="2400" dirty="0">
              <a:effectLst/>
              <a:ea typeface="SimSun" panose="02010600030101010101" pitchFamily="2" charset="-122"/>
            </a:endParaRPr>
          </a:p>
          <a:p>
            <a:r>
              <a:rPr lang="en-US" sz="2400" dirty="0">
                <a:ea typeface="SimSun"/>
              </a:rPr>
              <a:t>The participants</a:t>
            </a:r>
            <a:r>
              <a:rPr lang="en-US" sz="2400" dirty="0">
                <a:effectLst/>
                <a:ea typeface="SimSun"/>
              </a:rPr>
              <a:t> </a:t>
            </a:r>
            <a:r>
              <a:rPr lang="en-US" sz="2400" dirty="0">
                <a:ea typeface="SimSun"/>
              </a:rPr>
              <a:t>were</a:t>
            </a:r>
            <a:r>
              <a:rPr lang="en-US" sz="2400" dirty="0">
                <a:effectLst/>
                <a:ea typeface="SimSun"/>
              </a:rPr>
              <a:t> of</a:t>
            </a:r>
            <a:r>
              <a:rPr lang="en-US" sz="2400" dirty="0">
                <a:ea typeface="SimSun"/>
              </a:rPr>
              <a:t> varied ethnicities, including Black British, Caucasian, Pakistani and  White Asian and</a:t>
            </a:r>
            <a:r>
              <a:rPr lang="en-US" sz="2400" dirty="0">
                <a:effectLst/>
                <a:ea typeface="SimSun"/>
              </a:rPr>
              <a:t> lived in</a:t>
            </a:r>
            <a:r>
              <a:rPr lang="en-US" sz="2400" dirty="0">
                <a:ea typeface="SimSun"/>
              </a:rPr>
              <a:t> </a:t>
            </a:r>
            <a:r>
              <a:rPr lang="en-US" sz="2400" dirty="0">
                <a:effectLst/>
                <a:ea typeface="SimSun"/>
              </a:rPr>
              <a:t>South </a:t>
            </a:r>
            <a:r>
              <a:rPr lang="en-US" sz="2400" dirty="0">
                <a:ea typeface="SimSun"/>
              </a:rPr>
              <a:t>Wales</a:t>
            </a:r>
            <a:r>
              <a:rPr lang="en-US" sz="2400" dirty="0">
                <a:effectLst/>
                <a:ea typeface="SimSun"/>
              </a:rPr>
              <a:t> from Newport in the East to Bridgend in the West.</a:t>
            </a:r>
            <a:r>
              <a:rPr lang="en-US" sz="2400" dirty="0">
                <a:ea typeface="SimSun"/>
              </a:rPr>
              <a:t>  One participant was based in London.</a:t>
            </a:r>
            <a:endParaRPr lang="en-GB" sz="2400" dirty="0">
              <a:effectLst/>
              <a:ea typeface="SimSun"/>
            </a:endParaRPr>
          </a:p>
          <a:p>
            <a:endParaRPr lang="en-US" dirty="0"/>
          </a:p>
        </p:txBody>
      </p:sp>
      <p:sp>
        <p:nvSpPr>
          <p:cNvPr id="5" name="Slide Number Placeholder 4"/>
          <p:cNvSpPr>
            <a:spLocks noGrp="1"/>
          </p:cNvSpPr>
          <p:nvPr>
            <p:ph type="sldNum" sz="quarter" idx="12"/>
          </p:nvPr>
        </p:nvSpPr>
        <p:spPr/>
        <p:txBody>
          <a:bodyPr/>
          <a:lstStyle/>
          <a:p>
            <a:fld id="{DB2EDC16-F8F1-4437-83F1-8147B87F0D05}" type="slidenum">
              <a:rPr lang="en-GB" smtClean="0"/>
              <a:pPr/>
              <a:t>11</a:t>
            </a:fld>
            <a:endParaRPr lang="en-GB"/>
          </a:p>
        </p:txBody>
      </p:sp>
      <p:pic>
        <p:nvPicPr>
          <p:cNvPr id="4" name="Picture 2" descr="logo"/>
          <p:cNvPicPr>
            <a:picLocks noChangeAspect="1" noChangeArrowheads="1"/>
          </p:cNvPicPr>
          <p:nvPr/>
        </p:nvPicPr>
        <p:blipFill>
          <a:blip r:embed="rId3" cstate="print"/>
          <a:srcRect/>
          <a:stretch>
            <a:fillRect/>
          </a:stretch>
        </p:blipFill>
        <p:spPr bwMode="auto">
          <a:xfrm>
            <a:off x="107504" y="188639"/>
            <a:ext cx="1152128" cy="1188703"/>
          </a:xfrm>
          <a:prstGeom prst="rect">
            <a:avLst/>
          </a:prstGeom>
          <a:noFill/>
        </p:spPr>
      </p:pic>
    </p:spTree>
    <p:extLst>
      <p:ext uri="{BB962C8B-B14F-4D97-AF65-F5344CB8AC3E}">
        <p14:creationId xmlns:p14="http://schemas.microsoft.com/office/powerpoint/2010/main" val="598165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sz="4000" b="1" dirty="0"/>
              <a:t>Procedure and Stimuli</a:t>
            </a:r>
          </a:p>
        </p:txBody>
      </p:sp>
      <p:sp>
        <p:nvSpPr>
          <p:cNvPr id="5" name="Slide Number Placeholder 4"/>
          <p:cNvSpPr>
            <a:spLocks noGrp="1"/>
          </p:cNvSpPr>
          <p:nvPr>
            <p:ph type="sldNum" sz="quarter" idx="12"/>
          </p:nvPr>
        </p:nvSpPr>
        <p:spPr/>
        <p:txBody>
          <a:bodyPr/>
          <a:lstStyle/>
          <a:p>
            <a:fld id="{DB2EDC16-F8F1-4437-83F1-8147B87F0D05}" type="slidenum">
              <a:rPr lang="en-GB" smtClean="0"/>
              <a:pPr/>
              <a:t>12</a:t>
            </a:fld>
            <a:endParaRPr lang="en-GB"/>
          </a:p>
        </p:txBody>
      </p:sp>
      <p:pic>
        <p:nvPicPr>
          <p:cNvPr id="4" name="Picture 2" descr="logo"/>
          <p:cNvPicPr>
            <a:picLocks noChangeAspect="1" noChangeArrowheads="1"/>
          </p:cNvPicPr>
          <p:nvPr/>
        </p:nvPicPr>
        <p:blipFill>
          <a:blip r:embed="rId3" cstate="print"/>
          <a:srcRect/>
          <a:stretch>
            <a:fillRect/>
          </a:stretch>
        </p:blipFill>
        <p:spPr bwMode="auto">
          <a:xfrm>
            <a:off x="107504" y="188639"/>
            <a:ext cx="1152128" cy="1188703"/>
          </a:xfrm>
          <a:prstGeom prst="rect">
            <a:avLst/>
          </a:prstGeom>
          <a:noFill/>
        </p:spPr>
      </p:pic>
      <p:pic>
        <p:nvPicPr>
          <p:cNvPr id="11" name="Online Media 10" title="BSL stimuli">
            <a:hlinkClick r:id="" action="ppaction://media"/>
            <a:extLst>
              <a:ext uri="{FF2B5EF4-FFF2-40B4-BE49-F238E27FC236}">
                <a16:creationId xmlns:a16="http://schemas.microsoft.com/office/drawing/2014/main" id="{79D9086F-949F-45EF-8D23-ED8A6DBA92E9}"/>
              </a:ext>
            </a:extLst>
          </p:cNvPr>
          <p:cNvPicPr>
            <a:picLocks noRot="1" noChangeAspect="1"/>
          </p:cNvPicPr>
          <p:nvPr>
            <a:videoFile r:link="rId1"/>
          </p:nvPr>
        </p:nvPicPr>
        <p:blipFill>
          <a:blip r:embed="rId4"/>
          <a:stretch>
            <a:fillRect/>
          </a:stretch>
        </p:blipFill>
        <p:spPr>
          <a:xfrm>
            <a:off x="1187624" y="1628800"/>
            <a:ext cx="7264525" cy="4104456"/>
          </a:xfrm>
          <a:prstGeom prst="rect">
            <a:avLst/>
          </a:prstGeom>
        </p:spPr>
      </p:pic>
    </p:spTree>
    <p:extLst>
      <p:ext uri="{BB962C8B-B14F-4D97-AF65-F5344CB8AC3E}">
        <p14:creationId xmlns:p14="http://schemas.microsoft.com/office/powerpoint/2010/main" val="2861883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1"/>
                </p:tgtEl>
              </p:cMediaNode>
            </p:video>
            <p:seq concurrent="1" nextAc="seek">
              <p:cTn id="8" restart="whenNotActive" fill="hold" evtFilter="cancelBubble" nodeType="interactiveSeq">
                <p:stCondLst>
                  <p:cond evt="onClick" delay="0">
                    <p:tgtEl>
                      <p:spTgt spid="11"/>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1"/>
                                        </p:tgtEl>
                                      </p:cBhvr>
                                    </p:cmd>
                                  </p:childTnLst>
                                </p:cTn>
                              </p:par>
                            </p:childTnLst>
                          </p:cTn>
                        </p:par>
                      </p:childTnLst>
                    </p:cTn>
                  </p:par>
                </p:childTnLst>
              </p:cTn>
              <p:nextCondLst>
                <p:cond evt="onClick" delay="0">
                  <p:tgtEl>
                    <p:spTgt spid="11"/>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sz="4000" b="1" dirty="0"/>
              <a:t>Stimuli and Design</a:t>
            </a:r>
          </a:p>
        </p:txBody>
      </p:sp>
      <p:sp>
        <p:nvSpPr>
          <p:cNvPr id="5" name="Slide Number Placeholder 4"/>
          <p:cNvSpPr>
            <a:spLocks noGrp="1"/>
          </p:cNvSpPr>
          <p:nvPr>
            <p:ph type="sldNum" sz="quarter" idx="12"/>
          </p:nvPr>
        </p:nvSpPr>
        <p:spPr/>
        <p:txBody>
          <a:bodyPr/>
          <a:lstStyle/>
          <a:p>
            <a:fld id="{DB2EDC16-F8F1-4437-83F1-8147B87F0D05}" type="slidenum">
              <a:rPr lang="en-GB" smtClean="0"/>
              <a:pPr/>
              <a:t>13</a:t>
            </a:fld>
            <a:endParaRPr lang="en-GB"/>
          </a:p>
        </p:txBody>
      </p:sp>
      <p:pic>
        <p:nvPicPr>
          <p:cNvPr id="4" name="Picture 2" descr="logo"/>
          <p:cNvPicPr>
            <a:picLocks noChangeAspect="1" noChangeArrowheads="1"/>
          </p:cNvPicPr>
          <p:nvPr/>
        </p:nvPicPr>
        <p:blipFill>
          <a:blip r:embed="rId2" cstate="print"/>
          <a:srcRect/>
          <a:stretch>
            <a:fillRect/>
          </a:stretch>
        </p:blipFill>
        <p:spPr bwMode="auto">
          <a:xfrm>
            <a:off x="107504" y="188639"/>
            <a:ext cx="1152128" cy="1188703"/>
          </a:xfrm>
          <a:prstGeom prst="rect">
            <a:avLst/>
          </a:prstGeom>
          <a:noFill/>
        </p:spPr>
      </p:pic>
      <p:graphicFrame>
        <p:nvGraphicFramePr>
          <p:cNvPr id="2" name="Table 1">
            <a:extLst>
              <a:ext uri="{FF2B5EF4-FFF2-40B4-BE49-F238E27FC236}">
                <a16:creationId xmlns:a16="http://schemas.microsoft.com/office/drawing/2014/main" id="{761C86B0-3689-4968-88ED-2D9A09D57788}"/>
              </a:ext>
            </a:extLst>
          </p:cNvPr>
          <p:cNvGraphicFramePr>
            <a:graphicFrameLocks noGrp="1"/>
          </p:cNvGraphicFramePr>
          <p:nvPr>
            <p:extLst>
              <p:ext uri="{D42A27DB-BD31-4B8C-83A1-F6EECF244321}">
                <p14:modId xmlns:p14="http://schemas.microsoft.com/office/powerpoint/2010/main" val="3597447336"/>
              </p:ext>
            </p:extLst>
          </p:nvPr>
        </p:nvGraphicFramePr>
        <p:xfrm>
          <a:off x="611560" y="2507720"/>
          <a:ext cx="7776864" cy="3009902"/>
        </p:xfrm>
        <a:graphic>
          <a:graphicData uri="http://schemas.openxmlformats.org/drawingml/2006/table">
            <a:tbl>
              <a:tblPr firstRow="1" firstCol="1" bandRow="1">
                <a:tableStyleId>{5C22544A-7EE6-4342-B048-85BDC9FD1C3A}</a:tableStyleId>
              </a:tblPr>
              <a:tblGrid>
                <a:gridCol w="1584176">
                  <a:extLst>
                    <a:ext uri="{9D8B030D-6E8A-4147-A177-3AD203B41FA5}">
                      <a16:colId xmlns:a16="http://schemas.microsoft.com/office/drawing/2014/main" val="433675559"/>
                    </a:ext>
                  </a:extLst>
                </a:gridCol>
                <a:gridCol w="2327403">
                  <a:extLst>
                    <a:ext uri="{9D8B030D-6E8A-4147-A177-3AD203B41FA5}">
                      <a16:colId xmlns:a16="http://schemas.microsoft.com/office/drawing/2014/main" val="3941635539"/>
                    </a:ext>
                  </a:extLst>
                </a:gridCol>
                <a:gridCol w="1891516">
                  <a:extLst>
                    <a:ext uri="{9D8B030D-6E8A-4147-A177-3AD203B41FA5}">
                      <a16:colId xmlns:a16="http://schemas.microsoft.com/office/drawing/2014/main" val="1659859706"/>
                    </a:ext>
                  </a:extLst>
                </a:gridCol>
                <a:gridCol w="1973769">
                  <a:extLst>
                    <a:ext uri="{9D8B030D-6E8A-4147-A177-3AD203B41FA5}">
                      <a16:colId xmlns:a16="http://schemas.microsoft.com/office/drawing/2014/main" val="3423869955"/>
                    </a:ext>
                  </a:extLst>
                </a:gridCol>
              </a:tblGrid>
              <a:tr h="679472">
                <a:tc>
                  <a:txBody>
                    <a:bodyPr/>
                    <a:lstStyle/>
                    <a:p>
                      <a:pPr indent="152400" algn="ctr">
                        <a:lnSpc>
                          <a:spcPts val="1100"/>
                        </a:lnSpc>
                      </a:pPr>
                      <a:endParaRPr lang="en-US" sz="1800" dirty="0">
                        <a:effectLst/>
                      </a:endParaRPr>
                    </a:p>
                    <a:p>
                      <a:pPr indent="152400" algn="ctr">
                        <a:lnSpc>
                          <a:spcPts val="1100"/>
                        </a:lnSpc>
                      </a:pPr>
                      <a:r>
                        <a:rPr lang="en-US" sz="1800" dirty="0">
                          <a:effectLst/>
                        </a:rPr>
                        <a:t>Sign</a:t>
                      </a:r>
                      <a:endParaRPr lang="en-GB" sz="1800" dirty="0">
                        <a:effectLst/>
                        <a:latin typeface="Linux Libertine"/>
                        <a:ea typeface="Calibri" panose="020F0502020204030204" pitchFamily="34" charset="0"/>
                      </a:endParaRPr>
                    </a:p>
                  </a:txBody>
                  <a:tcPr marL="68580" marR="68580" marT="0" marB="0"/>
                </a:tc>
                <a:tc>
                  <a:txBody>
                    <a:bodyPr/>
                    <a:lstStyle/>
                    <a:p>
                      <a:pPr indent="152400" algn="ctr">
                        <a:lnSpc>
                          <a:spcPts val="1100"/>
                        </a:lnSpc>
                      </a:pPr>
                      <a:endParaRPr lang="en-US" sz="1800" dirty="0">
                        <a:effectLst/>
                      </a:endParaRPr>
                    </a:p>
                    <a:p>
                      <a:pPr indent="152400" algn="ctr">
                        <a:lnSpc>
                          <a:spcPts val="1100"/>
                        </a:lnSpc>
                      </a:pPr>
                      <a:r>
                        <a:rPr lang="en-US" sz="1800" dirty="0">
                          <a:effectLst/>
                        </a:rPr>
                        <a:t>Hands-mouth </a:t>
                      </a:r>
                    </a:p>
                    <a:p>
                      <a:pPr indent="152400" algn="ctr">
                        <a:lnSpc>
                          <a:spcPts val="1100"/>
                        </a:lnSpc>
                      </a:pPr>
                      <a:endParaRPr lang="en-US" sz="1800" dirty="0">
                        <a:effectLst/>
                      </a:endParaRPr>
                    </a:p>
                    <a:p>
                      <a:pPr indent="152400" algn="ctr">
                        <a:lnSpc>
                          <a:spcPts val="1100"/>
                        </a:lnSpc>
                      </a:pPr>
                      <a:r>
                        <a:rPr lang="en-US" sz="1800" dirty="0">
                          <a:effectLst/>
                        </a:rPr>
                        <a:t>matched</a:t>
                      </a:r>
                      <a:endParaRPr lang="en-GB" sz="1800" dirty="0">
                        <a:effectLst/>
                        <a:latin typeface="Linux Libertine"/>
                        <a:ea typeface="Calibri" panose="020F0502020204030204" pitchFamily="34" charset="0"/>
                      </a:endParaRPr>
                    </a:p>
                  </a:txBody>
                  <a:tcPr marL="68580" marR="68580" marT="0" marB="0"/>
                </a:tc>
                <a:tc>
                  <a:txBody>
                    <a:bodyPr/>
                    <a:lstStyle/>
                    <a:p>
                      <a:pPr indent="152400" algn="ctr">
                        <a:lnSpc>
                          <a:spcPts val="1100"/>
                        </a:lnSpc>
                      </a:pPr>
                      <a:endParaRPr lang="en-US" sz="1800" dirty="0">
                        <a:effectLst/>
                      </a:endParaRPr>
                    </a:p>
                    <a:p>
                      <a:pPr indent="152400" algn="ctr">
                        <a:lnSpc>
                          <a:spcPts val="1100"/>
                        </a:lnSpc>
                      </a:pPr>
                      <a:r>
                        <a:rPr lang="en-US" sz="1800" dirty="0">
                          <a:effectLst/>
                        </a:rPr>
                        <a:t>Hands </a:t>
                      </a:r>
                    </a:p>
                    <a:p>
                      <a:pPr indent="152400" algn="ctr">
                        <a:lnSpc>
                          <a:spcPts val="1100"/>
                        </a:lnSpc>
                      </a:pPr>
                      <a:endParaRPr lang="en-US" sz="1800" dirty="0">
                        <a:effectLst/>
                      </a:endParaRPr>
                    </a:p>
                    <a:p>
                      <a:pPr indent="152400" algn="ctr">
                        <a:lnSpc>
                          <a:spcPts val="1100"/>
                        </a:lnSpc>
                      </a:pPr>
                      <a:r>
                        <a:rPr lang="en-US" sz="1800" dirty="0">
                          <a:effectLst/>
                        </a:rPr>
                        <a:t>unmatched</a:t>
                      </a:r>
                      <a:endParaRPr lang="en-GB" sz="1800" dirty="0">
                        <a:effectLst/>
                        <a:latin typeface="Linux Libertine"/>
                        <a:ea typeface="Calibri" panose="020F0502020204030204" pitchFamily="34" charset="0"/>
                      </a:endParaRPr>
                    </a:p>
                  </a:txBody>
                  <a:tcPr marL="68580" marR="68580" marT="0" marB="0"/>
                </a:tc>
                <a:tc>
                  <a:txBody>
                    <a:bodyPr/>
                    <a:lstStyle/>
                    <a:p>
                      <a:pPr indent="152400" algn="ctr">
                        <a:lnSpc>
                          <a:spcPts val="1100"/>
                        </a:lnSpc>
                      </a:pPr>
                      <a:endParaRPr lang="en-US" sz="1800" dirty="0">
                        <a:effectLst/>
                      </a:endParaRPr>
                    </a:p>
                    <a:p>
                      <a:pPr indent="152400" algn="ctr">
                        <a:lnSpc>
                          <a:spcPts val="1100"/>
                        </a:lnSpc>
                      </a:pPr>
                      <a:r>
                        <a:rPr lang="en-US" sz="1800" dirty="0">
                          <a:effectLst/>
                        </a:rPr>
                        <a:t>Mouth </a:t>
                      </a:r>
                    </a:p>
                    <a:p>
                      <a:pPr indent="152400" algn="ctr">
                        <a:lnSpc>
                          <a:spcPts val="1100"/>
                        </a:lnSpc>
                      </a:pPr>
                      <a:endParaRPr lang="en-US" sz="1800" dirty="0">
                        <a:effectLst/>
                      </a:endParaRPr>
                    </a:p>
                    <a:p>
                      <a:pPr indent="152400" algn="ctr">
                        <a:lnSpc>
                          <a:spcPts val="1100"/>
                        </a:lnSpc>
                      </a:pPr>
                      <a:r>
                        <a:rPr lang="en-US" sz="1800" dirty="0">
                          <a:effectLst/>
                        </a:rPr>
                        <a:t>unmatched</a:t>
                      </a:r>
                      <a:endParaRPr lang="en-GB" sz="1800" dirty="0">
                        <a:effectLst/>
                        <a:latin typeface="Linux Libertine"/>
                        <a:ea typeface="Calibri" panose="020F0502020204030204" pitchFamily="34" charset="0"/>
                      </a:endParaRPr>
                    </a:p>
                  </a:txBody>
                  <a:tcPr marL="68580" marR="68580" marT="0" marB="0"/>
                </a:tc>
                <a:extLst>
                  <a:ext uri="{0D108BD9-81ED-4DB2-BD59-A6C34878D82A}">
                    <a16:rowId xmlns:a16="http://schemas.microsoft.com/office/drawing/2014/main" val="3675384295"/>
                  </a:ext>
                </a:extLst>
              </a:tr>
              <a:tr h="388405">
                <a:tc>
                  <a:txBody>
                    <a:bodyPr/>
                    <a:lstStyle/>
                    <a:p>
                      <a:pPr indent="152400" algn="ctr">
                        <a:lnSpc>
                          <a:spcPts val="1100"/>
                        </a:lnSpc>
                      </a:pPr>
                      <a:endParaRPr lang="en-US" sz="1800" dirty="0">
                        <a:effectLst/>
                      </a:endParaRPr>
                    </a:p>
                    <a:p>
                      <a:pPr indent="152400" algn="ctr">
                        <a:lnSpc>
                          <a:spcPts val="1100"/>
                        </a:lnSpc>
                      </a:pPr>
                      <a:r>
                        <a:rPr lang="en-US" sz="1800" dirty="0">
                          <a:effectLst/>
                        </a:rPr>
                        <a:t>Brother</a:t>
                      </a:r>
                      <a:endParaRPr lang="en-GB" sz="1800" dirty="0">
                        <a:effectLst/>
                        <a:latin typeface="Linux Libertine"/>
                        <a:ea typeface="Calibri" panose="020F0502020204030204" pitchFamily="34" charset="0"/>
                      </a:endParaRPr>
                    </a:p>
                  </a:txBody>
                  <a:tcPr marL="68580" marR="68580" marT="0" marB="0"/>
                </a:tc>
                <a:tc>
                  <a:txBody>
                    <a:bodyPr/>
                    <a:lstStyle/>
                    <a:p>
                      <a:pPr indent="152400" algn="ctr">
                        <a:lnSpc>
                          <a:spcPts val="1100"/>
                        </a:lnSpc>
                      </a:pPr>
                      <a:endParaRPr lang="en-US" sz="1800" dirty="0">
                        <a:effectLst/>
                      </a:endParaRPr>
                    </a:p>
                    <a:p>
                      <a:pPr indent="152400" algn="ctr">
                        <a:lnSpc>
                          <a:spcPts val="1100"/>
                        </a:lnSpc>
                      </a:pPr>
                      <a:r>
                        <a:rPr lang="en-US" sz="1800" dirty="0">
                          <a:effectLst/>
                        </a:rPr>
                        <a:t>2.20</a:t>
                      </a:r>
                      <a:endParaRPr lang="en-GB" sz="1800" dirty="0">
                        <a:effectLst/>
                        <a:latin typeface="Linux Libertine"/>
                        <a:ea typeface="Calibri" panose="020F0502020204030204" pitchFamily="34" charset="0"/>
                      </a:endParaRPr>
                    </a:p>
                  </a:txBody>
                  <a:tcPr marL="68580" marR="68580" marT="0" marB="0"/>
                </a:tc>
                <a:tc>
                  <a:txBody>
                    <a:bodyPr/>
                    <a:lstStyle/>
                    <a:p>
                      <a:pPr indent="152400" algn="ctr">
                        <a:lnSpc>
                          <a:spcPts val="1100"/>
                        </a:lnSpc>
                      </a:pPr>
                      <a:endParaRPr lang="en-US" sz="1800" dirty="0">
                        <a:effectLst/>
                      </a:endParaRPr>
                    </a:p>
                    <a:p>
                      <a:pPr indent="152400" algn="ctr">
                        <a:lnSpc>
                          <a:spcPts val="1100"/>
                        </a:lnSpc>
                      </a:pPr>
                      <a:r>
                        <a:rPr lang="en-US" sz="1800" dirty="0">
                          <a:effectLst/>
                        </a:rPr>
                        <a:t>2.25</a:t>
                      </a:r>
                      <a:endParaRPr lang="en-GB" sz="1800" dirty="0">
                        <a:effectLst/>
                        <a:latin typeface="Linux Libertine"/>
                        <a:ea typeface="Calibri" panose="020F0502020204030204" pitchFamily="34" charset="0"/>
                      </a:endParaRPr>
                    </a:p>
                  </a:txBody>
                  <a:tcPr marL="68580" marR="68580" marT="0" marB="0"/>
                </a:tc>
                <a:tc>
                  <a:txBody>
                    <a:bodyPr/>
                    <a:lstStyle/>
                    <a:p>
                      <a:pPr indent="152400" algn="ctr">
                        <a:lnSpc>
                          <a:spcPts val="1100"/>
                        </a:lnSpc>
                      </a:pPr>
                      <a:endParaRPr lang="en-US" sz="1800" dirty="0">
                        <a:effectLst/>
                      </a:endParaRPr>
                    </a:p>
                    <a:p>
                      <a:pPr indent="152400" algn="ctr">
                        <a:lnSpc>
                          <a:spcPts val="1100"/>
                        </a:lnSpc>
                      </a:pPr>
                      <a:r>
                        <a:rPr lang="en-US" sz="1800" dirty="0">
                          <a:effectLst/>
                        </a:rPr>
                        <a:t>2.25</a:t>
                      </a:r>
                      <a:endParaRPr lang="en-GB" sz="1800" dirty="0">
                        <a:effectLst/>
                        <a:latin typeface="Linux Libertine"/>
                        <a:ea typeface="Calibri" panose="020F0502020204030204" pitchFamily="34" charset="0"/>
                      </a:endParaRPr>
                    </a:p>
                  </a:txBody>
                  <a:tcPr marL="68580" marR="68580" marT="0" marB="0"/>
                </a:tc>
                <a:extLst>
                  <a:ext uri="{0D108BD9-81ED-4DB2-BD59-A6C34878D82A}">
                    <a16:rowId xmlns:a16="http://schemas.microsoft.com/office/drawing/2014/main" val="3466152766"/>
                  </a:ext>
                </a:extLst>
              </a:tr>
              <a:tr h="388405">
                <a:tc>
                  <a:txBody>
                    <a:bodyPr/>
                    <a:lstStyle/>
                    <a:p>
                      <a:pPr indent="152400" algn="ctr">
                        <a:lnSpc>
                          <a:spcPts val="1100"/>
                        </a:lnSpc>
                      </a:pPr>
                      <a:endParaRPr lang="en-US" sz="1800" dirty="0">
                        <a:effectLst/>
                      </a:endParaRPr>
                    </a:p>
                    <a:p>
                      <a:pPr indent="152400" algn="ctr">
                        <a:lnSpc>
                          <a:spcPts val="1100"/>
                        </a:lnSpc>
                      </a:pPr>
                      <a:r>
                        <a:rPr lang="en-US" sz="1800" dirty="0">
                          <a:effectLst/>
                        </a:rPr>
                        <a:t>Window</a:t>
                      </a:r>
                      <a:endParaRPr lang="en-GB" sz="1800" dirty="0">
                        <a:effectLst/>
                        <a:latin typeface="Linux Libertine"/>
                        <a:ea typeface="Calibri" panose="020F0502020204030204" pitchFamily="34" charset="0"/>
                      </a:endParaRPr>
                    </a:p>
                  </a:txBody>
                  <a:tcPr marL="68580" marR="68580" marT="0" marB="0"/>
                </a:tc>
                <a:tc>
                  <a:txBody>
                    <a:bodyPr/>
                    <a:lstStyle/>
                    <a:p>
                      <a:pPr indent="152400" algn="ctr">
                        <a:lnSpc>
                          <a:spcPts val="1100"/>
                        </a:lnSpc>
                      </a:pPr>
                      <a:endParaRPr lang="en-US" sz="1800" dirty="0">
                        <a:effectLst/>
                      </a:endParaRPr>
                    </a:p>
                    <a:p>
                      <a:pPr indent="152400" algn="ctr">
                        <a:lnSpc>
                          <a:spcPts val="1100"/>
                        </a:lnSpc>
                      </a:pPr>
                      <a:r>
                        <a:rPr lang="en-US" sz="1800" dirty="0">
                          <a:effectLst/>
                        </a:rPr>
                        <a:t>2.85</a:t>
                      </a:r>
                      <a:endParaRPr lang="en-GB" sz="1800" dirty="0">
                        <a:effectLst/>
                        <a:latin typeface="Linux Libertine"/>
                        <a:ea typeface="Calibri" panose="020F0502020204030204" pitchFamily="34" charset="0"/>
                      </a:endParaRPr>
                    </a:p>
                  </a:txBody>
                  <a:tcPr marL="68580" marR="68580" marT="0" marB="0"/>
                </a:tc>
                <a:tc>
                  <a:txBody>
                    <a:bodyPr/>
                    <a:lstStyle/>
                    <a:p>
                      <a:pPr indent="152400" algn="ctr">
                        <a:lnSpc>
                          <a:spcPts val="1100"/>
                        </a:lnSpc>
                      </a:pPr>
                      <a:endParaRPr lang="en-US" sz="1800" dirty="0">
                        <a:effectLst/>
                      </a:endParaRPr>
                    </a:p>
                    <a:p>
                      <a:pPr indent="152400" algn="ctr">
                        <a:lnSpc>
                          <a:spcPts val="1100"/>
                        </a:lnSpc>
                      </a:pPr>
                      <a:r>
                        <a:rPr lang="en-US" sz="1800" dirty="0">
                          <a:effectLst/>
                        </a:rPr>
                        <a:t>3.10</a:t>
                      </a:r>
                      <a:endParaRPr lang="en-GB" sz="1800" dirty="0">
                        <a:effectLst/>
                        <a:latin typeface="Linux Libertine"/>
                        <a:ea typeface="Calibri" panose="020F0502020204030204" pitchFamily="34" charset="0"/>
                      </a:endParaRPr>
                    </a:p>
                  </a:txBody>
                  <a:tcPr marL="68580" marR="68580" marT="0" marB="0"/>
                </a:tc>
                <a:tc>
                  <a:txBody>
                    <a:bodyPr/>
                    <a:lstStyle/>
                    <a:p>
                      <a:pPr indent="152400" algn="ctr">
                        <a:lnSpc>
                          <a:spcPts val="1100"/>
                        </a:lnSpc>
                      </a:pPr>
                      <a:endParaRPr lang="en-US" sz="1800" dirty="0">
                        <a:effectLst/>
                      </a:endParaRPr>
                    </a:p>
                    <a:p>
                      <a:pPr indent="152400" algn="ctr">
                        <a:lnSpc>
                          <a:spcPts val="1100"/>
                        </a:lnSpc>
                      </a:pPr>
                      <a:r>
                        <a:rPr lang="en-US" sz="1800" dirty="0">
                          <a:effectLst/>
                        </a:rPr>
                        <a:t>3.15</a:t>
                      </a:r>
                      <a:endParaRPr lang="en-GB" sz="1800" dirty="0">
                        <a:effectLst/>
                        <a:latin typeface="Linux Libertine"/>
                        <a:ea typeface="Calibri" panose="020F0502020204030204" pitchFamily="34" charset="0"/>
                      </a:endParaRPr>
                    </a:p>
                  </a:txBody>
                  <a:tcPr marL="68580" marR="68580" marT="0" marB="0"/>
                </a:tc>
                <a:extLst>
                  <a:ext uri="{0D108BD9-81ED-4DB2-BD59-A6C34878D82A}">
                    <a16:rowId xmlns:a16="http://schemas.microsoft.com/office/drawing/2014/main" val="1725007149"/>
                  </a:ext>
                </a:extLst>
              </a:tr>
              <a:tr h="388405">
                <a:tc>
                  <a:txBody>
                    <a:bodyPr/>
                    <a:lstStyle/>
                    <a:p>
                      <a:pPr indent="152400" algn="ctr">
                        <a:lnSpc>
                          <a:spcPts val="1100"/>
                        </a:lnSpc>
                      </a:pPr>
                      <a:endParaRPr lang="en-US" sz="1800" dirty="0">
                        <a:effectLst/>
                      </a:endParaRPr>
                    </a:p>
                    <a:p>
                      <a:pPr indent="152400" algn="ctr">
                        <a:lnSpc>
                          <a:spcPts val="1100"/>
                        </a:lnSpc>
                      </a:pPr>
                      <a:r>
                        <a:rPr lang="en-US" sz="1800" dirty="0">
                          <a:effectLst/>
                        </a:rPr>
                        <a:t>Yellow</a:t>
                      </a:r>
                      <a:endParaRPr lang="en-GB" sz="1800" dirty="0">
                        <a:effectLst/>
                        <a:latin typeface="Linux Libertine"/>
                        <a:ea typeface="Calibri" panose="020F0502020204030204" pitchFamily="34" charset="0"/>
                      </a:endParaRPr>
                    </a:p>
                  </a:txBody>
                  <a:tcPr marL="68580" marR="68580" marT="0" marB="0"/>
                </a:tc>
                <a:tc>
                  <a:txBody>
                    <a:bodyPr/>
                    <a:lstStyle/>
                    <a:p>
                      <a:pPr indent="152400" algn="ctr">
                        <a:lnSpc>
                          <a:spcPts val="1100"/>
                        </a:lnSpc>
                      </a:pPr>
                      <a:endParaRPr lang="en-US" sz="1800" dirty="0">
                        <a:effectLst/>
                      </a:endParaRPr>
                    </a:p>
                    <a:p>
                      <a:pPr indent="152400" algn="ctr">
                        <a:lnSpc>
                          <a:spcPts val="1100"/>
                        </a:lnSpc>
                      </a:pPr>
                      <a:r>
                        <a:rPr lang="en-US" sz="1800" dirty="0">
                          <a:effectLst/>
                        </a:rPr>
                        <a:t>2.85</a:t>
                      </a:r>
                      <a:endParaRPr lang="en-GB" sz="1800" dirty="0">
                        <a:effectLst/>
                        <a:latin typeface="Linux Libertine"/>
                        <a:ea typeface="Calibri" panose="020F0502020204030204" pitchFamily="34" charset="0"/>
                      </a:endParaRPr>
                    </a:p>
                  </a:txBody>
                  <a:tcPr marL="68580" marR="68580" marT="0" marB="0"/>
                </a:tc>
                <a:tc>
                  <a:txBody>
                    <a:bodyPr/>
                    <a:lstStyle/>
                    <a:p>
                      <a:pPr indent="152400" algn="ctr">
                        <a:lnSpc>
                          <a:spcPts val="1100"/>
                        </a:lnSpc>
                      </a:pPr>
                      <a:endParaRPr lang="en-US" sz="1800" dirty="0">
                        <a:effectLst/>
                      </a:endParaRPr>
                    </a:p>
                    <a:p>
                      <a:pPr indent="152400" algn="ctr">
                        <a:lnSpc>
                          <a:spcPts val="1100"/>
                        </a:lnSpc>
                      </a:pPr>
                      <a:r>
                        <a:rPr lang="en-US" sz="1800" dirty="0">
                          <a:effectLst/>
                        </a:rPr>
                        <a:t>2.00</a:t>
                      </a:r>
                      <a:endParaRPr lang="en-GB" sz="1800" dirty="0">
                        <a:effectLst/>
                        <a:latin typeface="Linux Libertine"/>
                        <a:ea typeface="Calibri" panose="020F0502020204030204" pitchFamily="34" charset="0"/>
                      </a:endParaRPr>
                    </a:p>
                  </a:txBody>
                  <a:tcPr marL="68580" marR="68580" marT="0" marB="0"/>
                </a:tc>
                <a:tc>
                  <a:txBody>
                    <a:bodyPr/>
                    <a:lstStyle/>
                    <a:p>
                      <a:pPr indent="152400" algn="ctr">
                        <a:lnSpc>
                          <a:spcPts val="1100"/>
                        </a:lnSpc>
                      </a:pPr>
                      <a:endParaRPr lang="en-US" sz="1800" dirty="0">
                        <a:effectLst/>
                      </a:endParaRPr>
                    </a:p>
                    <a:p>
                      <a:pPr indent="152400" algn="ctr">
                        <a:lnSpc>
                          <a:spcPts val="1100"/>
                        </a:lnSpc>
                      </a:pPr>
                      <a:r>
                        <a:rPr lang="en-US" sz="1800" dirty="0">
                          <a:effectLst/>
                        </a:rPr>
                        <a:t>2.55</a:t>
                      </a:r>
                      <a:endParaRPr lang="en-GB" sz="1800" dirty="0">
                        <a:effectLst/>
                        <a:latin typeface="Linux Libertine"/>
                        <a:ea typeface="Calibri" panose="020F0502020204030204" pitchFamily="34" charset="0"/>
                      </a:endParaRPr>
                    </a:p>
                  </a:txBody>
                  <a:tcPr marL="68580" marR="68580" marT="0" marB="0"/>
                </a:tc>
                <a:extLst>
                  <a:ext uri="{0D108BD9-81ED-4DB2-BD59-A6C34878D82A}">
                    <a16:rowId xmlns:a16="http://schemas.microsoft.com/office/drawing/2014/main" val="3141984550"/>
                  </a:ext>
                </a:extLst>
              </a:tr>
              <a:tr h="388405">
                <a:tc>
                  <a:txBody>
                    <a:bodyPr/>
                    <a:lstStyle/>
                    <a:p>
                      <a:pPr indent="152400" algn="ctr">
                        <a:lnSpc>
                          <a:spcPts val="1100"/>
                        </a:lnSpc>
                      </a:pPr>
                      <a:endParaRPr lang="en-US" sz="1800" dirty="0">
                        <a:effectLst/>
                      </a:endParaRPr>
                    </a:p>
                    <a:p>
                      <a:pPr indent="152400" algn="ctr">
                        <a:lnSpc>
                          <a:spcPts val="1100"/>
                        </a:lnSpc>
                      </a:pPr>
                      <a:r>
                        <a:rPr lang="en-US" sz="1800" dirty="0">
                          <a:effectLst/>
                        </a:rPr>
                        <a:t>Name</a:t>
                      </a:r>
                      <a:endParaRPr lang="en-GB" sz="1800" dirty="0">
                        <a:effectLst/>
                        <a:latin typeface="Linux Libertine"/>
                        <a:ea typeface="Calibri" panose="020F0502020204030204" pitchFamily="34" charset="0"/>
                      </a:endParaRPr>
                    </a:p>
                  </a:txBody>
                  <a:tcPr marL="68580" marR="68580" marT="0" marB="0"/>
                </a:tc>
                <a:tc>
                  <a:txBody>
                    <a:bodyPr/>
                    <a:lstStyle/>
                    <a:p>
                      <a:pPr indent="152400" algn="ctr">
                        <a:lnSpc>
                          <a:spcPts val="1100"/>
                        </a:lnSpc>
                      </a:pPr>
                      <a:endParaRPr lang="en-US" sz="1800" dirty="0">
                        <a:effectLst/>
                      </a:endParaRPr>
                    </a:p>
                    <a:p>
                      <a:pPr indent="152400" algn="ctr">
                        <a:lnSpc>
                          <a:spcPts val="1100"/>
                        </a:lnSpc>
                      </a:pPr>
                      <a:r>
                        <a:rPr lang="en-US" sz="1800" dirty="0">
                          <a:effectLst/>
                        </a:rPr>
                        <a:t>2.30</a:t>
                      </a:r>
                      <a:endParaRPr lang="en-GB" sz="1800" dirty="0">
                        <a:effectLst/>
                        <a:latin typeface="Linux Libertine"/>
                        <a:ea typeface="Calibri" panose="020F0502020204030204" pitchFamily="34" charset="0"/>
                      </a:endParaRPr>
                    </a:p>
                  </a:txBody>
                  <a:tcPr marL="68580" marR="68580" marT="0" marB="0"/>
                </a:tc>
                <a:tc>
                  <a:txBody>
                    <a:bodyPr/>
                    <a:lstStyle/>
                    <a:p>
                      <a:pPr indent="152400" algn="ctr">
                        <a:lnSpc>
                          <a:spcPts val="1100"/>
                        </a:lnSpc>
                      </a:pPr>
                      <a:endParaRPr lang="en-US" sz="1800" dirty="0">
                        <a:effectLst/>
                      </a:endParaRPr>
                    </a:p>
                    <a:p>
                      <a:pPr indent="152400" algn="ctr">
                        <a:lnSpc>
                          <a:spcPts val="1100"/>
                        </a:lnSpc>
                      </a:pPr>
                      <a:r>
                        <a:rPr lang="en-US" sz="1800" dirty="0">
                          <a:effectLst/>
                        </a:rPr>
                        <a:t>2.30</a:t>
                      </a:r>
                      <a:endParaRPr lang="en-GB" sz="1800" dirty="0">
                        <a:effectLst/>
                        <a:latin typeface="Linux Libertine"/>
                        <a:ea typeface="Calibri" panose="020F0502020204030204" pitchFamily="34" charset="0"/>
                      </a:endParaRPr>
                    </a:p>
                  </a:txBody>
                  <a:tcPr marL="68580" marR="68580" marT="0" marB="0"/>
                </a:tc>
                <a:tc>
                  <a:txBody>
                    <a:bodyPr/>
                    <a:lstStyle/>
                    <a:p>
                      <a:pPr indent="152400" algn="ctr">
                        <a:lnSpc>
                          <a:spcPts val="1100"/>
                        </a:lnSpc>
                      </a:pPr>
                      <a:endParaRPr lang="en-US" sz="1800" dirty="0">
                        <a:effectLst/>
                      </a:endParaRPr>
                    </a:p>
                    <a:p>
                      <a:pPr indent="152400" algn="ctr">
                        <a:lnSpc>
                          <a:spcPts val="1100"/>
                        </a:lnSpc>
                      </a:pPr>
                      <a:r>
                        <a:rPr lang="en-US" sz="1800" dirty="0">
                          <a:effectLst/>
                        </a:rPr>
                        <a:t>2.40</a:t>
                      </a:r>
                      <a:endParaRPr lang="en-GB" sz="1800" dirty="0">
                        <a:effectLst/>
                        <a:latin typeface="Linux Libertine"/>
                        <a:ea typeface="Calibri" panose="020F0502020204030204" pitchFamily="34" charset="0"/>
                      </a:endParaRPr>
                    </a:p>
                  </a:txBody>
                  <a:tcPr marL="68580" marR="68580" marT="0" marB="0"/>
                </a:tc>
                <a:extLst>
                  <a:ext uri="{0D108BD9-81ED-4DB2-BD59-A6C34878D82A}">
                    <a16:rowId xmlns:a16="http://schemas.microsoft.com/office/drawing/2014/main" val="356844091"/>
                  </a:ext>
                </a:extLst>
              </a:tr>
              <a:tr h="388405">
                <a:tc>
                  <a:txBody>
                    <a:bodyPr/>
                    <a:lstStyle/>
                    <a:p>
                      <a:pPr indent="152400" algn="ctr">
                        <a:lnSpc>
                          <a:spcPts val="1100"/>
                        </a:lnSpc>
                      </a:pPr>
                      <a:endParaRPr lang="en-US" sz="1800" dirty="0">
                        <a:effectLst/>
                      </a:endParaRPr>
                    </a:p>
                    <a:p>
                      <a:pPr indent="152400" algn="ctr">
                        <a:lnSpc>
                          <a:spcPts val="1100"/>
                        </a:lnSpc>
                      </a:pPr>
                      <a:r>
                        <a:rPr lang="en-US" sz="1800" dirty="0">
                          <a:effectLst/>
                        </a:rPr>
                        <a:t>Cat</a:t>
                      </a:r>
                      <a:endParaRPr lang="en-GB" sz="1800" dirty="0">
                        <a:effectLst/>
                        <a:latin typeface="Linux Libertine"/>
                        <a:ea typeface="Calibri" panose="020F0502020204030204" pitchFamily="34" charset="0"/>
                      </a:endParaRPr>
                    </a:p>
                  </a:txBody>
                  <a:tcPr marL="68580" marR="68580" marT="0" marB="0"/>
                </a:tc>
                <a:tc>
                  <a:txBody>
                    <a:bodyPr/>
                    <a:lstStyle/>
                    <a:p>
                      <a:pPr indent="152400" algn="ctr">
                        <a:lnSpc>
                          <a:spcPts val="1100"/>
                        </a:lnSpc>
                      </a:pPr>
                      <a:endParaRPr lang="en-US" sz="1800" dirty="0">
                        <a:effectLst/>
                      </a:endParaRPr>
                    </a:p>
                    <a:p>
                      <a:pPr indent="152400" algn="ctr">
                        <a:lnSpc>
                          <a:spcPts val="1100"/>
                        </a:lnSpc>
                      </a:pPr>
                      <a:r>
                        <a:rPr lang="en-US" sz="1800" dirty="0">
                          <a:effectLst/>
                        </a:rPr>
                        <a:t>2.60</a:t>
                      </a:r>
                      <a:endParaRPr lang="en-GB" sz="1800" dirty="0">
                        <a:effectLst/>
                        <a:latin typeface="Linux Libertine"/>
                        <a:ea typeface="Calibri" panose="020F0502020204030204" pitchFamily="34" charset="0"/>
                      </a:endParaRPr>
                    </a:p>
                  </a:txBody>
                  <a:tcPr marL="68580" marR="68580" marT="0" marB="0"/>
                </a:tc>
                <a:tc>
                  <a:txBody>
                    <a:bodyPr/>
                    <a:lstStyle/>
                    <a:p>
                      <a:pPr indent="152400" algn="ctr">
                        <a:lnSpc>
                          <a:spcPts val="1100"/>
                        </a:lnSpc>
                      </a:pPr>
                      <a:endParaRPr lang="en-US" sz="1800" dirty="0">
                        <a:effectLst/>
                      </a:endParaRPr>
                    </a:p>
                    <a:p>
                      <a:pPr indent="152400" algn="ctr">
                        <a:lnSpc>
                          <a:spcPts val="1100"/>
                        </a:lnSpc>
                      </a:pPr>
                      <a:r>
                        <a:rPr lang="en-US" sz="1800" dirty="0">
                          <a:effectLst/>
                        </a:rPr>
                        <a:t>2.30</a:t>
                      </a:r>
                      <a:endParaRPr lang="en-GB" sz="1800" dirty="0">
                        <a:effectLst/>
                        <a:latin typeface="Linux Libertine"/>
                        <a:ea typeface="Calibri" panose="020F0502020204030204" pitchFamily="34" charset="0"/>
                      </a:endParaRPr>
                    </a:p>
                  </a:txBody>
                  <a:tcPr marL="68580" marR="68580" marT="0" marB="0"/>
                </a:tc>
                <a:tc>
                  <a:txBody>
                    <a:bodyPr/>
                    <a:lstStyle/>
                    <a:p>
                      <a:pPr indent="152400" algn="ctr">
                        <a:lnSpc>
                          <a:spcPts val="1100"/>
                        </a:lnSpc>
                      </a:pPr>
                      <a:endParaRPr lang="en-US" sz="1800" dirty="0">
                        <a:effectLst/>
                      </a:endParaRPr>
                    </a:p>
                    <a:p>
                      <a:pPr indent="152400" algn="ctr">
                        <a:lnSpc>
                          <a:spcPts val="1100"/>
                        </a:lnSpc>
                      </a:pPr>
                      <a:r>
                        <a:rPr lang="en-US" sz="1800" dirty="0">
                          <a:effectLst/>
                        </a:rPr>
                        <a:t>1.90</a:t>
                      </a:r>
                      <a:endParaRPr lang="en-GB" sz="1800" dirty="0">
                        <a:effectLst/>
                        <a:latin typeface="Linux Libertine"/>
                        <a:ea typeface="Calibri" panose="020F0502020204030204" pitchFamily="34" charset="0"/>
                      </a:endParaRPr>
                    </a:p>
                  </a:txBody>
                  <a:tcPr marL="68580" marR="68580" marT="0" marB="0"/>
                </a:tc>
                <a:extLst>
                  <a:ext uri="{0D108BD9-81ED-4DB2-BD59-A6C34878D82A}">
                    <a16:rowId xmlns:a16="http://schemas.microsoft.com/office/drawing/2014/main" val="1467189669"/>
                  </a:ext>
                </a:extLst>
              </a:tr>
              <a:tr h="388405">
                <a:tc>
                  <a:txBody>
                    <a:bodyPr/>
                    <a:lstStyle/>
                    <a:p>
                      <a:pPr indent="152400" algn="ctr">
                        <a:lnSpc>
                          <a:spcPts val="1100"/>
                        </a:lnSpc>
                      </a:pPr>
                      <a:endParaRPr lang="en-US" sz="1800" dirty="0">
                        <a:effectLst/>
                      </a:endParaRPr>
                    </a:p>
                    <a:p>
                      <a:pPr indent="152400" algn="ctr">
                        <a:lnSpc>
                          <a:spcPts val="1100"/>
                        </a:lnSpc>
                      </a:pPr>
                      <a:r>
                        <a:rPr lang="en-US" sz="1800" dirty="0">
                          <a:effectLst/>
                        </a:rPr>
                        <a:t>Mine </a:t>
                      </a:r>
                      <a:r>
                        <a:rPr lang="en-US" sz="1800" baseline="30000" dirty="0">
                          <a:effectLst/>
                        </a:rPr>
                        <a:t>a</a:t>
                      </a:r>
                      <a:endParaRPr lang="en-GB" sz="1800" dirty="0">
                        <a:effectLst/>
                        <a:latin typeface="Linux Libertine"/>
                        <a:ea typeface="Calibri" panose="020F0502020204030204" pitchFamily="34" charset="0"/>
                      </a:endParaRPr>
                    </a:p>
                  </a:txBody>
                  <a:tcPr marL="68580" marR="68580" marT="0" marB="0"/>
                </a:tc>
                <a:tc>
                  <a:txBody>
                    <a:bodyPr/>
                    <a:lstStyle/>
                    <a:p>
                      <a:pPr indent="152400" algn="ctr">
                        <a:lnSpc>
                          <a:spcPts val="1100"/>
                        </a:lnSpc>
                      </a:pPr>
                      <a:endParaRPr lang="en-US" sz="1800" dirty="0">
                        <a:effectLst/>
                      </a:endParaRPr>
                    </a:p>
                    <a:p>
                      <a:pPr indent="152400" algn="ctr">
                        <a:lnSpc>
                          <a:spcPts val="1100"/>
                        </a:lnSpc>
                      </a:pPr>
                      <a:r>
                        <a:rPr lang="en-US" sz="1800" dirty="0">
                          <a:effectLst/>
                        </a:rPr>
                        <a:t>2.00</a:t>
                      </a:r>
                      <a:endParaRPr lang="en-GB" sz="1800" dirty="0">
                        <a:effectLst/>
                        <a:latin typeface="Linux Libertine"/>
                        <a:ea typeface="Calibri" panose="020F0502020204030204" pitchFamily="34" charset="0"/>
                      </a:endParaRPr>
                    </a:p>
                  </a:txBody>
                  <a:tcPr marL="68580" marR="68580" marT="0" marB="0"/>
                </a:tc>
                <a:tc>
                  <a:txBody>
                    <a:bodyPr/>
                    <a:lstStyle/>
                    <a:p>
                      <a:pPr indent="152400" algn="ctr">
                        <a:lnSpc>
                          <a:spcPts val="1100"/>
                        </a:lnSpc>
                      </a:pPr>
                      <a:endParaRPr lang="en-US" sz="1800" dirty="0">
                        <a:effectLst/>
                      </a:endParaRPr>
                    </a:p>
                    <a:p>
                      <a:pPr indent="152400" algn="ctr">
                        <a:lnSpc>
                          <a:spcPts val="1100"/>
                        </a:lnSpc>
                      </a:pPr>
                      <a:r>
                        <a:rPr lang="en-US" sz="1800" dirty="0">
                          <a:effectLst/>
                        </a:rPr>
                        <a:t>2.60</a:t>
                      </a:r>
                      <a:endParaRPr lang="en-GB" sz="1800" dirty="0">
                        <a:effectLst/>
                        <a:latin typeface="Linux Libertine"/>
                        <a:ea typeface="Calibri" panose="020F0502020204030204" pitchFamily="34" charset="0"/>
                      </a:endParaRPr>
                    </a:p>
                  </a:txBody>
                  <a:tcPr marL="68580" marR="68580" marT="0" marB="0"/>
                </a:tc>
                <a:tc>
                  <a:txBody>
                    <a:bodyPr/>
                    <a:lstStyle/>
                    <a:p>
                      <a:pPr indent="152400" algn="ctr">
                        <a:lnSpc>
                          <a:spcPts val="1100"/>
                        </a:lnSpc>
                      </a:pPr>
                      <a:endParaRPr lang="en-US" sz="1800" dirty="0">
                        <a:effectLst/>
                      </a:endParaRPr>
                    </a:p>
                    <a:p>
                      <a:pPr indent="152400" algn="ctr">
                        <a:lnSpc>
                          <a:spcPts val="1100"/>
                        </a:lnSpc>
                      </a:pPr>
                      <a:r>
                        <a:rPr lang="en-US" sz="1800" dirty="0">
                          <a:effectLst/>
                        </a:rPr>
                        <a:t>2.15</a:t>
                      </a:r>
                      <a:endParaRPr lang="en-GB" sz="1800" dirty="0">
                        <a:effectLst/>
                        <a:latin typeface="Linux Libertine"/>
                        <a:ea typeface="Calibri" panose="020F0502020204030204" pitchFamily="34" charset="0"/>
                      </a:endParaRPr>
                    </a:p>
                  </a:txBody>
                  <a:tcPr marL="68580" marR="68580" marT="0" marB="0"/>
                </a:tc>
                <a:extLst>
                  <a:ext uri="{0D108BD9-81ED-4DB2-BD59-A6C34878D82A}">
                    <a16:rowId xmlns:a16="http://schemas.microsoft.com/office/drawing/2014/main" val="3286313978"/>
                  </a:ext>
                </a:extLst>
              </a:tr>
            </a:tbl>
          </a:graphicData>
        </a:graphic>
      </p:graphicFrame>
      <p:sp>
        <p:nvSpPr>
          <p:cNvPr id="8" name="TextBox 7">
            <a:extLst>
              <a:ext uri="{FF2B5EF4-FFF2-40B4-BE49-F238E27FC236}">
                <a16:creationId xmlns:a16="http://schemas.microsoft.com/office/drawing/2014/main" id="{A538409A-ACC6-41B1-896A-49E71AF80C68}"/>
              </a:ext>
            </a:extLst>
          </p:cNvPr>
          <p:cNvSpPr txBox="1"/>
          <p:nvPr/>
        </p:nvSpPr>
        <p:spPr>
          <a:xfrm>
            <a:off x="1079612" y="1737717"/>
            <a:ext cx="6984776" cy="369332"/>
          </a:xfrm>
          <a:prstGeom prst="rect">
            <a:avLst/>
          </a:prstGeom>
          <a:noFill/>
        </p:spPr>
        <p:txBody>
          <a:bodyPr wrap="square">
            <a:spAutoFit/>
          </a:bodyPr>
          <a:lstStyle/>
          <a:p>
            <a:pPr algn="ctr">
              <a:spcAft>
                <a:spcPts val="400"/>
              </a:spcAft>
            </a:pPr>
            <a:r>
              <a:rPr lang="en-US" sz="1800" b="1" dirty="0">
                <a:effectLst/>
                <a:latin typeface="Times New Roman" panose="02020603050405020304" pitchFamily="18" charset="0"/>
                <a:ea typeface="SimSun" panose="02010600030101010101" pitchFamily="2" charset="-122"/>
                <a:cs typeface="Miriam" panose="020B0502050101010101" pitchFamily="34" charset="-79"/>
              </a:rPr>
              <a:t>Table 1. Duration (second) of 18 (6 signs × 3 conditions) BSL stimuli</a:t>
            </a:r>
            <a:endParaRPr lang="en-GB" sz="1800" b="1" dirty="0">
              <a:effectLst/>
              <a:latin typeface="Times New Roman" panose="02020603050405020304" pitchFamily="18" charset="0"/>
              <a:ea typeface="SimSun" panose="02010600030101010101" pitchFamily="2" charset="-122"/>
              <a:cs typeface="Miriam" panose="020B0502050101010101" pitchFamily="34" charset="-79"/>
            </a:endParaRPr>
          </a:p>
        </p:txBody>
      </p:sp>
    </p:spTree>
    <p:extLst>
      <p:ext uri="{BB962C8B-B14F-4D97-AF65-F5344CB8AC3E}">
        <p14:creationId xmlns:p14="http://schemas.microsoft.com/office/powerpoint/2010/main" val="1172207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47664" y="274638"/>
            <a:ext cx="7272808" cy="1143000"/>
          </a:xfrm>
        </p:spPr>
        <p:txBody>
          <a:bodyPr>
            <a:normAutofit fontScale="90000"/>
          </a:bodyPr>
          <a:lstStyle/>
          <a:p>
            <a:r>
              <a:rPr lang="en-GB" sz="4000" b="1"/>
              <a:t>Result: </a:t>
            </a:r>
            <a:r>
              <a:rPr lang="en-GB" sz="4000" b="1" dirty="0"/>
              <a:t>percentage of gaze duration</a:t>
            </a:r>
          </a:p>
        </p:txBody>
      </p:sp>
      <p:sp>
        <p:nvSpPr>
          <p:cNvPr id="5" name="Slide Number Placeholder 4"/>
          <p:cNvSpPr>
            <a:spLocks noGrp="1"/>
          </p:cNvSpPr>
          <p:nvPr>
            <p:ph type="sldNum" sz="quarter" idx="12"/>
          </p:nvPr>
        </p:nvSpPr>
        <p:spPr/>
        <p:txBody>
          <a:bodyPr/>
          <a:lstStyle/>
          <a:p>
            <a:fld id="{DB2EDC16-F8F1-4437-83F1-8147B87F0D05}" type="slidenum">
              <a:rPr lang="en-GB" smtClean="0"/>
              <a:pPr/>
              <a:t>14</a:t>
            </a:fld>
            <a:endParaRPr lang="en-GB"/>
          </a:p>
        </p:txBody>
      </p:sp>
      <p:pic>
        <p:nvPicPr>
          <p:cNvPr id="4" name="Picture 2" descr="logo"/>
          <p:cNvPicPr>
            <a:picLocks noChangeAspect="1" noChangeArrowheads="1"/>
          </p:cNvPicPr>
          <p:nvPr/>
        </p:nvPicPr>
        <p:blipFill>
          <a:blip r:embed="rId2" cstate="print"/>
          <a:srcRect/>
          <a:stretch>
            <a:fillRect/>
          </a:stretch>
        </p:blipFill>
        <p:spPr bwMode="auto">
          <a:xfrm>
            <a:off x="107504" y="188639"/>
            <a:ext cx="1152128" cy="1188703"/>
          </a:xfrm>
          <a:prstGeom prst="rect">
            <a:avLst/>
          </a:prstGeom>
          <a:noFill/>
        </p:spPr>
      </p:pic>
      <p:graphicFrame>
        <p:nvGraphicFramePr>
          <p:cNvPr id="7" name="Content Placeholder 6">
            <a:extLst>
              <a:ext uri="{FF2B5EF4-FFF2-40B4-BE49-F238E27FC236}">
                <a16:creationId xmlns:a16="http://schemas.microsoft.com/office/drawing/2014/main" id="{D1AEF531-130F-48DE-AEA4-548E18A7359C}"/>
              </a:ext>
            </a:extLst>
          </p:cNvPr>
          <p:cNvGraphicFramePr>
            <a:graphicFrameLocks noGrp="1"/>
          </p:cNvGraphicFramePr>
          <p:nvPr>
            <p:ph idx="1"/>
            <p:extLst>
              <p:ext uri="{D42A27DB-BD31-4B8C-83A1-F6EECF244321}">
                <p14:modId xmlns:p14="http://schemas.microsoft.com/office/powerpoint/2010/main" val="3192034627"/>
              </p:ext>
            </p:extLst>
          </p:nvPr>
        </p:nvGraphicFramePr>
        <p:xfrm>
          <a:off x="1259632" y="1952317"/>
          <a:ext cx="6552726" cy="2599720"/>
        </p:xfrm>
        <a:graphic>
          <a:graphicData uri="http://schemas.openxmlformats.org/drawingml/2006/table">
            <a:tbl>
              <a:tblPr firstRow="1" firstCol="1" bandRow="1">
                <a:tableStyleId>{5C22544A-7EE6-4342-B048-85BDC9FD1C3A}</a:tableStyleId>
              </a:tblPr>
              <a:tblGrid>
                <a:gridCol w="1807289">
                  <a:extLst>
                    <a:ext uri="{9D8B030D-6E8A-4147-A177-3AD203B41FA5}">
                      <a16:colId xmlns:a16="http://schemas.microsoft.com/office/drawing/2014/main" val="1875431910"/>
                    </a:ext>
                  </a:extLst>
                </a:gridCol>
                <a:gridCol w="1666257">
                  <a:extLst>
                    <a:ext uri="{9D8B030D-6E8A-4147-A177-3AD203B41FA5}">
                      <a16:colId xmlns:a16="http://schemas.microsoft.com/office/drawing/2014/main" val="1805650447"/>
                    </a:ext>
                  </a:extLst>
                </a:gridCol>
                <a:gridCol w="1574848">
                  <a:extLst>
                    <a:ext uri="{9D8B030D-6E8A-4147-A177-3AD203B41FA5}">
                      <a16:colId xmlns:a16="http://schemas.microsoft.com/office/drawing/2014/main" val="115580253"/>
                    </a:ext>
                  </a:extLst>
                </a:gridCol>
                <a:gridCol w="1504332">
                  <a:extLst>
                    <a:ext uri="{9D8B030D-6E8A-4147-A177-3AD203B41FA5}">
                      <a16:colId xmlns:a16="http://schemas.microsoft.com/office/drawing/2014/main" val="3867864292"/>
                    </a:ext>
                  </a:extLst>
                </a:gridCol>
              </a:tblGrid>
              <a:tr h="576064">
                <a:tc>
                  <a:txBody>
                    <a:bodyPr/>
                    <a:lstStyle/>
                    <a:p>
                      <a:pPr indent="152400" algn="ctr">
                        <a:lnSpc>
                          <a:spcPts val="1100"/>
                        </a:lnSpc>
                      </a:pPr>
                      <a:endParaRPr lang="en-US" sz="1800" dirty="0">
                        <a:effectLst/>
                      </a:endParaRPr>
                    </a:p>
                    <a:p>
                      <a:pPr indent="152400" algn="ctr">
                        <a:lnSpc>
                          <a:spcPts val="1100"/>
                        </a:lnSpc>
                      </a:pPr>
                      <a:r>
                        <a:rPr lang="en-US" sz="1800" dirty="0">
                          <a:effectLst/>
                        </a:rPr>
                        <a:t>Conditions</a:t>
                      </a:r>
                      <a:endParaRPr lang="en-GB" sz="1800" dirty="0">
                        <a:effectLst/>
                        <a:latin typeface="Linux Libertine"/>
                        <a:ea typeface="Calibri" panose="020F0502020204030204" pitchFamily="34" charset="0"/>
                      </a:endParaRPr>
                    </a:p>
                  </a:txBody>
                  <a:tcPr marL="68580" marR="68580" marT="0" marB="0"/>
                </a:tc>
                <a:tc>
                  <a:txBody>
                    <a:bodyPr/>
                    <a:lstStyle/>
                    <a:p>
                      <a:pPr indent="152400" algn="ctr">
                        <a:lnSpc>
                          <a:spcPts val="1100"/>
                        </a:lnSpc>
                      </a:pPr>
                      <a:endParaRPr lang="en-US" sz="1800" dirty="0">
                        <a:effectLst/>
                      </a:endParaRPr>
                    </a:p>
                    <a:p>
                      <a:pPr indent="152400" algn="ctr">
                        <a:lnSpc>
                          <a:spcPts val="1100"/>
                        </a:lnSpc>
                      </a:pPr>
                      <a:r>
                        <a:rPr lang="en-US" sz="1800" dirty="0">
                          <a:effectLst/>
                        </a:rPr>
                        <a:t>Space</a:t>
                      </a:r>
                      <a:endParaRPr lang="en-GB" sz="1800" dirty="0">
                        <a:effectLst/>
                        <a:latin typeface="Linux Libertine"/>
                        <a:ea typeface="Calibri" panose="020F0502020204030204" pitchFamily="34" charset="0"/>
                      </a:endParaRPr>
                    </a:p>
                  </a:txBody>
                  <a:tcPr marL="68580" marR="68580" marT="0" marB="0"/>
                </a:tc>
                <a:tc>
                  <a:txBody>
                    <a:bodyPr/>
                    <a:lstStyle/>
                    <a:p>
                      <a:pPr indent="152400" algn="ctr">
                        <a:lnSpc>
                          <a:spcPts val="1100"/>
                        </a:lnSpc>
                      </a:pPr>
                      <a:endParaRPr lang="en-US" sz="1800" dirty="0">
                        <a:effectLst/>
                      </a:endParaRPr>
                    </a:p>
                    <a:p>
                      <a:pPr indent="152400" algn="ctr">
                        <a:lnSpc>
                          <a:spcPts val="1100"/>
                        </a:lnSpc>
                      </a:pPr>
                      <a:r>
                        <a:rPr lang="en-US" sz="1800" dirty="0">
                          <a:effectLst/>
                        </a:rPr>
                        <a:t>Face</a:t>
                      </a:r>
                      <a:endParaRPr lang="en-GB" sz="1800" dirty="0">
                        <a:effectLst/>
                        <a:latin typeface="Linux Libertine"/>
                        <a:ea typeface="Calibri" panose="020F0502020204030204" pitchFamily="34" charset="0"/>
                      </a:endParaRPr>
                    </a:p>
                  </a:txBody>
                  <a:tcPr marL="68580" marR="68580" marT="0" marB="0"/>
                </a:tc>
                <a:tc>
                  <a:txBody>
                    <a:bodyPr/>
                    <a:lstStyle/>
                    <a:p>
                      <a:pPr indent="152400" algn="ctr">
                        <a:lnSpc>
                          <a:spcPts val="1100"/>
                        </a:lnSpc>
                      </a:pPr>
                      <a:endParaRPr lang="en-US" sz="1800" dirty="0">
                        <a:effectLst/>
                      </a:endParaRPr>
                    </a:p>
                    <a:p>
                      <a:pPr indent="152400" algn="ctr">
                        <a:lnSpc>
                          <a:spcPts val="1100"/>
                        </a:lnSpc>
                      </a:pPr>
                      <a:r>
                        <a:rPr lang="en-US" sz="1800" dirty="0">
                          <a:effectLst/>
                        </a:rPr>
                        <a:t>Mouth</a:t>
                      </a:r>
                      <a:endParaRPr lang="en-GB" sz="1800" dirty="0">
                        <a:effectLst/>
                        <a:latin typeface="Linux Libertine"/>
                        <a:ea typeface="Calibri" panose="020F0502020204030204" pitchFamily="34" charset="0"/>
                      </a:endParaRPr>
                    </a:p>
                  </a:txBody>
                  <a:tcPr marL="68580" marR="68580" marT="0" marB="0"/>
                </a:tc>
                <a:extLst>
                  <a:ext uri="{0D108BD9-81ED-4DB2-BD59-A6C34878D82A}">
                    <a16:rowId xmlns:a16="http://schemas.microsoft.com/office/drawing/2014/main" val="1482907332"/>
                  </a:ext>
                </a:extLst>
              </a:tr>
              <a:tr h="583496">
                <a:tc>
                  <a:txBody>
                    <a:bodyPr/>
                    <a:lstStyle/>
                    <a:p>
                      <a:pPr indent="152400" algn="ctr">
                        <a:lnSpc>
                          <a:spcPts val="1100"/>
                        </a:lnSpc>
                      </a:pPr>
                      <a:endParaRPr lang="en-US" sz="1800" dirty="0">
                        <a:effectLst/>
                      </a:endParaRPr>
                    </a:p>
                    <a:p>
                      <a:pPr indent="152400" algn="ctr">
                        <a:lnSpc>
                          <a:spcPts val="1100"/>
                        </a:lnSpc>
                      </a:pPr>
                      <a:r>
                        <a:rPr lang="en-US" sz="1800" dirty="0">
                          <a:effectLst/>
                        </a:rPr>
                        <a:t>Hands-mouth matched</a:t>
                      </a:r>
                      <a:endParaRPr lang="en-GB" sz="1800" dirty="0">
                        <a:effectLst/>
                        <a:latin typeface="Linux Libertine"/>
                        <a:ea typeface="Calibri" panose="020F0502020204030204" pitchFamily="34" charset="0"/>
                      </a:endParaRPr>
                    </a:p>
                  </a:txBody>
                  <a:tcPr marL="68580" marR="68580" marT="0" marB="0"/>
                </a:tc>
                <a:tc>
                  <a:txBody>
                    <a:bodyPr/>
                    <a:lstStyle/>
                    <a:p>
                      <a:pPr indent="152400" algn="ctr">
                        <a:lnSpc>
                          <a:spcPts val="1100"/>
                        </a:lnSpc>
                      </a:pPr>
                      <a:endParaRPr lang="en-US" sz="1800" dirty="0">
                        <a:effectLst/>
                      </a:endParaRPr>
                    </a:p>
                    <a:p>
                      <a:pPr indent="152400" algn="ctr">
                        <a:lnSpc>
                          <a:spcPts val="1100"/>
                        </a:lnSpc>
                      </a:pPr>
                      <a:endParaRPr lang="en-US" sz="1800" dirty="0">
                        <a:effectLst/>
                      </a:endParaRPr>
                    </a:p>
                    <a:p>
                      <a:pPr indent="152400" algn="ctr">
                        <a:lnSpc>
                          <a:spcPts val="1100"/>
                        </a:lnSpc>
                      </a:pPr>
                      <a:r>
                        <a:rPr lang="en-US" sz="1800" dirty="0">
                          <a:effectLst/>
                        </a:rPr>
                        <a:t>97.96 (2.22)</a:t>
                      </a:r>
                      <a:endParaRPr lang="en-GB" sz="1800" dirty="0">
                        <a:effectLst/>
                        <a:latin typeface="Linux Libertine"/>
                        <a:ea typeface="Calibri" panose="020F0502020204030204" pitchFamily="34" charset="0"/>
                      </a:endParaRPr>
                    </a:p>
                  </a:txBody>
                  <a:tcPr marL="68580" marR="68580" marT="0" marB="0"/>
                </a:tc>
                <a:tc>
                  <a:txBody>
                    <a:bodyPr/>
                    <a:lstStyle/>
                    <a:p>
                      <a:pPr indent="152400" algn="ctr">
                        <a:lnSpc>
                          <a:spcPts val="1100"/>
                        </a:lnSpc>
                      </a:pPr>
                      <a:endParaRPr lang="en-US" sz="1800" dirty="0">
                        <a:effectLst/>
                      </a:endParaRPr>
                    </a:p>
                    <a:p>
                      <a:pPr indent="152400" algn="ctr">
                        <a:lnSpc>
                          <a:spcPts val="1100"/>
                        </a:lnSpc>
                      </a:pPr>
                      <a:endParaRPr lang="en-US" sz="1800" dirty="0">
                        <a:effectLst/>
                      </a:endParaRPr>
                    </a:p>
                    <a:p>
                      <a:pPr indent="152400" algn="ctr">
                        <a:lnSpc>
                          <a:spcPts val="1100"/>
                        </a:lnSpc>
                      </a:pPr>
                      <a:r>
                        <a:rPr lang="en-US" sz="1800" dirty="0">
                          <a:effectLst/>
                        </a:rPr>
                        <a:t>76.40 (15.13)</a:t>
                      </a:r>
                      <a:endParaRPr lang="en-GB" sz="1800" dirty="0">
                        <a:effectLst/>
                        <a:latin typeface="Linux Libertine"/>
                        <a:ea typeface="Calibri" panose="020F0502020204030204" pitchFamily="34" charset="0"/>
                      </a:endParaRPr>
                    </a:p>
                  </a:txBody>
                  <a:tcPr marL="68580" marR="68580" marT="0" marB="0"/>
                </a:tc>
                <a:tc>
                  <a:txBody>
                    <a:bodyPr/>
                    <a:lstStyle/>
                    <a:p>
                      <a:pPr indent="152400" algn="ctr">
                        <a:lnSpc>
                          <a:spcPts val="1100"/>
                        </a:lnSpc>
                      </a:pPr>
                      <a:endParaRPr lang="en-US" sz="1800" dirty="0">
                        <a:effectLst/>
                      </a:endParaRPr>
                    </a:p>
                    <a:p>
                      <a:pPr indent="152400" algn="ctr">
                        <a:lnSpc>
                          <a:spcPts val="1100"/>
                        </a:lnSpc>
                      </a:pPr>
                      <a:endParaRPr lang="en-US" sz="1800" dirty="0">
                        <a:effectLst/>
                      </a:endParaRPr>
                    </a:p>
                    <a:p>
                      <a:pPr indent="152400" algn="ctr">
                        <a:lnSpc>
                          <a:spcPts val="1100"/>
                        </a:lnSpc>
                      </a:pPr>
                      <a:r>
                        <a:rPr lang="en-US" sz="1800" dirty="0">
                          <a:effectLst/>
                        </a:rPr>
                        <a:t>34.37 (8.81)</a:t>
                      </a:r>
                      <a:endParaRPr lang="en-GB" sz="1800" dirty="0">
                        <a:effectLst/>
                        <a:latin typeface="Linux Libertine"/>
                        <a:ea typeface="Calibri" panose="020F0502020204030204" pitchFamily="34" charset="0"/>
                      </a:endParaRPr>
                    </a:p>
                  </a:txBody>
                  <a:tcPr marL="68580" marR="68580" marT="0" marB="0"/>
                </a:tc>
                <a:extLst>
                  <a:ext uri="{0D108BD9-81ED-4DB2-BD59-A6C34878D82A}">
                    <a16:rowId xmlns:a16="http://schemas.microsoft.com/office/drawing/2014/main" val="1178806724"/>
                  </a:ext>
                </a:extLst>
              </a:tr>
              <a:tr h="720080">
                <a:tc>
                  <a:txBody>
                    <a:bodyPr/>
                    <a:lstStyle/>
                    <a:p>
                      <a:pPr indent="152400" algn="ctr">
                        <a:lnSpc>
                          <a:spcPts val="1100"/>
                        </a:lnSpc>
                      </a:pPr>
                      <a:endParaRPr lang="en-US" sz="1800" dirty="0">
                        <a:effectLst/>
                      </a:endParaRPr>
                    </a:p>
                    <a:p>
                      <a:pPr indent="152400" algn="ctr">
                        <a:lnSpc>
                          <a:spcPts val="1100"/>
                        </a:lnSpc>
                      </a:pPr>
                      <a:r>
                        <a:rPr lang="en-US" sz="1800" dirty="0">
                          <a:effectLst/>
                        </a:rPr>
                        <a:t>Hands unmatched</a:t>
                      </a:r>
                      <a:endParaRPr lang="en-GB" sz="1800" dirty="0">
                        <a:effectLst/>
                        <a:latin typeface="Linux Libertine"/>
                        <a:ea typeface="Calibri" panose="020F0502020204030204" pitchFamily="34" charset="0"/>
                      </a:endParaRPr>
                    </a:p>
                  </a:txBody>
                  <a:tcPr marL="68580" marR="68580" marT="0" marB="0"/>
                </a:tc>
                <a:tc>
                  <a:txBody>
                    <a:bodyPr/>
                    <a:lstStyle/>
                    <a:p>
                      <a:pPr indent="152400" algn="ctr">
                        <a:lnSpc>
                          <a:spcPts val="1100"/>
                        </a:lnSpc>
                      </a:pPr>
                      <a:endParaRPr lang="en-US" sz="1800" dirty="0">
                        <a:effectLst/>
                      </a:endParaRPr>
                    </a:p>
                    <a:p>
                      <a:pPr indent="152400" algn="ctr">
                        <a:lnSpc>
                          <a:spcPts val="1100"/>
                        </a:lnSpc>
                      </a:pPr>
                      <a:endParaRPr lang="en-US" sz="1800" dirty="0">
                        <a:effectLst/>
                      </a:endParaRPr>
                    </a:p>
                    <a:p>
                      <a:pPr indent="152400" algn="ctr">
                        <a:lnSpc>
                          <a:spcPts val="1100"/>
                        </a:lnSpc>
                      </a:pPr>
                      <a:r>
                        <a:rPr lang="en-US" sz="1800" dirty="0">
                          <a:effectLst/>
                        </a:rPr>
                        <a:t>98.44 (.95)</a:t>
                      </a:r>
                      <a:endParaRPr lang="en-GB" sz="1800" dirty="0">
                        <a:effectLst/>
                        <a:latin typeface="Linux Libertine"/>
                        <a:ea typeface="Calibri" panose="020F0502020204030204" pitchFamily="34" charset="0"/>
                      </a:endParaRPr>
                    </a:p>
                  </a:txBody>
                  <a:tcPr marL="68580" marR="68580" marT="0" marB="0"/>
                </a:tc>
                <a:tc>
                  <a:txBody>
                    <a:bodyPr/>
                    <a:lstStyle/>
                    <a:p>
                      <a:pPr indent="152400" algn="ctr">
                        <a:lnSpc>
                          <a:spcPts val="1100"/>
                        </a:lnSpc>
                      </a:pPr>
                      <a:endParaRPr lang="en-US" sz="1800" dirty="0">
                        <a:effectLst/>
                      </a:endParaRPr>
                    </a:p>
                    <a:p>
                      <a:pPr indent="152400" algn="ctr">
                        <a:lnSpc>
                          <a:spcPts val="1100"/>
                        </a:lnSpc>
                      </a:pPr>
                      <a:endParaRPr lang="en-US" sz="1800" dirty="0">
                        <a:effectLst/>
                      </a:endParaRPr>
                    </a:p>
                    <a:p>
                      <a:pPr indent="152400" algn="ctr">
                        <a:lnSpc>
                          <a:spcPts val="1100"/>
                        </a:lnSpc>
                      </a:pPr>
                      <a:r>
                        <a:rPr lang="en-US" sz="1800" dirty="0">
                          <a:effectLst/>
                        </a:rPr>
                        <a:t>74.33 (15.79)</a:t>
                      </a:r>
                      <a:endParaRPr lang="en-GB" sz="1800" dirty="0">
                        <a:effectLst/>
                        <a:latin typeface="Linux Libertine"/>
                        <a:ea typeface="Calibri" panose="020F0502020204030204" pitchFamily="34" charset="0"/>
                      </a:endParaRPr>
                    </a:p>
                  </a:txBody>
                  <a:tcPr marL="68580" marR="68580" marT="0" marB="0"/>
                </a:tc>
                <a:tc>
                  <a:txBody>
                    <a:bodyPr/>
                    <a:lstStyle/>
                    <a:p>
                      <a:pPr indent="152400" algn="ctr">
                        <a:lnSpc>
                          <a:spcPts val="1100"/>
                        </a:lnSpc>
                      </a:pPr>
                      <a:endParaRPr lang="en-US" sz="1800" dirty="0">
                        <a:effectLst/>
                      </a:endParaRPr>
                    </a:p>
                    <a:p>
                      <a:pPr indent="152400" algn="ctr">
                        <a:lnSpc>
                          <a:spcPts val="1100"/>
                        </a:lnSpc>
                      </a:pPr>
                      <a:endParaRPr lang="en-US" sz="1800" dirty="0">
                        <a:effectLst/>
                      </a:endParaRPr>
                    </a:p>
                    <a:p>
                      <a:pPr indent="152400" algn="ctr">
                        <a:lnSpc>
                          <a:spcPts val="1100"/>
                        </a:lnSpc>
                      </a:pPr>
                      <a:r>
                        <a:rPr lang="en-US" sz="1800" dirty="0">
                          <a:effectLst/>
                        </a:rPr>
                        <a:t>36.10 15.30)</a:t>
                      </a:r>
                      <a:endParaRPr lang="en-GB" sz="1800" dirty="0">
                        <a:effectLst/>
                        <a:latin typeface="Linux Libertine"/>
                        <a:ea typeface="Calibri" panose="020F0502020204030204" pitchFamily="34" charset="0"/>
                      </a:endParaRPr>
                    </a:p>
                  </a:txBody>
                  <a:tcPr marL="68580" marR="68580" marT="0" marB="0"/>
                </a:tc>
                <a:extLst>
                  <a:ext uri="{0D108BD9-81ED-4DB2-BD59-A6C34878D82A}">
                    <a16:rowId xmlns:a16="http://schemas.microsoft.com/office/drawing/2014/main" val="3779239775"/>
                  </a:ext>
                </a:extLst>
              </a:tr>
              <a:tr h="720080">
                <a:tc>
                  <a:txBody>
                    <a:bodyPr/>
                    <a:lstStyle/>
                    <a:p>
                      <a:pPr indent="152400" algn="ctr">
                        <a:lnSpc>
                          <a:spcPts val="1100"/>
                        </a:lnSpc>
                      </a:pPr>
                      <a:endParaRPr lang="en-US" sz="1800" dirty="0">
                        <a:effectLst/>
                      </a:endParaRPr>
                    </a:p>
                    <a:p>
                      <a:pPr indent="152400" algn="ctr">
                        <a:lnSpc>
                          <a:spcPts val="1100"/>
                        </a:lnSpc>
                      </a:pPr>
                      <a:r>
                        <a:rPr lang="en-US" sz="1800" dirty="0">
                          <a:effectLst/>
                        </a:rPr>
                        <a:t>Mouth unmatched</a:t>
                      </a:r>
                      <a:endParaRPr lang="en-GB" sz="1800" dirty="0">
                        <a:effectLst/>
                        <a:latin typeface="Linux Libertine"/>
                        <a:ea typeface="Calibri" panose="020F0502020204030204" pitchFamily="34" charset="0"/>
                      </a:endParaRPr>
                    </a:p>
                  </a:txBody>
                  <a:tcPr marL="68580" marR="68580" marT="0" marB="0"/>
                </a:tc>
                <a:tc>
                  <a:txBody>
                    <a:bodyPr/>
                    <a:lstStyle/>
                    <a:p>
                      <a:pPr indent="152400" algn="ctr">
                        <a:lnSpc>
                          <a:spcPts val="1100"/>
                        </a:lnSpc>
                      </a:pPr>
                      <a:endParaRPr lang="en-US" sz="1800" dirty="0">
                        <a:effectLst/>
                      </a:endParaRPr>
                    </a:p>
                    <a:p>
                      <a:pPr indent="152400" algn="ctr">
                        <a:lnSpc>
                          <a:spcPts val="1100"/>
                        </a:lnSpc>
                      </a:pPr>
                      <a:endParaRPr lang="en-US" sz="1800" dirty="0">
                        <a:effectLst/>
                      </a:endParaRPr>
                    </a:p>
                    <a:p>
                      <a:pPr indent="152400" algn="ctr">
                        <a:lnSpc>
                          <a:spcPts val="1100"/>
                        </a:lnSpc>
                      </a:pPr>
                      <a:r>
                        <a:rPr lang="en-US" sz="1800" dirty="0">
                          <a:effectLst/>
                        </a:rPr>
                        <a:t>99.36 (.82)</a:t>
                      </a:r>
                      <a:endParaRPr lang="en-GB" sz="1800" dirty="0">
                        <a:effectLst/>
                        <a:latin typeface="Linux Libertine"/>
                        <a:ea typeface="Calibri" panose="020F0502020204030204" pitchFamily="34" charset="0"/>
                      </a:endParaRPr>
                    </a:p>
                  </a:txBody>
                  <a:tcPr marL="68580" marR="68580" marT="0" marB="0"/>
                </a:tc>
                <a:tc>
                  <a:txBody>
                    <a:bodyPr/>
                    <a:lstStyle/>
                    <a:p>
                      <a:pPr indent="152400" algn="ctr">
                        <a:lnSpc>
                          <a:spcPts val="1100"/>
                        </a:lnSpc>
                      </a:pPr>
                      <a:endParaRPr lang="en-US" sz="1800" dirty="0">
                        <a:effectLst/>
                      </a:endParaRPr>
                    </a:p>
                    <a:p>
                      <a:pPr indent="152400" algn="ctr">
                        <a:lnSpc>
                          <a:spcPts val="1100"/>
                        </a:lnSpc>
                      </a:pPr>
                      <a:endParaRPr lang="en-US" sz="1800" dirty="0">
                        <a:effectLst/>
                      </a:endParaRPr>
                    </a:p>
                    <a:p>
                      <a:pPr indent="152400" algn="ctr">
                        <a:lnSpc>
                          <a:spcPts val="1100"/>
                        </a:lnSpc>
                      </a:pPr>
                      <a:r>
                        <a:rPr lang="en-US" sz="1800" dirty="0">
                          <a:effectLst/>
                        </a:rPr>
                        <a:t>81.28(10.34)</a:t>
                      </a:r>
                      <a:endParaRPr lang="en-GB" sz="1800" dirty="0">
                        <a:effectLst/>
                        <a:latin typeface="Linux Libertine"/>
                        <a:ea typeface="Calibri" panose="020F0502020204030204" pitchFamily="34" charset="0"/>
                      </a:endParaRPr>
                    </a:p>
                  </a:txBody>
                  <a:tcPr marL="68580" marR="68580" marT="0" marB="0"/>
                </a:tc>
                <a:tc>
                  <a:txBody>
                    <a:bodyPr/>
                    <a:lstStyle/>
                    <a:p>
                      <a:pPr indent="152400" algn="ctr">
                        <a:lnSpc>
                          <a:spcPts val="1100"/>
                        </a:lnSpc>
                      </a:pPr>
                      <a:endParaRPr lang="en-US" sz="1800" dirty="0">
                        <a:effectLst/>
                      </a:endParaRPr>
                    </a:p>
                    <a:p>
                      <a:pPr indent="152400" algn="ctr">
                        <a:lnSpc>
                          <a:spcPts val="1100"/>
                        </a:lnSpc>
                      </a:pPr>
                      <a:endParaRPr lang="en-US" sz="1800" dirty="0">
                        <a:effectLst/>
                      </a:endParaRPr>
                    </a:p>
                    <a:p>
                      <a:pPr indent="152400" algn="ctr">
                        <a:lnSpc>
                          <a:spcPts val="1100"/>
                        </a:lnSpc>
                      </a:pPr>
                      <a:r>
                        <a:rPr lang="en-US" sz="1800" dirty="0">
                          <a:effectLst/>
                        </a:rPr>
                        <a:t>44.68(12.58)</a:t>
                      </a:r>
                      <a:endParaRPr lang="en-GB" sz="1800" dirty="0">
                        <a:effectLst/>
                        <a:latin typeface="Linux Libertine"/>
                        <a:ea typeface="Calibri" panose="020F0502020204030204" pitchFamily="34" charset="0"/>
                      </a:endParaRPr>
                    </a:p>
                  </a:txBody>
                  <a:tcPr marL="68580" marR="68580" marT="0" marB="0"/>
                </a:tc>
                <a:extLst>
                  <a:ext uri="{0D108BD9-81ED-4DB2-BD59-A6C34878D82A}">
                    <a16:rowId xmlns:a16="http://schemas.microsoft.com/office/drawing/2014/main" val="3917017146"/>
                  </a:ext>
                </a:extLst>
              </a:tr>
            </a:tbl>
          </a:graphicData>
        </a:graphic>
      </p:graphicFrame>
      <p:sp>
        <p:nvSpPr>
          <p:cNvPr id="11" name="TextBox 10">
            <a:extLst>
              <a:ext uri="{FF2B5EF4-FFF2-40B4-BE49-F238E27FC236}">
                <a16:creationId xmlns:a16="http://schemas.microsoft.com/office/drawing/2014/main" id="{8FA16891-E4C1-4E5A-AFB9-0A4EBE693360}"/>
              </a:ext>
            </a:extLst>
          </p:cNvPr>
          <p:cNvSpPr txBox="1"/>
          <p:nvPr/>
        </p:nvSpPr>
        <p:spPr>
          <a:xfrm>
            <a:off x="395536" y="4638036"/>
            <a:ext cx="8424936" cy="2031325"/>
          </a:xfrm>
          <a:prstGeom prst="rect">
            <a:avLst/>
          </a:prstGeom>
          <a:noFill/>
        </p:spPr>
        <p:txBody>
          <a:bodyPr wrap="square">
            <a:spAutoFit/>
          </a:bodyPr>
          <a:lstStyle/>
          <a:p>
            <a:pPr marL="285750" indent="-285750">
              <a:buFont typeface="Arial" panose="020B0604020202020204" pitchFamily="34" charset="0"/>
              <a:buChar char="•"/>
            </a:pPr>
            <a:r>
              <a:rPr lang="en-US" dirty="0"/>
              <a:t>A paired samples t-test was run in the data of percentage of gaze duration on mouth.  The results showed no significant difference amongst each paired condition (matched vs. hands unmatched hands, t (4) =.50, p=.32, 1-tailed, Cohen’s d=.225; </a:t>
            </a:r>
            <a:r>
              <a:rPr lang="en-US" b="1" dirty="0"/>
              <a:t>matched vs. unmatched mouth, t (4) = 1.63, p=.089, 1-tailed, Cohen’s d=.729</a:t>
            </a:r>
            <a:r>
              <a:rPr lang="en-US" dirty="0"/>
              <a:t>; unmatched hands vs. unmatched mouth, t (4) =1.05, p=.176, 1-tailed, Cohen’s d=.470). </a:t>
            </a:r>
          </a:p>
          <a:p>
            <a:pPr marL="285750" indent="-285750">
              <a:buFont typeface="Arial" panose="020B0604020202020204" pitchFamily="34" charset="0"/>
              <a:buChar char="•"/>
            </a:pPr>
            <a:r>
              <a:rPr lang="en-US" dirty="0"/>
              <a:t>when the mouth cue was wrongly unmatched, a trend of gazing towards the mouth was evident.</a:t>
            </a:r>
            <a:endParaRPr lang="en-GB" dirty="0"/>
          </a:p>
        </p:txBody>
      </p:sp>
    </p:spTree>
    <p:extLst>
      <p:ext uri="{BB962C8B-B14F-4D97-AF65-F5344CB8AC3E}">
        <p14:creationId xmlns:p14="http://schemas.microsoft.com/office/powerpoint/2010/main" val="1092737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07704" y="274638"/>
            <a:ext cx="6779096" cy="1143000"/>
          </a:xfrm>
        </p:spPr>
        <p:txBody>
          <a:bodyPr>
            <a:normAutofit/>
          </a:bodyPr>
          <a:lstStyle/>
          <a:p>
            <a:r>
              <a:rPr lang="en-GB" sz="4000" b="1" dirty="0"/>
              <a:t>Discussion</a:t>
            </a:r>
          </a:p>
        </p:txBody>
      </p:sp>
      <p:sp>
        <p:nvSpPr>
          <p:cNvPr id="2" name="Content Placeholder 1">
            <a:extLst>
              <a:ext uri="{FF2B5EF4-FFF2-40B4-BE49-F238E27FC236}">
                <a16:creationId xmlns:a16="http://schemas.microsoft.com/office/drawing/2014/main" id="{5A8995E4-F929-4602-A8DA-B9A69153623E}"/>
              </a:ext>
            </a:extLst>
          </p:cNvPr>
          <p:cNvSpPr>
            <a:spLocks noGrp="1"/>
          </p:cNvSpPr>
          <p:nvPr>
            <p:ph idx="1"/>
          </p:nvPr>
        </p:nvSpPr>
        <p:spPr/>
        <p:txBody>
          <a:bodyPr vert="horz" lIns="91440" tIns="45720" rIns="91440" bIns="45720" rtlCol="0" anchor="t">
            <a:normAutofit/>
          </a:bodyPr>
          <a:lstStyle/>
          <a:p>
            <a:r>
              <a:rPr lang="en-GB" dirty="0"/>
              <a:t>Spectrum of “mouth-eyes/hands”</a:t>
            </a:r>
          </a:p>
          <a:p>
            <a:r>
              <a:rPr lang="en-GB" dirty="0"/>
              <a:t>Online eye tracker</a:t>
            </a:r>
          </a:p>
          <a:p>
            <a:r>
              <a:rPr lang="en-GB" dirty="0"/>
              <a:t>Limitation</a:t>
            </a:r>
          </a:p>
          <a:p>
            <a:pPr lvl="1"/>
            <a:r>
              <a:rPr lang="en-GB" dirty="0"/>
              <a:t>Attention and task (free-viewing)</a:t>
            </a:r>
            <a:endParaRPr lang="en-GB" dirty="0">
              <a:cs typeface="Calibri"/>
            </a:endParaRPr>
          </a:p>
          <a:p>
            <a:pPr lvl="1"/>
            <a:r>
              <a:rPr lang="en-GB" dirty="0"/>
              <a:t>randomisation</a:t>
            </a:r>
          </a:p>
          <a:p>
            <a:pPr lvl="1"/>
            <a:r>
              <a:rPr lang="en-GB" dirty="0"/>
              <a:t>Sample size: only 7, no significant result</a:t>
            </a:r>
          </a:p>
          <a:p>
            <a:pPr lvl="1"/>
            <a:r>
              <a:rPr lang="en-GB" dirty="0"/>
              <a:t>ROI and sign spacing</a:t>
            </a:r>
          </a:p>
        </p:txBody>
      </p:sp>
      <p:sp>
        <p:nvSpPr>
          <p:cNvPr id="5" name="Slide Number Placeholder 4"/>
          <p:cNvSpPr>
            <a:spLocks noGrp="1"/>
          </p:cNvSpPr>
          <p:nvPr>
            <p:ph type="sldNum" sz="quarter" idx="12"/>
          </p:nvPr>
        </p:nvSpPr>
        <p:spPr/>
        <p:txBody>
          <a:bodyPr/>
          <a:lstStyle/>
          <a:p>
            <a:fld id="{DB2EDC16-F8F1-4437-83F1-8147B87F0D05}" type="slidenum">
              <a:rPr lang="en-GB" smtClean="0"/>
              <a:pPr/>
              <a:t>15</a:t>
            </a:fld>
            <a:endParaRPr lang="en-GB"/>
          </a:p>
        </p:txBody>
      </p:sp>
      <p:pic>
        <p:nvPicPr>
          <p:cNvPr id="4" name="Picture 2" descr="logo"/>
          <p:cNvPicPr>
            <a:picLocks noChangeAspect="1" noChangeArrowheads="1"/>
          </p:cNvPicPr>
          <p:nvPr/>
        </p:nvPicPr>
        <p:blipFill>
          <a:blip r:embed="rId2" cstate="print"/>
          <a:srcRect/>
          <a:stretch>
            <a:fillRect/>
          </a:stretch>
        </p:blipFill>
        <p:spPr bwMode="auto">
          <a:xfrm>
            <a:off x="323528" y="181310"/>
            <a:ext cx="1152128" cy="1188703"/>
          </a:xfrm>
          <a:prstGeom prst="rect">
            <a:avLst/>
          </a:prstGeom>
          <a:noFill/>
        </p:spPr>
      </p:pic>
    </p:spTree>
    <p:extLst>
      <p:ext uri="{BB962C8B-B14F-4D97-AF65-F5344CB8AC3E}">
        <p14:creationId xmlns:p14="http://schemas.microsoft.com/office/powerpoint/2010/main" val="883140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234342"/>
            <a:ext cx="7596336" cy="1143000"/>
          </a:xfrm>
        </p:spPr>
        <p:txBody>
          <a:bodyPr>
            <a:normAutofit/>
          </a:bodyPr>
          <a:lstStyle/>
          <a:p>
            <a:r>
              <a:rPr lang="en-GB" b="1" dirty="0"/>
              <a:t>COVID-19 and Web Inclusion</a:t>
            </a:r>
          </a:p>
        </p:txBody>
      </p:sp>
      <p:sp>
        <p:nvSpPr>
          <p:cNvPr id="5" name="Slide Number Placeholder 4"/>
          <p:cNvSpPr>
            <a:spLocks noGrp="1"/>
          </p:cNvSpPr>
          <p:nvPr>
            <p:ph type="sldNum" sz="quarter" idx="12"/>
          </p:nvPr>
        </p:nvSpPr>
        <p:spPr/>
        <p:txBody>
          <a:bodyPr/>
          <a:lstStyle/>
          <a:p>
            <a:fld id="{DB2EDC16-F8F1-4437-83F1-8147B87F0D05}" type="slidenum">
              <a:rPr lang="en-GB" smtClean="0"/>
              <a:pPr/>
              <a:t>2</a:t>
            </a:fld>
            <a:endParaRPr lang="en-GB"/>
          </a:p>
        </p:txBody>
      </p:sp>
      <p:pic>
        <p:nvPicPr>
          <p:cNvPr id="4" name="Picture 2" descr="logo"/>
          <p:cNvPicPr>
            <a:picLocks noChangeAspect="1" noChangeArrowheads="1"/>
          </p:cNvPicPr>
          <p:nvPr/>
        </p:nvPicPr>
        <p:blipFill>
          <a:blip r:embed="rId2" cstate="print"/>
          <a:srcRect/>
          <a:stretch>
            <a:fillRect/>
          </a:stretch>
        </p:blipFill>
        <p:spPr bwMode="auto">
          <a:xfrm>
            <a:off x="107504" y="188639"/>
            <a:ext cx="1152128" cy="1188703"/>
          </a:xfrm>
          <a:prstGeom prst="rect">
            <a:avLst/>
          </a:prstGeom>
          <a:noFill/>
        </p:spPr>
      </p:pic>
      <p:sp>
        <p:nvSpPr>
          <p:cNvPr id="7" name="Content Placeholder 6">
            <a:extLst>
              <a:ext uri="{FF2B5EF4-FFF2-40B4-BE49-F238E27FC236}">
                <a16:creationId xmlns:a16="http://schemas.microsoft.com/office/drawing/2014/main" id="{415FF96A-330C-49DD-88C2-AFB159848DBB}"/>
              </a:ext>
            </a:extLst>
          </p:cNvPr>
          <p:cNvSpPr>
            <a:spLocks noGrp="1"/>
          </p:cNvSpPr>
          <p:nvPr>
            <p:ph idx="1"/>
          </p:nvPr>
        </p:nvSpPr>
        <p:spPr/>
        <p:txBody>
          <a:bodyPr vert="horz" lIns="91440" tIns="45720" rIns="91440" bIns="45720" rtlCol="0" anchor="t">
            <a:normAutofit/>
          </a:bodyPr>
          <a:lstStyle/>
          <a:p>
            <a:pPr indent="228600" algn="just">
              <a:spcAft>
                <a:spcPts val="600"/>
              </a:spcAft>
            </a:pPr>
            <a:r>
              <a:rPr lang="en-US" sz="2500" dirty="0"/>
              <a:t>The COVID-19 pandemic has forced schools, universities, healthcare, businesses, and governments to adopt remote working practices to keep running efficiently.  </a:t>
            </a:r>
          </a:p>
          <a:p>
            <a:pPr indent="228600" algn="just">
              <a:spcAft>
                <a:spcPts val="600"/>
              </a:spcAft>
            </a:pPr>
            <a:r>
              <a:rPr lang="en-US" sz="2500" dirty="0"/>
              <a:t>Technologies might also create a system of exclusion. Activities, websites and digital media designed for a deaf audience would decrease social exclusion. </a:t>
            </a:r>
            <a:endParaRPr lang="en-GB" sz="2500" dirty="0"/>
          </a:p>
          <a:p>
            <a:pPr indent="228600" algn="just">
              <a:spcAft>
                <a:spcPts val="600"/>
              </a:spcAft>
            </a:pPr>
            <a:r>
              <a:rPr lang="en-US" sz="2500" dirty="0"/>
              <a:t>Working online will be part of future life. Understanding the communication pattern of deaf people when </a:t>
            </a:r>
            <a:r>
              <a:rPr lang="en-US" sz="2500" dirty="0" err="1"/>
              <a:t>utilising</a:t>
            </a:r>
            <a:r>
              <a:rPr lang="en-US" sz="2500" dirty="0"/>
              <a:t> online technologies will provide positive impacts going forward. </a:t>
            </a:r>
            <a:endParaRPr lang="en-GB" sz="2500" dirty="0"/>
          </a:p>
          <a:p>
            <a:endParaRPr lang="en-GB" dirty="0"/>
          </a:p>
        </p:txBody>
      </p:sp>
    </p:spTree>
    <p:extLst>
      <p:ext uri="{BB962C8B-B14F-4D97-AF65-F5344CB8AC3E}">
        <p14:creationId xmlns:p14="http://schemas.microsoft.com/office/powerpoint/2010/main" val="961209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DEE5C6BA-FE2A-4C38-8D88-E70C06E54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1678" y="3726"/>
            <a:ext cx="4862322"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a:extLst>
              <a:ext uri="{FF2B5EF4-FFF2-40B4-BE49-F238E27FC236}">
                <a16:creationId xmlns:a16="http://schemas.microsoft.com/office/drawing/2014/main" id="{53E66F28-0926-4CFB-BDAB-646CAB184C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1"/>
          <p:cNvSpPr>
            <a:spLocks noGrp="1"/>
          </p:cNvSpPr>
          <p:nvPr>
            <p:ph type="title"/>
          </p:nvPr>
        </p:nvSpPr>
        <p:spPr>
          <a:xfrm>
            <a:off x="480029" y="476672"/>
            <a:ext cx="3733482" cy="916238"/>
          </a:xfrm>
        </p:spPr>
        <p:txBody>
          <a:bodyPr vert="horz" lIns="91440" tIns="45720" rIns="91440" bIns="45720" rtlCol="0" anchor="ctr">
            <a:normAutofit fontScale="90000"/>
          </a:bodyPr>
          <a:lstStyle/>
          <a:p>
            <a:pPr algn="l">
              <a:lnSpc>
                <a:spcPct val="90000"/>
              </a:lnSpc>
            </a:pPr>
            <a:r>
              <a:rPr lang="en-US" b="1" kern="1200" dirty="0">
                <a:solidFill>
                  <a:srgbClr val="000000"/>
                </a:solidFill>
                <a:latin typeface="+mj-lt"/>
                <a:ea typeface="+mj-ea"/>
                <a:cs typeface="+mj-cs"/>
              </a:rPr>
              <a:t>Facts </a:t>
            </a:r>
            <a:r>
              <a:rPr lang="en-US" b="1" dirty="0">
                <a:solidFill>
                  <a:srgbClr val="000000"/>
                </a:solidFill>
              </a:rPr>
              <a:t>about</a:t>
            </a:r>
            <a:r>
              <a:rPr lang="en-US" b="1" kern="1200" dirty="0">
                <a:solidFill>
                  <a:srgbClr val="000000"/>
                </a:solidFill>
                <a:latin typeface="+mj-lt"/>
                <a:ea typeface="+mj-ea"/>
                <a:cs typeface="+mj-cs"/>
              </a:rPr>
              <a:t> BSL</a:t>
            </a:r>
          </a:p>
        </p:txBody>
      </p:sp>
      <p:sp>
        <p:nvSpPr>
          <p:cNvPr id="43" name="Freeform 60">
            <a:extLst>
              <a:ext uri="{FF2B5EF4-FFF2-40B4-BE49-F238E27FC236}">
                <a16:creationId xmlns:a16="http://schemas.microsoft.com/office/drawing/2014/main" id="{DE9FA85F-F0FB-4952-A05F-04CC67B18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9824" y="1"/>
            <a:ext cx="2970144" cy="2251543"/>
          </a:xfrm>
          <a:custGeom>
            <a:avLst/>
            <a:gdLst>
              <a:gd name="connsiteX0" fmla="*/ 20753 w 3960192"/>
              <a:gd name="connsiteY0" fmla="*/ 0 h 2251543"/>
              <a:gd name="connsiteX1" fmla="*/ 3939439 w 3960192"/>
              <a:gd name="connsiteY1" fmla="*/ 0 h 2251543"/>
              <a:gd name="connsiteX2" fmla="*/ 3949969 w 3960192"/>
              <a:gd name="connsiteY2" fmla="*/ 68994 h 2251543"/>
              <a:gd name="connsiteX3" fmla="*/ 3960192 w 3960192"/>
              <a:gd name="connsiteY3" fmla="*/ 271447 h 2251543"/>
              <a:gd name="connsiteX4" fmla="*/ 1980096 w 3960192"/>
              <a:gd name="connsiteY4" fmla="*/ 2251543 h 2251543"/>
              <a:gd name="connsiteX5" fmla="*/ 0 w 3960192"/>
              <a:gd name="connsiteY5" fmla="*/ 271447 h 2251543"/>
              <a:gd name="connsiteX6" fmla="*/ 10223 w 3960192"/>
              <a:gd name="connsiteY6" fmla="*/ 68994 h 225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2" h="2251543">
                <a:moveTo>
                  <a:pt x="20753" y="0"/>
                </a:moveTo>
                <a:lnTo>
                  <a:pt x="3939439" y="0"/>
                </a:lnTo>
                <a:lnTo>
                  <a:pt x="3949969" y="68994"/>
                </a:lnTo>
                <a:cubicBezTo>
                  <a:pt x="3956729" y="135559"/>
                  <a:pt x="3960192" y="203099"/>
                  <a:pt x="3960192" y="271447"/>
                </a:cubicBezTo>
                <a:cubicBezTo>
                  <a:pt x="3960192" y="1365024"/>
                  <a:pt x="3073673" y="2251543"/>
                  <a:pt x="1980096" y="2251543"/>
                </a:cubicBezTo>
                <a:cubicBezTo>
                  <a:pt x="886519" y="2251543"/>
                  <a:pt x="0" y="1365024"/>
                  <a:pt x="0" y="271447"/>
                </a:cubicBezTo>
                <a:cubicBezTo>
                  <a:pt x="0" y="203099"/>
                  <a:pt x="3463" y="135559"/>
                  <a:pt x="10223" y="68994"/>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2" descr="logo"/>
          <p:cNvPicPr>
            <a:picLocks noChangeAspect="1" noChangeArrowheads="1"/>
          </p:cNvPicPr>
          <p:nvPr/>
        </p:nvPicPr>
        <p:blipFill rotWithShape="1">
          <a:blip r:embed="rId3" cstate="print">
            <a:alphaModFix/>
          </a:blip>
          <a:srcRect t="23896" r="2" b="2011"/>
          <a:stretch/>
        </p:blipFill>
        <p:spPr bwMode="auto">
          <a:xfrm>
            <a:off x="4974535" y="1"/>
            <a:ext cx="2756066" cy="2106932"/>
          </a:xfrm>
          <a:custGeom>
            <a:avLst/>
            <a:gdLst/>
            <a:ahLst/>
            <a:cxnLst/>
            <a:rect l="l" t="t" r="r" b="b"/>
            <a:pathLst>
              <a:path w="3674754" h="2106932">
                <a:moveTo>
                  <a:pt x="21954" y="0"/>
                </a:moveTo>
                <a:lnTo>
                  <a:pt x="3652800" y="0"/>
                </a:lnTo>
                <a:lnTo>
                  <a:pt x="3665268" y="81694"/>
                </a:lnTo>
                <a:cubicBezTo>
                  <a:pt x="3671541" y="143461"/>
                  <a:pt x="3674754" y="206133"/>
                  <a:pt x="3674754" y="269555"/>
                </a:cubicBezTo>
                <a:cubicBezTo>
                  <a:pt x="3674754" y="1284311"/>
                  <a:pt x="2852132" y="2106932"/>
                  <a:pt x="1837377" y="2106932"/>
                </a:cubicBezTo>
                <a:cubicBezTo>
                  <a:pt x="822622" y="2106932"/>
                  <a:pt x="0" y="1284311"/>
                  <a:pt x="0" y="269555"/>
                </a:cubicBezTo>
                <a:cubicBezTo>
                  <a:pt x="0" y="206133"/>
                  <a:pt x="3214" y="143461"/>
                  <a:pt x="9486" y="81694"/>
                </a:cubicBezTo>
                <a:close/>
              </a:path>
            </a:pathLst>
          </a:custGeom>
          <a:noFill/>
          <a:effectLst>
            <a:softEdge rad="0"/>
          </a:effectLst>
        </p:spPr>
      </p:pic>
      <p:sp>
        <p:nvSpPr>
          <p:cNvPr id="6" name="Content Placeholder 5">
            <a:extLst>
              <a:ext uri="{FF2B5EF4-FFF2-40B4-BE49-F238E27FC236}">
                <a16:creationId xmlns:a16="http://schemas.microsoft.com/office/drawing/2014/main" id="{D1AAFDA6-9473-4D35-86B8-04A0A7930307}"/>
              </a:ext>
            </a:extLst>
          </p:cNvPr>
          <p:cNvSpPr>
            <a:spLocks noGrp="1"/>
          </p:cNvSpPr>
          <p:nvPr>
            <p:ph sz="half" idx="1"/>
          </p:nvPr>
        </p:nvSpPr>
        <p:spPr>
          <a:xfrm>
            <a:off x="251520" y="1484784"/>
            <a:ext cx="4320480" cy="5052985"/>
          </a:xfrm>
        </p:spPr>
        <p:txBody>
          <a:bodyPr vert="horz" lIns="91440" tIns="45720" rIns="91440" bIns="45720" rtlCol="0" anchor="ctr">
            <a:normAutofit fontScale="25000" lnSpcReduction="20000"/>
          </a:bodyPr>
          <a:lstStyle/>
          <a:p>
            <a:pPr indent="-228600">
              <a:lnSpc>
                <a:spcPct val="90000"/>
              </a:lnSpc>
            </a:pPr>
            <a:r>
              <a:rPr lang="en-US" sz="9600" dirty="0"/>
              <a:t>The fourth main minority language used in the United Kingdom after Polish, Punjabi, and Urdu (</a:t>
            </a:r>
            <a:r>
              <a:rPr lang="en-US" sz="9600" dirty="0" err="1"/>
              <a:t>Batterbury</a:t>
            </a:r>
            <a:r>
              <a:rPr lang="en-US" sz="9600" dirty="0"/>
              <a:t>, 2014). </a:t>
            </a:r>
          </a:p>
          <a:p>
            <a:pPr indent="-228600">
              <a:lnSpc>
                <a:spcPct val="90000"/>
              </a:lnSpc>
            </a:pPr>
            <a:endParaRPr lang="en-US" sz="9600" dirty="0"/>
          </a:p>
          <a:p>
            <a:pPr indent="-228600">
              <a:lnSpc>
                <a:spcPct val="90000"/>
              </a:lnSpc>
            </a:pPr>
            <a:r>
              <a:rPr lang="en-US" sz="9600" dirty="0"/>
              <a:t>15,000–20,000 people in the UK use BSL as their main language (ONS, 2013).</a:t>
            </a:r>
          </a:p>
          <a:p>
            <a:pPr indent="-228600">
              <a:lnSpc>
                <a:spcPct val="90000"/>
              </a:lnSpc>
            </a:pPr>
            <a:endParaRPr lang="en-US" sz="9600" dirty="0"/>
          </a:p>
          <a:p>
            <a:pPr indent="-228600">
              <a:lnSpc>
                <a:spcPct val="90000"/>
              </a:lnSpc>
            </a:pPr>
            <a:r>
              <a:rPr lang="en-US" sz="9600" dirty="0"/>
              <a:t>The UK government </a:t>
            </a:r>
            <a:r>
              <a:rPr lang="en-US" sz="9600" dirty="0" err="1"/>
              <a:t>recognised</a:t>
            </a:r>
            <a:r>
              <a:rPr lang="en-US" sz="9600" dirty="0"/>
              <a:t> BSL as an official language in 2003 but the language has not received protected status, unlike the six indigenous UK languages of Welsh, Scots, Ulster Scots, Scottish, Irish Gaelic and Cornish (</a:t>
            </a:r>
            <a:r>
              <a:rPr lang="en-US" sz="9600" dirty="0" err="1"/>
              <a:t>Batterbury</a:t>
            </a:r>
            <a:r>
              <a:rPr lang="en-US" sz="9600" dirty="0"/>
              <a:t>, 2014).</a:t>
            </a:r>
          </a:p>
          <a:p>
            <a:pPr indent="-228600">
              <a:lnSpc>
                <a:spcPct val="90000"/>
              </a:lnSpc>
            </a:pPr>
            <a:endParaRPr lang="en-US" sz="1600" dirty="0">
              <a:solidFill>
                <a:srgbClr val="000000"/>
              </a:solidFill>
            </a:endParaRPr>
          </a:p>
        </p:txBody>
      </p:sp>
      <p:sp>
        <p:nvSpPr>
          <p:cNvPr id="45" name="Freeform 68">
            <a:extLst>
              <a:ext uri="{FF2B5EF4-FFF2-40B4-BE49-F238E27FC236}">
                <a16:creationId xmlns:a16="http://schemas.microsoft.com/office/drawing/2014/main" id="{FEBD362A-CC27-47D9-8FC3-A5E91BA07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6472" y="2922177"/>
            <a:ext cx="3717528" cy="3945299"/>
          </a:xfrm>
          <a:custGeom>
            <a:avLst/>
            <a:gdLst>
              <a:gd name="connsiteX0" fmla="*/ 2718646 w 4956705"/>
              <a:gd name="connsiteY0" fmla="*/ 0 h 3945299"/>
              <a:gd name="connsiteX1" fmla="*/ 4816486 w 4956705"/>
              <a:gd name="connsiteY1" fmla="*/ 989335 h 3945299"/>
              <a:gd name="connsiteX2" fmla="*/ 4956705 w 4956705"/>
              <a:gd name="connsiteY2" fmla="*/ 1176848 h 3945299"/>
              <a:gd name="connsiteX3" fmla="*/ 4956705 w 4956705"/>
              <a:gd name="connsiteY3" fmla="*/ 3945299 h 3945299"/>
              <a:gd name="connsiteX4" fmla="*/ 294783 w 4956705"/>
              <a:gd name="connsiteY4" fmla="*/ 3945299 h 3945299"/>
              <a:gd name="connsiteX5" fmla="*/ 213645 w 4956705"/>
              <a:gd name="connsiteY5" fmla="*/ 3776866 h 3945299"/>
              <a:gd name="connsiteX6" fmla="*/ 0 w 4956705"/>
              <a:gd name="connsiteY6" fmla="*/ 2718646 h 3945299"/>
              <a:gd name="connsiteX7" fmla="*/ 2718646 w 4956705"/>
              <a:gd name="connsiteY7" fmla="*/ 0 h 394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56705" h="3945299">
                <a:moveTo>
                  <a:pt x="2718646" y="0"/>
                </a:moveTo>
                <a:cubicBezTo>
                  <a:pt x="3563221" y="0"/>
                  <a:pt x="4317846" y="385123"/>
                  <a:pt x="4816486" y="989335"/>
                </a:cubicBezTo>
                <a:lnTo>
                  <a:pt x="4956705" y="1176848"/>
                </a:lnTo>
                <a:lnTo>
                  <a:pt x="4956705" y="3945299"/>
                </a:lnTo>
                <a:lnTo>
                  <a:pt x="294783" y="3945299"/>
                </a:lnTo>
                <a:lnTo>
                  <a:pt x="213645" y="3776866"/>
                </a:lnTo>
                <a:cubicBezTo>
                  <a:pt x="76074" y="3451612"/>
                  <a:pt x="0" y="3094013"/>
                  <a:pt x="0" y="2718646"/>
                </a:cubicBezTo>
                <a:cubicBezTo>
                  <a:pt x="0" y="1217179"/>
                  <a:pt x="1217179" y="0"/>
                  <a:pt x="271864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Slide Number Placeholder 4"/>
          <p:cNvSpPr>
            <a:spLocks noGrp="1"/>
          </p:cNvSpPr>
          <p:nvPr>
            <p:ph type="sldNum" sz="quarter" idx="12"/>
          </p:nvPr>
        </p:nvSpPr>
        <p:spPr>
          <a:xfrm>
            <a:off x="8119447" y="6223702"/>
            <a:ext cx="428046" cy="314067"/>
          </a:xfrm>
        </p:spPr>
        <p:txBody>
          <a:bodyPr vert="horz" lIns="91440" tIns="45720" rIns="91440" bIns="45720" rtlCol="0" anchor="ctr">
            <a:normAutofit/>
          </a:bodyPr>
          <a:lstStyle/>
          <a:p>
            <a:pPr>
              <a:spcAft>
                <a:spcPts val="600"/>
              </a:spcAft>
            </a:pPr>
            <a:fld id="{DB2EDC16-F8F1-4437-83F1-8147B87F0D05}" type="slidenum">
              <a:rPr lang="en-US" sz="1000">
                <a:solidFill>
                  <a:srgbClr val="FFFFFF"/>
                </a:solidFill>
              </a:rPr>
              <a:pPr>
                <a:spcAft>
                  <a:spcPts val="600"/>
                </a:spcAft>
              </a:pPr>
              <a:t>3</a:t>
            </a:fld>
            <a:endParaRPr lang="en-US" sz="1000">
              <a:solidFill>
                <a:srgbClr val="FFFFFF"/>
              </a:solidFill>
            </a:endParaRPr>
          </a:p>
        </p:txBody>
      </p:sp>
      <p:pic>
        <p:nvPicPr>
          <p:cNvPr id="10" name="Content Placeholder 9" descr="Graphical user interface, application&#10;&#10;Description automatically generated">
            <a:extLst>
              <a:ext uri="{FF2B5EF4-FFF2-40B4-BE49-F238E27FC236}">
                <a16:creationId xmlns:a16="http://schemas.microsoft.com/office/drawing/2014/main" id="{302E94C5-7695-4108-B0F1-DE8EC633CEFA}"/>
              </a:ext>
            </a:extLst>
          </p:cNvPr>
          <p:cNvPicPr>
            <a:picLocks noGrp="1" noChangeAspect="1"/>
          </p:cNvPicPr>
          <p:nvPr>
            <p:ph sz="half" idx="2"/>
          </p:nvPr>
        </p:nvPicPr>
        <p:blipFill>
          <a:blip r:embed="rId4" cstate="print">
            <a:extLst>
              <a:ext uri="{28A0092B-C50C-407E-A947-70E740481C1C}">
                <a14:useLocalDpi xmlns:a14="http://schemas.microsoft.com/office/drawing/2010/main" val="0"/>
              </a:ext>
            </a:extLst>
          </a:blip>
          <a:stretch>
            <a:fillRect/>
          </a:stretch>
        </p:blipFill>
        <p:spPr>
          <a:xfrm>
            <a:off x="4898355" y="2701597"/>
            <a:ext cx="3833784" cy="2706861"/>
          </a:xfrm>
        </p:spPr>
      </p:pic>
    </p:spTree>
    <p:extLst>
      <p:ext uri="{BB962C8B-B14F-4D97-AF65-F5344CB8AC3E}">
        <p14:creationId xmlns:p14="http://schemas.microsoft.com/office/powerpoint/2010/main" val="573213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234342"/>
            <a:ext cx="7596336" cy="1143000"/>
          </a:xfrm>
        </p:spPr>
        <p:txBody>
          <a:bodyPr>
            <a:normAutofit/>
          </a:bodyPr>
          <a:lstStyle/>
          <a:p>
            <a:r>
              <a:rPr lang="en-GB" b="1" dirty="0"/>
              <a:t>Elements of BSL</a:t>
            </a:r>
          </a:p>
        </p:txBody>
      </p:sp>
      <p:sp>
        <p:nvSpPr>
          <p:cNvPr id="6" name="Content Placeholder 5">
            <a:extLst>
              <a:ext uri="{FF2B5EF4-FFF2-40B4-BE49-F238E27FC236}">
                <a16:creationId xmlns:a16="http://schemas.microsoft.com/office/drawing/2014/main" id="{D1AAFDA6-9473-4D35-86B8-04A0A7930307}"/>
              </a:ext>
            </a:extLst>
          </p:cNvPr>
          <p:cNvSpPr>
            <a:spLocks noGrp="1"/>
          </p:cNvSpPr>
          <p:nvPr>
            <p:ph idx="1"/>
          </p:nvPr>
        </p:nvSpPr>
        <p:spPr>
          <a:xfrm>
            <a:off x="323528" y="1600200"/>
            <a:ext cx="8363272" cy="4525963"/>
          </a:xfrm>
        </p:spPr>
        <p:txBody>
          <a:bodyPr vert="horz" lIns="91440" tIns="45720" rIns="91440" bIns="45720" rtlCol="0" anchor="t">
            <a:normAutofit fontScale="85000" lnSpcReduction="10000"/>
          </a:bodyPr>
          <a:lstStyle/>
          <a:p>
            <a:r>
              <a:rPr lang="en-US" b="1" dirty="0"/>
              <a:t>Hands</a:t>
            </a:r>
            <a:r>
              <a:rPr lang="en-US" dirty="0"/>
              <a:t>, </a:t>
            </a:r>
            <a:r>
              <a:rPr lang="en-US" b="1" dirty="0"/>
              <a:t>arms</a:t>
            </a:r>
            <a:r>
              <a:rPr lang="en-US" dirty="0"/>
              <a:t>, </a:t>
            </a:r>
            <a:r>
              <a:rPr lang="en-US" b="1" dirty="0"/>
              <a:t>trunk</a:t>
            </a:r>
            <a:r>
              <a:rPr lang="en-US" dirty="0"/>
              <a:t>, </a:t>
            </a:r>
            <a:r>
              <a:rPr lang="en-US" b="1" dirty="0"/>
              <a:t>the eyes</a:t>
            </a:r>
            <a:r>
              <a:rPr lang="en-US" dirty="0"/>
              <a:t>, </a:t>
            </a:r>
            <a:r>
              <a:rPr lang="en-US" b="1" dirty="0"/>
              <a:t>mouth</a:t>
            </a:r>
            <a:r>
              <a:rPr lang="en-US" dirty="0"/>
              <a:t> and </a:t>
            </a:r>
            <a:r>
              <a:rPr lang="en-US" b="1" dirty="0"/>
              <a:t>face</a:t>
            </a:r>
            <a:r>
              <a:rPr lang="en-US" dirty="0"/>
              <a:t> generally are all key factors when communicating via signed languages, as are the shoulders, body posture and the head.</a:t>
            </a:r>
          </a:p>
          <a:p>
            <a:r>
              <a:rPr lang="en-US" b="1" dirty="0"/>
              <a:t>Location</a:t>
            </a:r>
            <a:r>
              <a:rPr lang="en-US" dirty="0"/>
              <a:t>, </a:t>
            </a:r>
            <a:r>
              <a:rPr lang="en-US" b="1" dirty="0"/>
              <a:t>handshape</a:t>
            </a:r>
            <a:r>
              <a:rPr lang="en-US" dirty="0"/>
              <a:t>, and </a:t>
            </a:r>
            <a:r>
              <a:rPr lang="en-US" b="1" dirty="0"/>
              <a:t>movement</a:t>
            </a:r>
            <a:r>
              <a:rPr lang="en-US" dirty="0"/>
              <a:t> (Stokoe, 1960). </a:t>
            </a:r>
          </a:p>
          <a:p>
            <a:r>
              <a:rPr lang="en-US" dirty="0"/>
              <a:t>Battison (1978) suggested a fourth element of </a:t>
            </a:r>
            <a:r>
              <a:rPr lang="en-US" b="1" dirty="0"/>
              <a:t>orientation</a:t>
            </a:r>
            <a:r>
              <a:rPr lang="en-US" dirty="0"/>
              <a:t> pertaining to the rotation of the hands in relation to the rest of the body.  </a:t>
            </a:r>
            <a:endParaRPr lang="en-US" dirty="0">
              <a:cs typeface="Calibri"/>
            </a:endParaRPr>
          </a:p>
          <a:p>
            <a:r>
              <a:rPr lang="en-US" dirty="0">
                <a:ea typeface="SimSun"/>
              </a:rPr>
              <a:t>C</a:t>
            </a:r>
            <a:r>
              <a:rPr lang="en-US" dirty="0"/>
              <a:t>hange in one of these significant elements results in a change of meaning (Kyle &amp; Woll, 1985).</a:t>
            </a:r>
          </a:p>
          <a:p>
            <a:r>
              <a:rPr lang="en-US" dirty="0"/>
              <a:t>Signing space</a:t>
            </a:r>
          </a:p>
          <a:p>
            <a:endParaRPr lang="en-GB" dirty="0"/>
          </a:p>
          <a:p>
            <a:endParaRPr lang="en-GB" dirty="0"/>
          </a:p>
          <a:p>
            <a:endParaRPr lang="en-GB" dirty="0"/>
          </a:p>
        </p:txBody>
      </p:sp>
      <p:sp>
        <p:nvSpPr>
          <p:cNvPr id="5" name="Slide Number Placeholder 4"/>
          <p:cNvSpPr>
            <a:spLocks noGrp="1"/>
          </p:cNvSpPr>
          <p:nvPr>
            <p:ph type="sldNum" sz="quarter" idx="12"/>
          </p:nvPr>
        </p:nvSpPr>
        <p:spPr/>
        <p:txBody>
          <a:bodyPr/>
          <a:lstStyle/>
          <a:p>
            <a:fld id="{DB2EDC16-F8F1-4437-83F1-8147B87F0D05}" type="slidenum">
              <a:rPr lang="en-GB" smtClean="0"/>
              <a:pPr/>
              <a:t>4</a:t>
            </a:fld>
            <a:endParaRPr lang="en-GB"/>
          </a:p>
        </p:txBody>
      </p:sp>
      <p:pic>
        <p:nvPicPr>
          <p:cNvPr id="4" name="Picture 2" descr="logo"/>
          <p:cNvPicPr>
            <a:picLocks noChangeAspect="1" noChangeArrowheads="1"/>
          </p:cNvPicPr>
          <p:nvPr/>
        </p:nvPicPr>
        <p:blipFill>
          <a:blip r:embed="rId2" cstate="print"/>
          <a:srcRect/>
          <a:stretch>
            <a:fillRect/>
          </a:stretch>
        </p:blipFill>
        <p:spPr bwMode="auto">
          <a:xfrm>
            <a:off x="107504" y="188639"/>
            <a:ext cx="1152128" cy="1188703"/>
          </a:xfrm>
          <a:prstGeom prst="rect">
            <a:avLst/>
          </a:prstGeom>
          <a:noFill/>
        </p:spPr>
      </p:pic>
    </p:spTree>
    <p:extLst>
      <p:ext uri="{BB962C8B-B14F-4D97-AF65-F5344CB8AC3E}">
        <p14:creationId xmlns:p14="http://schemas.microsoft.com/office/powerpoint/2010/main" val="2896781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35696" y="218142"/>
            <a:ext cx="6408712" cy="1159200"/>
          </a:xfrm>
        </p:spPr>
        <p:txBody>
          <a:bodyPr vert="horz" lIns="91440" tIns="45720" rIns="91440" bIns="45720" rtlCol="0" anchor="ctr">
            <a:normAutofit/>
          </a:bodyPr>
          <a:lstStyle/>
          <a:p>
            <a:pPr algn="l">
              <a:lnSpc>
                <a:spcPct val="90000"/>
              </a:lnSpc>
            </a:pPr>
            <a:r>
              <a:rPr lang="en-US" sz="3500" b="1" kern="1200" dirty="0">
                <a:latin typeface="+mj-lt"/>
                <a:ea typeface="+mj-ea"/>
                <a:cs typeface="+mj-cs"/>
              </a:rPr>
              <a:t>Speech Perception in Real World</a:t>
            </a:r>
          </a:p>
        </p:txBody>
      </p:sp>
      <p:pic>
        <p:nvPicPr>
          <p:cNvPr id="6" name="Picture 5" descr="A picture containing text, monitor, indoor, television&#10;&#10;Description automatically generated">
            <a:extLst>
              <a:ext uri="{FF2B5EF4-FFF2-40B4-BE49-F238E27FC236}">
                <a16:creationId xmlns:a16="http://schemas.microsoft.com/office/drawing/2014/main" id="{A7F0D486-8AAC-4388-98C8-65D9CDD259B8}"/>
              </a:ext>
            </a:extLst>
          </p:cNvPr>
          <p:cNvPicPr>
            <a:picLocks noChangeAspect="1"/>
          </p:cNvPicPr>
          <p:nvPr/>
        </p:nvPicPr>
        <p:blipFill rotWithShape="1">
          <a:blip r:embed="rId2">
            <a:extLst>
              <a:ext uri="{28A0092B-C50C-407E-A947-70E740481C1C}">
                <a14:useLocalDpi xmlns:a14="http://schemas.microsoft.com/office/drawing/2010/main" val="0"/>
              </a:ext>
            </a:extLst>
          </a:blip>
          <a:srcRect t="731" b="26147"/>
          <a:stretch/>
        </p:blipFill>
        <p:spPr>
          <a:xfrm>
            <a:off x="512883" y="1966293"/>
            <a:ext cx="8118232" cy="4452160"/>
          </a:xfrm>
          <a:prstGeom prst="rect">
            <a:avLst/>
          </a:prstGeom>
        </p:spPr>
      </p:pic>
      <p:sp>
        <p:nvSpPr>
          <p:cNvPr id="5" name="Slide Number Placeholder 4"/>
          <p:cNvSpPr>
            <a:spLocks noGrp="1"/>
          </p:cNvSpPr>
          <p:nvPr>
            <p:ph type="sldNum" sz="quarter" idx="12"/>
          </p:nvPr>
        </p:nvSpPr>
        <p:spPr>
          <a:xfrm>
            <a:off x="8778239" y="6455664"/>
            <a:ext cx="336042" cy="365125"/>
          </a:xfrm>
        </p:spPr>
        <p:txBody>
          <a:bodyPr vert="horz" lIns="91440" tIns="45720" rIns="91440" bIns="45720" rtlCol="0" anchor="ctr">
            <a:normAutofit/>
          </a:bodyPr>
          <a:lstStyle/>
          <a:p>
            <a:pPr>
              <a:spcAft>
                <a:spcPts val="600"/>
              </a:spcAft>
            </a:pPr>
            <a:fld id="{DB2EDC16-F8F1-4437-83F1-8147B87F0D05}" type="slidenum">
              <a:rPr lang="en-US" sz="1000">
                <a:solidFill>
                  <a:schemeClr val="tx1">
                    <a:lumMod val="50000"/>
                    <a:lumOff val="50000"/>
                  </a:schemeClr>
                </a:solidFill>
              </a:rPr>
              <a:pPr>
                <a:spcAft>
                  <a:spcPts val="600"/>
                </a:spcAft>
              </a:pPr>
              <a:t>5</a:t>
            </a:fld>
            <a:endParaRPr lang="en-US" sz="1000" dirty="0">
              <a:solidFill>
                <a:schemeClr val="tx1">
                  <a:lumMod val="50000"/>
                  <a:lumOff val="50000"/>
                </a:schemeClr>
              </a:solidFill>
            </a:endParaRPr>
          </a:p>
        </p:txBody>
      </p:sp>
      <p:pic>
        <p:nvPicPr>
          <p:cNvPr id="9" name="Picture 2" descr="logo">
            <a:extLst>
              <a:ext uri="{FF2B5EF4-FFF2-40B4-BE49-F238E27FC236}">
                <a16:creationId xmlns:a16="http://schemas.microsoft.com/office/drawing/2014/main" id="{1D94991B-DFF3-452E-943C-8696F9B710D8}"/>
              </a:ext>
            </a:extLst>
          </p:cNvPr>
          <p:cNvPicPr>
            <a:picLocks noChangeAspect="1" noChangeArrowheads="1"/>
          </p:cNvPicPr>
          <p:nvPr/>
        </p:nvPicPr>
        <p:blipFill>
          <a:blip r:embed="rId3" cstate="print"/>
          <a:srcRect/>
          <a:stretch>
            <a:fillRect/>
          </a:stretch>
        </p:blipFill>
        <p:spPr bwMode="auto">
          <a:xfrm>
            <a:off x="107504" y="188639"/>
            <a:ext cx="1152128" cy="1188703"/>
          </a:xfrm>
          <a:prstGeom prst="rect">
            <a:avLst/>
          </a:prstGeom>
          <a:noFill/>
        </p:spPr>
      </p:pic>
    </p:spTree>
    <p:extLst>
      <p:ext uri="{BB962C8B-B14F-4D97-AF65-F5344CB8AC3E}">
        <p14:creationId xmlns:p14="http://schemas.microsoft.com/office/powerpoint/2010/main" val="3174615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4000" b="1" dirty="0"/>
              <a:t>McGurk Effect</a:t>
            </a:r>
          </a:p>
        </p:txBody>
      </p:sp>
      <p:sp>
        <p:nvSpPr>
          <p:cNvPr id="5" name="Slide Number Placeholder 4"/>
          <p:cNvSpPr>
            <a:spLocks noGrp="1"/>
          </p:cNvSpPr>
          <p:nvPr>
            <p:ph type="sldNum" sz="quarter" idx="12"/>
          </p:nvPr>
        </p:nvSpPr>
        <p:spPr/>
        <p:txBody>
          <a:bodyPr/>
          <a:lstStyle/>
          <a:p>
            <a:fld id="{DB2EDC16-F8F1-4437-83F1-8147B87F0D05}" type="slidenum">
              <a:rPr lang="en-GB" smtClean="0"/>
              <a:pPr/>
              <a:t>6</a:t>
            </a:fld>
            <a:endParaRPr lang="en-GB"/>
          </a:p>
        </p:txBody>
      </p:sp>
      <p:pic>
        <p:nvPicPr>
          <p:cNvPr id="4" name="Picture 2" descr="logo"/>
          <p:cNvPicPr>
            <a:picLocks noChangeAspect="1" noChangeArrowheads="1"/>
          </p:cNvPicPr>
          <p:nvPr/>
        </p:nvPicPr>
        <p:blipFill>
          <a:blip r:embed="rId3" cstate="print"/>
          <a:srcRect/>
          <a:stretch>
            <a:fillRect/>
          </a:stretch>
        </p:blipFill>
        <p:spPr bwMode="auto">
          <a:xfrm>
            <a:off x="107504" y="188639"/>
            <a:ext cx="1152128" cy="1188703"/>
          </a:xfrm>
          <a:prstGeom prst="rect">
            <a:avLst/>
          </a:prstGeom>
          <a:noFill/>
        </p:spPr>
      </p:pic>
      <p:pic>
        <p:nvPicPr>
          <p:cNvPr id="11" name="Online Media 10" title="McGurk Effect">
            <a:hlinkClick r:id="" action="ppaction://media"/>
            <a:extLst>
              <a:ext uri="{FF2B5EF4-FFF2-40B4-BE49-F238E27FC236}">
                <a16:creationId xmlns:a16="http://schemas.microsoft.com/office/drawing/2014/main" id="{162D097D-2393-4016-A769-5300CFA0A4A4}"/>
              </a:ext>
            </a:extLst>
          </p:cNvPr>
          <p:cNvPicPr>
            <a:picLocks noRot="1" noChangeAspect="1"/>
          </p:cNvPicPr>
          <p:nvPr>
            <a:videoFile r:link="rId1"/>
          </p:nvPr>
        </p:nvPicPr>
        <p:blipFill>
          <a:blip r:embed="rId4"/>
          <a:stretch>
            <a:fillRect/>
          </a:stretch>
        </p:blipFill>
        <p:spPr>
          <a:xfrm>
            <a:off x="871758" y="1700808"/>
            <a:ext cx="7400484" cy="4162772"/>
          </a:xfrm>
          <a:prstGeom prst="rect">
            <a:avLst/>
          </a:prstGeom>
        </p:spPr>
      </p:pic>
    </p:spTree>
    <p:extLst>
      <p:ext uri="{BB962C8B-B14F-4D97-AF65-F5344CB8AC3E}">
        <p14:creationId xmlns:p14="http://schemas.microsoft.com/office/powerpoint/2010/main" val="1391521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1"/>
                </p:tgtEl>
              </p:cMediaNode>
            </p:video>
            <p:seq concurrent="1" nextAc="seek">
              <p:cTn id="8" restart="whenNotActive" fill="hold" evtFilter="cancelBubble" nodeType="interactiveSeq">
                <p:stCondLst>
                  <p:cond evt="onClick" delay="0">
                    <p:tgtEl>
                      <p:spTgt spid="11"/>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1"/>
                                        </p:tgtEl>
                                      </p:cBhvr>
                                    </p:cmd>
                                  </p:childTnLst>
                                </p:cTn>
                              </p:par>
                            </p:childTnLst>
                          </p:cTn>
                        </p:par>
                      </p:childTnLst>
                    </p:cTn>
                  </p:par>
                </p:childTnLst>
              </p:cTn>
              <p:nextCondLst>
                <p:cond evt="onClick" delay="0">
                  <p:tgtEl>
                    <p:spTgt spid="11"/>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296808" y="2492896"/>
            <a:ext cx="2907732" cy="3128128"/>
          </a:xfrm>
        </p:spPr>
        <p:txBody>
          <a:bodyPr>
            <a:normAutofit/>
          </a:bodyPr>
          <a:lstStyle/>
          <a:p>
            <a:pPr algn="l"/>
            <a:r>
              <a:rPr lang="en-GB" sz="4500" b="1" dirty="0"/>
              <a:t>Hearing Lips and See Voices (1976)</a:t>
            </a:r>
          </a:p>
        </p:txBody>
      </p:sp>
      <p:sp>
        <p:nvSpPr>
          <p:cNvPr id="5" name="Slide Number Placeholder 4"/>
          <p:cNvSpPr>
            <a:spLocks noGrp="1"/>
          </p:cNvSpPr>
          <p:nvPr>
            <p:ph type="sldNum" sz="quarter" idx="12"/>
          </p:nvPr>
        </p:nvSpPr>
        <p:spPr>
          <a:xfrm>
            <a:off x="6457950" y="6356350"/>
            <a:ext cx="2057400" cy="365125"/>
          </a:xfrm>
        </p:spPr>
        <p:txBody>
          <a:bodyPr>
            <a:normAutofit/>
          </a:bodyPr>
          <a:lstStyle/>
          <a:p>
            <a:pPr>
              <a:spcAft>
                <a:spcPts val="600"/>
              </a:spcAft>
            </a:pPr>
            <a:fld id="{DB2EDC16-F8F1-4437-83F1-8147B87F0D05}" type="slidenum">
              <a:rPr lang="en-GB" smtClean="0"/>
              <a:pPr>
                <a:spcAft>
                  <a:spcPts val="600"/>
                </a:spcAft>
              </a:pPr>
              <a:t>7</a:t>
            </a:fld>
            <a:endParaRPr lang="en-GB"/>
          </a:p>
        </p:txBody>
      </p:sp>
      <p:graphicFrame>
        <p:nvGraphicFramePr>
          <p:cNvPr id="8" name="Content Placeholder 5">
            <a:extLst>
              <a:ext uri="{FF2B5EF4-FFF2-40B4-BE49-F238E27FC236}">
                <a16:creationId xmlns:a16="http://schemas.microsoft.com/office/drawing/2014/main" id="{5D82F6A8-9D34-4680-B503-3C13C4A12578}"/>
              </a:ext>
            </a:extLst>
          </p:cNvPr>
          <p:cNvGraphicFramePr>
            <a:graphicFrameLocks noGrp="1"/>
          </p:cNvGraphicFramePr>
          <p:nvPr>
            <p:ph idx="1"/>
            <p:extLst>
              <p:ext uri="{D42A27DB-BD31-4B8C-83A1-F6EECF244321}">
                <p14:modId xmlns:p14="http://schemas.microsoft.com/office/powerpoint/2010/main" val="3544064972"/>
              </p:ext>
            </p:extLst>
          </p:nvPr>
        </p:nvGraphicFramePr>
        <p:xfrm>
          <a:off x="3819906" y="620392"/>
          <a:ext cx="469773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 name="Picture 2" descr="logo">
            <a:extLst>
              <a:ext uri="{FF2B5EF4-FFF2-40B4-BE49-F238E27FC236}">
                <a16:creationId xmlns:a16="http://schemas.microsoft.com/office/drawing/2014/main" id="{BACE66A6-8599-40F3-A8DB-EE3B42075A2C}"/>
              </a:ext>
            </a:extLst>
          </p:cNvPr>
          <p:cNvPicPr>
            <a:picLocks noChangeAspect="1" noChangeArrowheads="1"/>
          </p:cNvPicPr>
          <p:nvPr/>
        </p:nvPicPr>
        <p:blipFill>
          <a:blip r:embed="rId7" cstate="print"/>
          <a:srcRect/>
          <a:stretch>
            <a:fillRect/>
          </a:stretch>
        </p:blipFill>
        <p:spPr bwMode="auto">
          <a:xfrm>
            <a:off x="107504" y="188639"/>
            <a:ext cx="1152128" cy="1188703"/>
          </a:xfrm>
          <a:prstGeom prst="rect">
            <a:avLst/>
          </a:prstGeom>
          <a:noFill/>
        </p:spPr>
      </p:pic>
    </p:spTree>
    <p:extLst>
      <p:ext uri="{BB962C8B-B14F-4D97-AF65-F5344CB8AC3E}">
        <p14:creationId xmlns:p14="http://schemas.microsoft.com/office/powerpoint/2010/main" val="889302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B2EDC16-F8F1-4437-83F1-8147B87F0D05}" type="slidenum">
              <a:rPr lang="en-GB" smtClean="0"/>
              <a:pPr/>
              <a:t>8</a:t>
            </a:fld>
            <a:endParaRPr lang="en-GB"/>
          </a:p>
        </p:txBody>
      </p:sp>
      <p:pic>
        <p:nvPicPr>
          <p:cNvPr id="4" name="Picture 2" descr="logo"/>
          <p:cNvPicPr>
            <a:picLocks noChangeAspect="1" noChangeArrowheads="1"/>
          </p:cNvPicPr>
          <p:nvPr/>
        </p:nvPicPr>
        <p:blipFill>
          <a:blip r:embed="rId2" cstate="print"/>
          <a:srcRect/>
          <a:stretch>
            <a:fillRect/>
          </a:stretch>
        </p:blipFill>
        <p:spPr bwMode="auto">
          <a:xfrm>
            <a:off x="107504" y="188639"/>
            <a:ext cx="1152128" cy="1188703"/>
          </a:xfrm>
          <a:prstGeom prst="rect">
            <a:avLst/>
          </a:prstGeom>
          <a:noFill/>
        </p:spPr>
      </p:pic>
      <p:pic>
        <p:nvPicPr>
          <p:cNvPr id="9" name="Content Placeholder 8" descr="Graphical user interface, application, website&#10;&#10;Description automatically generated">
            <a:extLst>
              <a:ext uri="{FF2B5EF4-FFF2-40B4-BE49-F238E27FC236}">
                <a16:creationId xmlns:a16="http://schemas.microsoft.com/office/drawing/2014/main" id="{6F6AC3C5-F3B9-45AC-8CEF-010662B5E6F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4976" y="1556792"/>
            <a:ext cx="8814047" cy="4608512"/>
          </a:xfrm>
        </p:spPr>
      </p:pic>
      <p:sp>
        <p:nvSpPr>
          <p:cNvPr id="11" name="Title 1">
            <a:extLst>
              <a:ext uri="{FF2B5EF4-FFF2-40B4-BE49-F238E27FC236}">
                <a16:creationId xmlns:a16="http://schemas.microsoft.com/office/drawing/2014/main" id="{ACEDE8EF-48CE-4ADE-86D3-3F517C3BFE40}"/>
              </a:ext>
            </a:extLst>
          </p:cNvPr>
          <p:cNvSpPr>
            <a:spLocks noGrp="1"/>
          </p:cNvSpPr>
          <p:nvPr>
            <p:ph type="title"/>
          </p:nvPr>
        </p:nvSpPr>
        <p:spPr>
          <a:xfrm>
            <a:off x="1331640" y="234342"/>
            <a:ext cx="7596336" cy="1143000"/>
          </a:xfrm>
        </p:spPr>
        <p:txBody>
          <a:bodyPr>
            <a:normAutofit/>
          </a:bodyPr>
          <a:lstStyle/>
          <a:p>
            <a:r>
              <a:rPr lang="en-GB" b="1" dirty="0"/>
              <a:t>Primacy: mouth or eyes</a:t>
            </a:r>
          </a:p>
        </p:txBody>
      </p:sp>
    </p:spTree>
    <p:extLst>
      <p:ext uri="{BB962C8B-B14F-4D97-AF65-F5344CB8AC3E}">
        <p14:creationId xmlns:p14="http://schemas.microsoft.com/office/powerpoint/2010/main" val="3174689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B2EDC16-F8F1-4437-83F1-8147B87F0D05}" type="slidenum">
              <a:rPr lang="en-GB" smtClean="0"/>
              <a:pPr/>
              <a:t>9</a:t>
            </a:fld>
            <a:endParaRPr lang="en-GB"/>
          </a:p>
        </p:txBody>
      </p:sp>
      <p:pic>
        <p:nvPicPr>
          <p:cNvPr id="4" name="Picture 2" descr="logo"/>
          <p:cNvPicPr>
            <a:picLocks noChangeAspect="1" noChangeArrowheads="1"/>
          </p:cNvPicPr>
          <p:nvPr/>
        </p:nvPicPr>
        <p:blipFill>
          <a:blip r:embed="rId2" cstate="print"/>
          <a:srcRect/>
          <a:stretch>
            <a:fillRect/>
          </a:stretch>
        </p:blipFill>
        <p:spPr bwMode="auto">
          <a:xfrm>
            <a:off x="107504" y="188639"/>
            <a:ext cx="1152128" cy="1188703"/>
          </a:xfrm>
          <a:prstGeom prst="rect">
            <a:avLst/>
          </a:prstGeom>
          <a:noFill/>
        </p:spPr>
      </p:pic>
      <p:sp>
        <p:nvSpPr>
          <p:cNvPr id="11" name="Title 1">
            <a:extLst>
              <a:ext uri="{FF2B5EF4-FFF2-40B4-BE49-F238E27FC236}">
                <a16:creationId xmlns:a16="http://schemas.microsoft.com/office/drawing/2014/main" id="{ACEDE8EF-48CE-4ADE-86D3-3F517C3BFE40}"/>
              </a:ext>
            </a:extLst>
          </p:cNvPr>
          <p:cNvSpPr>
            <a:spLocks noGrp="1"/>
          </p:cNvSpPr>
          <p:nvPr>
            <p:ph type="title"/>
          </p:nvPr>
        </p:nvSpPr>
        <p:spPr>
          <a:xfrm>
            <a:off x="1331640" y="234342"/>
            <a:ext cx="7596336" cy="1143000"/>
          </a:xfrm>
        </p:spPr>
        <p:txBody>
          <a:bodyPr>
            <a:normAutofit/>
          </a:bodyPr>
          <a:lstStyle/>
          <a:p>
            <a:r>
              <a:rPr lang="en-GB" b="1" dirty="0"/>
              <a:t>BSL: mouth or hands?</a:t>
            </a:r>
          </a:p>
        </p:txBody>
      </p:sp>
      <p:pic>
        <p:nvPicPr>
          <p:cNvPr id="7" name="Content Placeholder 6" descr="A picture containing text&#10;&#10;Description automatically generated">
            <a:extLst>
              <a:ext uri="{FF2B5EF4-FFF2-40B4-BE49-F238E27FC236}">
                <a16:creationId xmlns:a16="http://schemas.microsoft.com/office/drawing/2014/main" id="{31602BF8-EB4E-482B-9ABE-FB9A6F3A113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544" y="2492896"/>
            <a:ext cx="8565934" cy="2808312"/>
          </a:xfrm>
        </p:spPr>
      </p:pic>
      <p:graphicFrame>
        <p:nvGraphicFramePr>
          <p:cNvPr id="10" name="Table 9">
            <a:extLst>
              <a:ext uri="{FF2B5EF4-FFF2-40B4-BE49-F238E27FC236}">
                <a16:creationId xmlns:a16="http://schemas.microsoft.com/office/drawing/2014/main" id="{CA3A240F-DCCF-4D91-B9F4-1931D399F05D}"/>
              </a:ext>
            </a:extLst>
          </p:cNvPr>
          <p:cNvGraphicFramePr>
            <a:graphicFrameLocks noGrp="1"/>
          </p:cNvGraphicFramePr>
          <p:nvPr>
            <p:extLst>
              <p:ext uri="{D42A27DB-BD31-4B8C-83A1-F6EECF244321}">
                <p14:modId xmlns:p14="http://schemas.microsoft.com/office/powerpoint/2010/main" val="2841661776"/>
              </p:ext>
            </p:extLst>
          </p:nvPr>
        </p:nvGraphicFramePr>
        <p:xfrm>
          <a:off x="683568" y="5537568"/>
          <a:ext cx="8208912" cy="582422"/>
        </p:xfrm>
        <a:graphic>
          <a:graphicData uri="http://schemas.openxmlformats.org/drawingml/2006/table">
            <a:tbl>
              <a:tblPr firstRow="1" firstCol="1" bandRow="1">
                <a:tableStyleId>{5C22544A-7EE6-4342-B048-85BDC9FD1C3A}</a:tableStyleId>
              </a:tblPr>
              <a:tblGrid>
                <a:gridCol w="1292144">
                  <a:extLst>
                    <a:ext uri="{9D8B030D-6E8A-4147-A177-3AD203B41FA5}">
                      <a16:colId xmlns:a16="http://schemas.microsoft.com/office/drawing/2014/main" val="433675559"/>
                    </a:ext>
                  </a:extLst>
                </a:gridCol>
                <a:gridCol w="2836745">
                  <a:extLst>
                    <a:ext uri="{9D8B030D-6E8A-4147-A177-3AD203B41FA5}">
                      <a16:colId xmlns:a16="http://schemas.microsoft.com/office/drawing/2014/main" val="3941635539"/>
                    </a:ext>
                  </a:extLst>
                </a:gridCol>
                <a:gridCol w="1996599">
                  <a:extLst>
                    <a:ext uri="{9D8B030D-6E8A-4147-A177-3AD203B41FA5}">
                      <a16:colId xmlns:a16="http://schemas.microsoft.com/office/drawing/2014/main" val="1659859706"/>
                    </a:ext>
                  </a:extLst>
                </a:gridCol>
                <a:gridCol w="2083424">
                  <a:extLst>
                    <a:ext uri="{9D8B030D-6E8A-4147-A177-3AD203B41FA5}">
                      <a16:colId xmlns:a16="http://schemas.microsoft.com/office/drawing/2014/main" val="3423869955"/>
                    </a:ext>
                  </a:extLst>
                </a:gridCol>
              </a:tblGrid>
              <a:tr h="146387">
                <a:tc>
                  <a:txBody>
                    <a:bodyPr/>
                    <a:lstStyle/>
                    <a:p>
                      <a:pPr indent="152400" algn="ctr">
                        <a:lnSpc>
                          <a:spcPts val="1100"/>
                        </a:lnSpc>
                      </a:pPr>
                      <a:endParaRPr lang="en-US" sz="1800" dirty="0">
                        <a:effectLst/>
                      </a:endParaRPr>
                    </a:p>
                    <a:p>
                      <a:pPr indent="152400" algn="ctr">
                        <a:lnSpc>
                          <a:spcPts val="1100"/>
                        </a:lnSpc>
                      </a:pPr>
                      <a:r>
                        <a:rPr lang="en-US" sz="1800" dirty="0">
                          <a:effectLst/>
                          <a:latin typeface="Linux Libertine"/>
                          <a:ea typeface="Calibri" panose="020F0502020204030204" pitchFamily="34" charset="0"/>
                        </a:rPr>
                        <a:t>“brother”</a:t>
                      </a:r>
                      <a:endParaRPr lang="en-GB" sz="1800" dirty="0">
                        <a:effectLst/>
                        <a:latin typeface="Linux Libertine"/>
                        <a:ea typeface="Calibri" panose="020F0502020204030204" pitchFamily="34" charset="0"/>
                      </a:endParaRPr>
                    </a:p>
                  </a:txBody>
                  <a:tcPr marL="68580" marR="68580" marT="0" marB="0"/>
                </a:tc>
                <a:tc>
                  <a:txBody>
                    <a:bodyPr/>
                    <a:lstStyle/>
                    <a:p>
                      <a:pPr indent="152400" algn="ctr">
                        <a:lnSpc>
                          <a:spcPts val="1100"/>
                        </a:lnSpc>
                      </a:pPr>
                      <a:endParaRPr lang="en-US" sz="1800" dirty="0">
                        <a:effectLst/>
                      </a:endParaRPr>
                    </a:p>
                    <a:p>
                      <a:pPr indent="152400" algn="ctr">
                        <a:lnSpc>
                          <a:spcPts val="1100"/>
                        </a:lnSpc>
                      </a:pPr>
                      <a:r>
                        <a:rPr lang="en-US" sz="1800" dirty="0">
                          <a:effectLst/>
                        </a:rPr>
                        <a:t>Hands-mouth </a:t>
                      </a:r>
                    </a:p>
                    <a:p>
                      <a:pPr indent="152400" algn="ctr">
                        <a:lnSpc>
                          <a:spcPts val="1100"/>
                        </a:lnSpc>
                      </a:pPr>
                      <a:endParaRPr lang="en-US" sz="1800" dirty="0">
                        <a:effectLst/>
                      </a:endParaRPr>
                    </a:p>
                    <a:p>
                      <a:pPr indent="152400" algn="ctr">
                        <a:lnSpc>
                          <a:spcPts val="1100"/>
                        </a:lnSpc>
                      </a:pPr>
                      <a:r>
                        <a:rPr lang="en-US" sz="1800" dirty="0">
                          <a:effectLst/>
                        </a:rPr>
                        <a:t>matched</a:t>
                      </a:r>
                      <a:endParaRPr lang="en-GB" sz="1800" dirty="0">
                        <a:effectLst/>
                        <a:latin typeface="Linux Libertine"/>
                        <a:ea typeface="Calibri" panose="020F0502020204030204" pitchFamily="34" charset="0"/>
                      </a:endParaRPr>
                    </a:p>
                  </a:txBody>
                  <a:tcPr marL="68580" marR="68580" marT="0" marB="0"/>
                </a:tc>
                <a:tc>
                  <a:txBody>
                    <a:bodyPr/>
                    <a:lstStyle/>
                    <a:p>
                      <a:pPr indent="152400" algn="ctr">
                        <a:lnSpc>
                          <a:spcPts val="1100"/>
                        </a:lnSpc>
                      </a:pPr>
                      <a:endParaRPr lang="en-US" sz="1800" dirty="0">
                        <a:effectLst/>
                      </a:endParaRPr>
                    </a:p>
                    <a:p>
                      <a:pPr indent="152400" algn="ctr">
                        <a:lnSpc>
                          <a:spcPts val="1100"/>
                        </a:lnSpc>
                      </a:pPr>
                      <a:r>
                        <a:rPr lang="en-US" sz="1800" dirty="0">
                          <a:effectLst/>
                        </a:rPr>
                        <a:t>Hands </a:t>
                      </a:r>
                    </a:p>
                    <a:p>
                      <a:pPr indent="152400" algn="ctr">
                        <a:lnSpc>
                          <a:spcPts val="1100"/>
                        </a:lnSpc>
                      </a:pPr>
                      <a:endParaRPr lang="en-US" sz="1800" dirty="0">
                        <a:effectLst/>
                      </a:endParaRPr>
                    </a:p>
                    <a:p>
                      <a:pPr indent="152400" algn="ctr">
                        <a:lnSpc>
                          <a:spcPts val="1100"/>
                        </a:lnSpc>
                      </a:pPr>
                      <a:r>
                        <a:rPr lang="en-US" sz="1800" dirty="0">
                          <a:effectLst/>
                        </a:rPr>
                        <a:t>unmatched</a:t>
                      </a:r>
                      <a:endParaRPr lang="en-GB" sz="1800" dirty="0">
                        <a:effectLst/>
                        <a:latin typeface="Linux Libertine"/>
                        <a:ea typeface="Calibri" panose="020F0502020204030204" pitchFamily="34" charset="0"/>
                      </a:endParaRPr>
                    </a:p>
                  </a:txBody>
                  <a:tcPr marL="68580" marR="68580" marT="0" marB="0"/>
                </a:tc>
                <a:tc>
                  <a:txBody>
                    <a:bodyPr/>
                    <a:lstStyle/>
                    <a:p>
                      <a:pPr indent="152400" algn="ctr">
                        <a:lnSpc>
                          <a:spcPts val="1100"/>
                        </a:lnSpc>
                      </a:pPr>
                      <a:endParaRPr lang="en-US" sz="1800" dirty="0">
                        <a:effectLst/>
                      </a:endParaRPr>
                    </a:p>
                    <a:p>
                      <a:pPr indent="152400" algn="ctr">
                        <a:lnSpc>
                          <a:spcPts val="1100"/>
                        </a:lnSpc>
                      </a:pPr>
                      <a:r>
                        <a:rPr lang="en-US" sz="1800" dirty="0">
                          <a:effectLst/>
                        </a:rPr>
                        <a:t>Mouth </a:t>
                      </a:r>
                    </a:p>
                    <a:p>
                      <a:pPr indent="152400" algn="ctr">
                        <a:lnSpc>
                          <a:spcPts val="1100"/>
                        </a:lnSpc>
                      </a:pPr>
                      <a:endParaRPr lang="en-US" sz="1800" dirty="0">
                        <a:effectLst/>
                      </a:endParaRPr>
                    </a:p>
                    <a:p>
                      <a:pPr indent="152400" algn="ctr">
                        <a:lnSpc>
                          <a:spcPts val="1100"/>
                        </a:lnSpc>
                      </a:pPr>
                      <a:r>
                        <a:rPr lang="en-US" sz="1800" dirty="0">
                          <a:effectLst/>
                        </a:rPr>
                        <a:t>unmatched</a:t>
                      </a:r>
                      <a:endParaRPr lang="en-GB" sz="1800" dirty="0">
                        <a:effectLst/>
                        <a:latin typeface="Linux Libertine"/>
                        <a:ea typeface="Calibri" panose="020F0502020204030204" pitchFamily="34" charset="0"/>
                      </a:endParaRPr>
                    </a:p>
                  </a:txBody>
                  <a:tcPr marL="68580" marR="68580" marT="0" marB="0"/>
                </a:tc>
                <a:extLst>
                  <a:ext uri="{0D108BD9-81ED-4DB2-BD59-A6C34878D82A}">
                    <a16:rowId xmlns:a16="http://schemas.microsoft.com/office/drawing/2014/main" val="3675384295"/>
                  </a:ext>
                </a:extLst>
              </a:tr>
            </a:tbl>
          </a:graphicData>
        </a:graphic>
      </p:graphicFrame>
    </p:spTree>
    <p:extLst>
      <p:ext uri="{BB962C8B-B14F-4D97-AF65-F5344CB8AC3E}">
        <p14:creationId xmlns:p14="http://schemas.microsoft.com/office/powerpoint/2010/main" val="997432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7117</TotalTime>
  <Words>952</Words>
  <Application>Microsoft Office PowerPoint</Application>
  <PresentationFormat>On-screen Show (4:3)</PresentationFormat>
  <Paragraphs>191</Paragraphs>
  <Slides>15</Slides>
  <Notes>1</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Linux Libertine</vt:lpstr>
      <vt:lpstr>Arial</vt:lpstr>
      <vt:lpstr>Calibri</vt:lpstr>
      <vt:lpstr>Times New Roman</vt:lpstr>
      <vt:lpstr>Office Theme</vt:lpstr>
      <vt:lpstr>British Sign Language(BSL) User’s eye gaze patterns between hands and face</vt:lpstr>
      <vt:lpstr>COVID-19 and Web Inclusion</vt:lpstr>
      <vt:lpstr>Facts about BSL</vt:lpstr>
      <vt:lpstr>Elements of BSL</vt:lpstr>
      <vt:lpstr>Speech Perception in Real World</vt:lpstr>
      <vt:lpstr>McGurk Effect</vt:lpstr>
      <vt:lpstr>Hearing Lips and See Voices (1976)</vt:lpstr>
      <vt:lpstr>Primacy: mouth or eyes</vt:lpstr>
      <vt:lpstr>BSL: mouth or hands?</vt:lpstr>
      <vt:lpstr>Hypotheses</vt:lpstr>
      <vt:lpstr>Participants</vt:lpstr>
      <vt:lpstr>Procedure and Stimuli</vt:lpstr>
      <vt:lpstr>Stimuli and Design</vt:lpstr>
      <vt:lpstr>Result: percentage of gaze duration</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PL2D101B: Understanding and Researching Psychology – Social and Developmental and Individual differences</dc:title>
  <dc:creator>LCSS-IS</dc:creator>
  <cp:lastModifiedBy>Biao Zeng</cp:lastModifiedBy>
  <cp:revision>392</cp:revision>
  <dcterms:created xsi:type="dcterms:W3CDTF">2015-09-25T13:12:44Z</dcterms:created>
  <dcterms:modified xsi:type="dcterms:W3CDTF">2021-06-22T05:12:42Z</dcterms:modified>
</cp:coreProperties>
</file>