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0" r:id="rId10"/>
    <p:sldId id="261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 Bold" panose="02010600030101010101" charset="0"/>
      <p:regular r:id="rId16"/>
    </p:embeddedFont>
    <p:embeddedFont>
      <p:font typeface="Poppins Light" panose="00000400000000000000" pitchFamily="2" charset="0"/>
      <p:regular r:id="rId17"/>
      <p:italic r:id="rId18"/>
    </p:embeddedFont>
    <p:embeddedFont>
      <p:font typeface="Poppins Medium" panose="00000600000000000000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16182" y="3914775"/>
            <a:ext cx="1401472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Dian Lu (</a:t>
            </a:r>
            <a:r>
              <a:rPr lang="en-US" sz="8000" spc="248" dirty="0" err="1">
                <a:solidFill>
                  <a:srgbClr val="333333"/>
                </a:solidFill>
                <a:latin typeface="Poppins Bold"/>
              </a:rPr>
              <a:t>Ludian</a:t>
            </a: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)</a:t>
            </a:r>
          </a:p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ASIPP, China</a:t>
            </a:r>
          </a:p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Dian.lu1997@gmail.com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773400" y="802005"/>
            <a:ext cx="1798418" cy="413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Poppins Medium"/>
              </a:rPr>
              <a:t>12/12/2023</a:t>
            </a:r>
          </a:p>
        </p:txBody>
      </p:sp>
      <p:sp>
        <p:nvSpPr>
          <p:cNvPr id="6" name="AutoShape 6"/>
          <p:cNvSpPr/>
          <p:nvPr/>
        </p:nvSpPr>
        <p:spPr>
          <a:xfrm>
            <a:off x="716182" y="1582716"/>
            <a:ext cx="16855636" cy="0"/>
          </a:xfrm>
          <a:prstGeom prst="line">
            <a:avLst/>
          </a:prstGeom>
          <a:ln w="19050" cap="rnd">
            <a:solidFill>
              <a:srgbClr val="0097B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625198" y="802005"/>
            <a:ext cx="9966602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Poppins Medium"/>
              </a:rPr>
              <a:t>AI/ML for Fusion Challenge: Multi-Machine Disruption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015823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3076" y="1028700"/>
            <a:ext cx="1059275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 spc="114" dirty="0">
                <a:solidFill>
                  <a:srgbClr val="333333"/>
                </a:solidFill>
                <a:latin typeface="Poppins Medium"/>
              </a:rPr>
              <a:t>Results: Part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3885" y="1028700"/>
            <a:ext cx="538253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11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35002"/>
            <a:ext cx="13366878" cy="216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ROC curve:</a:t>
            </a:r>
          </a:p>
          <a:p>
            <a:pPr>
              <a:lnSpc>
                <a:spcPts val="5760"/>
              </a:lnSpc>
            </a:pPr>
            <a:endParaRPr lang="en-US" sz="3200" dirty="0">
              <a:solidFill>
                <a:srgbClr val="333333"/>
              </a:solidFill>
              <a:latin typeface="Poppins Light"/>
            </a:endParaRPr>
          </a:p>
          <a:p>
            <a:pPr>
              <a:lnSpc>
                <a:spcPts val="5760"/>
              </a:lnSpc>
            </a:pPr>
            <a:endParaRPr lang="en-US" sz="3200" dirty="0">
              <a:solidFill>
                <a:srgbClr val="333333"/>
              </a:solidFill>
              <a:latin typeface="Poppins Ligh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12B5E8-FFF4-97BC-5E07-16C3B600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56" y="2844130"/>
            <a:ext cx="9428487" cy="7071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99" y="2335002"/>
            <a:ext cx="15889447" cy="4391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The disruptive signals “LOOKS” different in the temporal domain.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Train small models with small training datasets.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It’s difficult to find the common features among the 3 devices:</a:t>
            </a:r>
          </a:p>
          <a:p>
            <a:pPr marL="345441" lvl="1" algn="just">
              <a:lnSpc>
                <a:spcPts val="5760"/>
              </a:lnSpc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	- System configurations are vastly different.</a:t>
            </a:r>
          </a:p>
          <a:p>
            <a:pPr marL="345441" lvl="1" algn="just">
              <a:lnSpc>
                <a:spcPts val="5760"/>
              </a:lnSpc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	- Positions of the coils and X-ray sightlines not given for the test set.</a:t>
            </a:r>
          </a:p>
          <a:p>
            <a:pPr marL="345441" lvl="1" algn="just">
              <a:lnSpc>
                <a:spcPts val="5760"/>
              </a:lnSpc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	- Time scale not specific for the test set.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393076" y="1028700"/>
            <a:ext cx="1059275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 spc="114">
                <a:solidFill>
                  <a:srgbClr val="333333"/>
                </a:solidFill>
                <a:latin typeface="Poppins Medium"/>
              </a:rPr>
              <a:t>Hypotheses Development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3885" y="1028700"/>
            <a:ext cx="538253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114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393076" y="1028700"/>
            <a:ext cx="1059275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 spc="114">
                <a:solidFill>
                  <a:srgbClr val="333333"/>
                </a:solidFill>
                <a:latin typeface="Poppins Medium"/>
              </a:rPr>
              <a:t>Hypotheses Development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3885" y="1028700"/>
            <a:ext cx="538253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114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D9EC6F-325C-EBF6-AD65-9B6C4CEC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8" y="1612446"/>
            <a:ext cx="5852172" cy="43891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BA9015-8340-A668-E663-6C6CB0114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95" y="5753100"/>
            <a:ext cx="5852172" cy="43891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6C702E-37C6-7821-FCA3-2FC91DCE2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028" y="5758543"/>
            <a:ext cx="5852172" cy="43891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B2B8E27-AEFE-315F-42D1-6C89EA2C2263}"/>
              </a:ext>
            </a:extLst>
          </p:cNvPr>
          <p:cNvSpPr txBox="1"/>
          <p:nvPr/>
        </p:nvSpPr>
        <p:spPr>
          <a:xfrm>
            <a:off x="7695019" y="3206845"/>
            <a:ext cx="2981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Normal</a:t>
            </a:r>
            <a:endParaRPr lang="zh-CN" altLang="en-US" sz="7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D85E7B-2684-D78F-4137-799E5E4CA111}"/>
              </a:ext>
            </a:extLst>
          </p:cNvPr>
          <p:cNvSpPr txBox="1"/>
          <p:nvPr/>
        </p:nvSpPr>
        <p:spPr>
          <a:xfrm>
            <a:off x="7184591" y="7631423"/>
            <a:ext cx="4002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Disruptive</a:t>
            </a:r>
            <a:endParaRPr lang="zh-CN" altLang="en-US" sz="7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F18760-62F3-959C-0A35-F2B07AAA8DAF}"/>
              </a:ext>
            </a:extLst>
          </p:cNvPr>
          <p:cNvSpPr txBox="1"/>
          <p:nvPr/>
        </p:nvSpPr>
        <p:spPr>
          <a:xfrm>
            <a:off x="6552719" y="5584178"/>
            <a:ext cx="2424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&lt;- J-TEXT</a:t>
            </a:r>
            <a:endParaRPr lang="zh-CN" altLang="en-US" sz="4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D1590B4-9AAF-8DEE-6ED7-CBBE24678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128" y="1612446"/>
            <a:ext cx="5852172" cy="43891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39B52BE-DE65-5DEF-7093-8B477E41943F}"/>
              </a:ext>
            </a:extLst>
          </p:cNvPr>
          <p:cNvSpPr txBox="1"/>
          <p:nvPr/>
        </p:nvSpPr>
        <p:spPr>
          <a:xfrm>
            <a:off x="9311221" y="5584177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C-Mod -&gt;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773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3076" y="1028700"/>
            <a:ext cx="1059275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 spc="114">
                <a:solidFill>
                  <a:srgbClr val="333333"/>
                </a:solidFill>
                <a:latin typeface="Poppins Medium"/>
              </a:rPr>
              <a:t>Methodology: Strategy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3885" y="1028700"/>
            <a:ext cx="538253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114">
                <a:solidFill>
                  <a:srgbClr val="333333"/>
                </a:solidFill>
                <a:latin typeface="Poppins Medium"/>
              </a:rPr>
              <a:t>II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35002"/>
            <a:ext cx="16230600" cy="6818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Process each of the signal channels with small-scale CNNs (</a:t>
            </a:r>
            <a:r>
              <a:rPr lang="en-US" sz="3200" dirty="0" err="1">
                <a:solidFill>
                  <a:srgbClr val="333333"/>
                </a:solidFill>
                <a:latin typeface="Poppins Light"/>
              </a:rPr>
              <a:t>ssCNN</a:t>
            </a:r>
            <a:r>
              <a:rPr lang="en-US" sz="3200" dirty="0">
                <a:solidFill>
                  <a:srgbClr val="333333"/>
                </a:solidFill>
                <a:latin typeface="Poppins Light"/>
              </a:rPr>
              <a:t>), and connect them with a voting network.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Signals chosen:</a:t>
            </a:r>
          </a:p>
          <a:p>
            <a:pPr marL="1381761" lvl="2" indent="-460587" algn="just">
              <a:lnSpc>
                <a:spcPts val="4500"/>
              </a:lnSpc>
              <a:buFont typeface="Arial"/>
              <a:buChar char="⚬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Plasma Current (</a:t>
            </a:r>
            <a:r>
              <a:rPr lang="en-US" sz="3200" dirty="0" err="1">
                <a:solidFill>
                  <a:srgbClr val="333333"/>
                </a:solidFill>
                <a:latin typeface="Poppins Light"/>
              </a:rPr>
              <a:t>ip</a:t>
            </a:r>
            <a:r>
              <a:rPr lang="en-US" sz="3200" dirty="0">
                <a:solidFill>
                  <a:srgbClr val="333333"/>
                </a:solidFill>
                <a:latin typeface="Poppins Light"/>
              </a:rPr>
              <a:t>)</a:t>
            </a:r>
          </a:p>
          <a:p>
            <a:pPr marL="1381761" lvl="2" indent="-460587" algn="just">
              <a:lnSpc>
                <a:spcPts val="4500"/>
              </a:lnSpc>
              <a:buFont typeface="Arial"/>
              <a:buChar char="⚬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Horizontal and Vertical Displacements (dx &amp; </a:t>
            </a:r>
            <a:r>
              <a:rPr lang="en-US" sz="3200" dirty="0" err="1">
                <a:solidFill>
                  <a:srgbClr val="333333"/>
                </a:solidFill>
                <a:latin typeface="Poppins Light"/>
              </a:rPr>
              <a:t>dy</a:t>
            </a:r>
            <a:r>
              <a:rPr lang="en-US" sz="3200" dirty="0">
                <a:solidFill>
                  <a:srgbClr val="333333"/>
                </a:solidFill>
                <a:latin typeface="Poppins Light"/>
              </a:rPr>
              <a:t>)</a:t>
            </a:r>
          </a:p>
          <a:p>
            <a:pPr marL="1381761" lvl="2" indent="-460587" algn="just">
              <a:lnSpc>
                <a:spcPts val="4500"/>
              </a:lnSpc>
              <a:buFont typeface="Arial"/>
              <a:buChar char="⚬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Plasma Density (ne)</a:t>
            </a:r>
          </a:p>
          <a:p>
            <a:pPr marL="1381761" lvl="2" indent="-460587" algn="just">
              <a:lnSpc>
                <a:spcPts val="4500"/>
              </a:lnSpc>
              <a:buFont typeface="Arial"/>
              <a:buChar char="⚬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C3 Radiation (c3)</a:t>
            </a:r>
          </a:p>
          <a:p>
            <a:pPr marL="1381761" lvl="2" indent="-460587" algn="just">
              <a:lnSpc>
                <a:spcPts val="4500"/>
              </a:lnSpc>
              <a:buFont typeface="Arial"/>
              <a:buChar char="⚬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Loop Voltage (</a:t>
            </a:r>
            <a:r>
              <a:rPr lang="en-US" sz="3200" dirty="0" err="1">
                <a:solidFill>
                  <a:srgbClr val="333333"/>
                </a:solidFill>
                <a:latin typeface="Poppins Light"/>
              </a:rPr>
              <a:t>vl</a:t>
            </a:r>
            <a:r>
              <a:rPr lang="en-US" sz="3200" dirty="0">
                <a:solidFill>
                  <a:srgbClr val="333333"/>
                </a:solidFill>
                <a:latin typeface="Poppins Light"/>
              </a:rPr>
              <a:t>)</a:t>
            </a:r>
          </a:p>
          <a:p>
            <a:pPr marL="1381761" lvl="2" indent="-460587" algn="just">
              <a:lnSpc>
                <a:spcPts val="4500"/>
              </a:lnSpc>
              <a:buFont typeface="Arial"/>
              <a:buChar char="⚬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N = 1 Norm (n1n)</a:t>
            </a:r>
          </a:p>
          <a:p>
            <a:pPr marL="1381761" lvl="2" indent="-460587" algn="just">
              <a:lnSpc>
                <a:spcPts val="4500"/>
              </a:lnSpc>
              <a:buFont typeface="Arial"/>
              <a:buChar char="⚬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Q95 (q95)</a:t>
            </a:r>
          </a:p>
          <a:p>
            <a:pPr marL="1381761" lvl="2" indent="-460587" algn="just">
              <a:lnSpc>
                <a:spcPts val="4500"/>
              </a:lnSpc>
              <a:buFont typeface="Arial"/>
              <a:buChar char="⚬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IP Error (</a:t>
            </a:r>
            <a:r>
              <a:rPr lang="en-US" sz="3200" dirty="0" err="1">
                <a:solidFill>
                  <a:srgbClr val="333333"/>
                </a:solidFill>
                <a:latin typeface="Poppins Light"/>
              </a:rPr>
              <a:t>ipe</a:t>
            </a:r>
            <a:r>
              <a:rPr lang="en-US" sz="3200" dirty="0">
                <a:solidFill>
                  <a:srgbClr val="333333"/>
                </a:solidFill>
                <a:latin typeface="Poppins Light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3076" y="1028700"/>
            <a:ext cx="1059275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 spc="114" dirty="0">
                <a:solidFill>
                  <a:srgbClr val="333333"/>
                </a:solidFill>
                <a:latin typeface="Poppins Medium"/>
              </a:rPr>
              <a:t>Methodology: Model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3885" y="1028700"/>
            <a:ext cx="538253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114">
                <a:solidFill>
                  <a:srgbClr val="333333"/>
                </a:solidFill>
                <a:latin typeface="Poppins Medium"/>
              </a:rPr>
              <a:t>III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74F762-0E6B-5610-DD61-20AE286D9AD6}"/>
              </a:ext>
            </a:extLst>
          </p:cNvPr>
          <p:cNvSpPr/>
          <p:nvPr/>
        </p:nvSpPr>
        <p:spPr>
          <a:xfrm>
            <a:off x="1795491" y="5145618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Final Rate</a:t>
            </a:r>
            <a:endParaRPr lang="zh-CN" altLang="en-US" sz="36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E896C5-9B62-93F8-C823-25FB96C2361B}"/>
              </a:ext>
            </a:extLst>
          </p:cNvPr>
          <p:cNvSpPr/>
          <p:nvPr/>
        </p:nvSpPr>
        <p:spPr>
          <a:xfrm>
            <a:off x="6776953" y="2628900"/>
            <a:ext cx="32004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Channel Rate 1</a:t>
            </a:r>
            <a:endParaRPr lang="zh-CN" altLang="en-US" sz="3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C2931D8-FEEE-C7F3-E36A-AF28F676352A}"/>
              </a:ext>
            </a:extLst>
          </p:cNvPr>
          <p:cNvSpPr/>
          <p:nvPr/>
        </p:nvSpPr>
        <p:spPr>
          <a:xfrm>
            <a:off x="6776953" y="3887259"/>
            <a:ext cx="32004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Channel Rate 2</a:t>
            </a:r>
            <a:endParaRPr lang="zh-CN" altLang="en-US" sz="3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DA5499-151F-C49D-53FA-D6BD54FB1E44}"/>
              </a:ext>
            </a:extLst>
          </p:cNvPr>
          <p:cNvSpPr/>
          <p:nvPr/>
        </p:nvSpPr>
        <p:spPr>
          <a:xfrm>
            <a:off x="6788675" y="5145618"/>
            <a:ext cx="3200399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Channel Rate 3</a:t>
            </a:r>
            <a:endParaRPr lang="zh-CN" altLang="en-US" sz="3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7CC3516-54C6-9222-D156-35E1BFC24203}"/>
              </a:ext>
            </a:extLst>
          </p:cNvPr>
          <p:cNvSpPr/>
          <p:nvPr/>
        </p:nvSpPr>
        <p:spPr>
          <a:xfrm>
            <a:off x="6776952" y="6410531"/>
            <a:ext cx="3200399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Channel Rate 4</a:t>
            </a:r>
            <a:endParaRPr lang="zh-CN" altLang="en-US" sz="36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B827A0E-F51F-3B5C-E38C-B5904C0F7076}"/>
              </a:ext>
            </a:extLst>
          </p:cNvPr>
          <p:cNvSpPr/>
          <p:nvPr/>
        </p:nvSpPr>
        <p:spPr>
          <a:xfrm>
            <a:off x="6776952" y="7668890"/>
            <a:ext cx="3212121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Channel Rate 5</a:t>
            </a:r>
            <a:endParaRPr lang="zh-CN" altLang="en-US" sz="3600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27F1EDB-CE3C-6625-7D30-EA82430DDB7A}"/>
              </a:ext>
            </a:extLst>
          </p:cNvPr>
          <p:cNvSpPr/>
          <p:nvPr/>
        </p:nvSpPr>
        <p:spPr>
          <a:xfrm>
            <a:off x="4587927" y="3056425"/>
            <a:ext cx="579119" cy="510540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ECCBDF3-3A6F-3A87-61B3-08FA75851CB2}"/>
              </a:ext>
            </a:extLst>
          </p:cNvPr>
          <p:cNvSpPr/>
          <p:nvPr/>
        </p:nvSpPr>
        <p:spPr>
          <a:xfrm rot="5400000">
            <a:off x="2952088" y="5145618"/>
            <a:ext cx="5768769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Voting Network</a:t>
            </a:r>
            <a:endParaRPr lang="zh-CN" altLang="en-US" sz="4000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923070C0-35E3-AC19-0DA3-9FCA2D6D7344}"/>
              </a:ext>
            </a:extLst>
          </p:cNvPr>
          <p:cNvSpPr/>
          <p:nvPr/>
        </p:nvSpPr>
        <p:spPr>
          <a:xfrm>
            <a:off x="10358353" y="2555673"/>
            <a:ext cx="2069420" cy="984654"/>
          </a:xfrm>
          <a:prstGeom prst="leftArrow">
            <a:avLst>
              <a:gd name="adj1" fmla="val 59482"/>
              <a:gd name="adj2" fmla="val 513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ssCNN</a:t>
            </a:r>
            <a:r>
              <a:rPr lang="en-US" altLang="zh-CN" sz="3200" dirty="0"/>
              <a:t> 1</a:t>
            </a:r>
            <a:endParaRPr lang="zh-CN" altLang="en-US" sz="3200" dirty="0"/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A7250E0E-D3EF-0AED-8B74-902311CA8AE5}"/>
              </a:ext>
            </a:extLst>
          </p:cNvPr>
          <p:cNvSpPr/>
          <p:nvPr/>
        </p:nvSpPr>
        <p:spPr>
          <a:xfrm>
            <a:off x="10358353" y="3814032"/>
            <a:ext cx="2069420" cy="984654"/>
          </a:xfrm>
          <a:prstGeom prst="leftArrow">
            <a:avLst>
              <a:gd name="adj1" fmla="val 59482"/>
              <a:gd name="adj2" fmla="val 513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ssCNN</a:t>
            </a:r>
            <a:r>
              <a:rPr lang="en-US" altLang="zh-CN" sz="3200" dirty="0"/>
              <a:t> 2</a:t>
            </a:r>
            <a:endParaRPr lang="zh-CN" altLang="en-US" sz="3200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CABE588D-AD8C-6FB0-B0C5-DC558A663657}"/>
              </a:ext>
            </a:extLst>
          </p:cNvPr>
          <p:cNvSpPr/>
          <p:nvPr/>
        </p:nvSpPr>
        <p:spPr>
          <a:xfrm>
            <a:off x="10358353" y="5145618"/>
            <a:ext cx="2069420" cy="984654"/>
          </a:xfrm>
          <a:prstGeom prst="leftArrow">
            <a:avLst>
              <a:gd name="adj1" fmla="val 59482"/>
              <a:gd name="adj2" fmla="val 513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ssCNN</a:t>
            </a:r>
            <a:r>
              <a:rPr lang="en-US" altLang="zh-CN" sz="3200" dirty="0"/>
              <a:t> 3</a:t>
            </a:r>
            <a:endParaRPr lang="zh-CN" altLang="en-US" sz="3200" dirty="0"/>
          </a:p>
        </p:txBody>
      </p:sp>
      <p:sp>
        <p:nvSpPr>
          <p:cNvPr id="22" name="箭头: 左 21">
            <a:extLst>
              <a:ext uri="{FF2B5EF4-FFF2-40B4-BE49-F238E27FC236}">
                <a16:creationId xmlns:a16="http://schemas.microsoft.com/office/drawing/2014/main" id="{9E611733-BD0A-98D4-DB29-F3C4253263BA}"/>
              </a:ext>
            </a:extLst>
          </p:cNvPr>
          <p:cNvSpPr/>
          <p:nvPr/>
        </p:nvSpPr>
        <p:spPr>
          <a:xfrm>
            <a:off x="10358353" y="6403977"/>
            <a:ext cx="2069420" cy="984654"/>
          </a:xfrm>
          <a:prstGeom prst="leftArrow">
            <a:avLst>
              <a:gd name="adj1" fmla="val 59482"/>
              <a:gd name="adj2" fmla="val 513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ssCNN</a:t>
            </a:r>
            <a:r>
              <a:rPr lang="en-US" altLang="zh-CN" sz="3200" dirty="0"/>
              <a:t> 4</a:t>
            </a:r>
            <a:endParaRPr lang="zh-CN" altLang="en-US" sz="3200" dirty="0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C51BBA58-81FD-7AE3-8423-58AADC6C5AA6}"/>
              </a:ext>
            </a:extLst>
          </p:cNvPr>
          <p:cNvSpPr/>
          <p:nvPr/>
        </p:nvSpPr>
        <p:spPr>
          <a:xfrm>
            <a:off x="10358353" y="7595663"/>
            <a:ext cx="2069420" cy="984654"/>
          </a:xfrm>
          <a:prstGeom prst="leftArrow">
            <a:avLst>
              <a:gd name="adj1" fmla="val 59482"/>
              <a:gd name="adj2" fmla="val 513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ssCNN</a:t>
            </a:r>
            <a:r>
              <a:rPr lang="en-US" altLang="zh-CN" sz="3200" dirty="0"/>
              <a:t> 5</a:t>
            </a:r>
            <a:endParaRPr lang="zh-CN" altLang="en-US" sz="32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3DC541E-7985-FF0B-506A-B278456849C5}"/>
              </a:ext>
            </a:extLst>
          </p:cNvPr>
          <p:cNvSpPr/>
          <p:nvPr/>
        </p:nvSpPr>
        <p:spPr>
          <a:xfrm>
            <a:off x="12877800" y="2628900"/>
            <a:ext cx="235735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Signal 1</a:t>
            </a:r>
            <a:endParaRPr lang="zh-CN" altLang="en-US" sz="36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F7326DD-91B4-9D87-D44E-7FCF8321B837}"/>
              </a:ext>
            </a:extLst>
          </p:cNvPr>
          <p:cNvSpPr/>
          <p:nvPr/>
        </p:nvSpPr>
        <p:spPr>
          <a:xfrm>
            <a:off x="12877799" y="3887259"/>
            <a:ext cx="235735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Signal 2</a:t>
            </a:r>
            <a:endParaRPr lang="zh-CN" altLang="en-US" sz="36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A5081B2-9CCC-2895-5684-BA49E7CC042A}"/>
              </a:ext>
            </a:extLst>
          </p:cNvPr>
          <p:cNvSpPr/>
          <p:nvPr/>
        </p:nvSpPr>
        <p:spPr>
          <a:xfrm>
            <a:off x="12877799" y="5145618"/>
            <a:ext cx="235735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Signal 3</a:t>
            </a:r>
            <a:endParaRPr lang="zh-CN" altLang="en-US" sz="36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26DA91B-8B39-4DC9-DDEF-B8E71B36E944}"/>
              </a:ext>
            </a:extLst>
          </p:cNvPr>
          <p:cNvSpPr/>
          <p:nvPr/>
        </p:nvSpPr>
        <p:spPr>
          <a:xfrm>
            <a:off x="12877798" y="6403977"/>
            <a:ext cx="235735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Signal 4</a:t>
            </a:r>
            <a:endParaRPr lang="zh-CN" altLang="en-US" sz="36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2410A29-E3B0-0A64-9984-AB0E691C950B}"/>
              </a:ext>
            </a:extLst>
          </p:cNvPr>
          <p:cNvSpPr/>
          <p:nvPr/>
        </p:nvSpPr>
        <p:spPr>
          <a:xfrm>
            <a:off x="12877798" y="7668890"/>
            <a:ext cx="235735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Signal 5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852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3076" y="1028700"/>
            <a:ext cx="1059275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 spc="114">
                <a:solidFill>
                  <a:srgbClr val="333333"/>
                </a:solidFill>
                <a:latin typeface="Poppins Medium"/>
              </a:rPr>
              <a:t>Methodology: Model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3885" y="1028700"/>
            <a:ext cx="538253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114">
                <a:solidFill>
                  <a:srgbClr val="333333"/>
                </a:solidFill>
                <a:latin typeface="Poppins Medium"/>
              </a:rPr>
              <a:t>III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C9BA7D-1843-D011-CCEE-5531AAEB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67100"/>
            <a:ext cx="8210041" cy="46070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F90C4E-9315-9FF6-2787-4C3C91E9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467100"/>
            <a:ext cx="7228701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3076" y="1028700"/>
            <a:ext cx="1059275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altLang="zh-CN" sz="3699" spc="114" dirty="0">
                <a:solidFill>
                  <a:srgbClr val="333333"/>
                </a:solidFill>
                <a:latin typeface="Poppins Medium"/>
              </a:rPr>
              <a:t>Methodology: Model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3885" y="1028700"/>
            <a:ext cx="538253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114" dirty="0">
                <a:solidFill>
                  <a:srgbClr val="333333"/>
                </a:solidFill>
                <a:latin typeface="Poppins Medium"/>
              </a:rPr>
              <a:t>III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602192"/>
            <a:ext cx="16230600" cy="364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Adam Optimizer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 err="1">
                <a:solidFill>
                  <a:srgbClr val="333333"/>
                </a:solidFill>
                <a:latin typeface="Poppins Light"/>
              </a:rPr>
              <a:t>BCELoss</a:t>
            </a:r>
            <a:r>
              <a:rPr lang="en-US" sz="3200" dirty="0">
                <a:solidFill>
                  <a:srgbClr val="333333"/>
                </a:solidFill>
                <a:latin typeface="Poppins Light"/>
              </a:rPr>
              <a:t> Loss Function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Multistep Learning Rate Scheduler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Interpolate to normalize the signal lengths.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Chop off ~ 60 </a:t>
            </a:r>
            <a:r>
              <a:rPr lang="en-US" sz="3200" dirty="0" err="1">
                <a:solidFill>
                  <a:srgbClr val="333333"/>
                </a:solidFill>
                <a:latin typeface="Poppins Light"/>
              </a:rPr>
              <a:t>ms</a:t>
            </a:r>
            <a:r>
              <a:rPr lang="en-US" sz="3200" dirty="0">
                <a:solidFill>
                  <a:srgbClr val="333333"/>
                </a:solidFill>
                <a:latin typeface="Poppins Light"/>
              </a:rPr>
              <a:t> at the end of the training signals.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AFF7E7-6E95-CA81-780E-15B4D2A8AE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95600" y="5173916"/>
            <a:ext cx="6085735" cy="4693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5817B3-A102-F8F0-66CA-A25F99B733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8" b="-1"/>
          <a:stretch/>
        </p:blipFill>
        <p:spPr>
          <a:xfrm>
            <a:off x="9341836" y="5250114"/>
            <a:ext cx="6119717" cy="46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3076" y="1028700"/>
            <a:ext cx="1059275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altLang="zh-CN" sz="3699" spc="114" dirty="0">
                <a:solidFill>
                  <a:srgbClr val="333333"/>
                </a:solidFill>
                <a:latin typeface="Poppins Medium"/>
              </a:rPr>
              <a:t>Methodology: Model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3885" y="1028700"/>
            <a:ext cx="538253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114" dirty="0">
                <a:solidFill>
                  <a:srgbClr val="333333"/>
                </a:solidFill>
                <a:latin typeface="Poppins Medium"/>
              </a:rPr>
              <a:t>III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35002"/>
            <a:ext cx="16116300" cy="2904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Abnormally short signals (A very important criterion):</a:t>
            </a:r>
          </a:p>
          <a:p>
            <a:pPr marL="345441" lvl="1" algn="just">
              <a:lnSpc>
                <a:spcPts val="5760"/>
              </a:lnSpc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	- If the signal is shorter than a certain value, it is directly classified as 		   disruptive.</a:t>
            </a:r>
          </a:p>
          <a:p>
            <a:pPr marL="345441" lvl="1" algn="just">
              <a:lnSpc>
                <a:spcPts val="5760"/>
              </a:lnSpc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	- Zero-padding the abnormally short signals.</a:t>
            </a:r>
          </a:p>
        </p:txBody>
      </p:sp>
    </p:spTree>
    <p:extLst>
      <p:ext uri="{BB962C8B-B14F-4D97-AF65-F5344CB8AC3E}">
        <p14:creationId xmlns:p14="http://schemas.microsoft.com/office/powerpoint/2010/main" val="52091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015823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3076" y="1028700"/>
            <a:ext cx="10592755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 spc="114" dirty="0">
                <a:solidFill>
                  <a:srgbClr val="333333"/>
                </a:solidFill>
                <a:latin typeface="Poppins Medium"/>
              </a:rPr>
              <a:t>Results: Part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3885" y="1028700"/>
            <a:ext cx="538253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11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35002"/>
            <a:ext cx="15506700" cy="5135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With only a single channel, the F1 score is about 0.73-0.79 (depending on which channel I choose).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With the channels connected by the voting network, the F1 score is about 0.88-0.91 (depending on how I set the threshold).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With the abnormally short signal criterion applied, the F1 score can reach 0.917.</a:t>
            </a:r>
          </a:p>
          <a:p>
            <a:pPr marL="690881" lvl="1" indent="-345440" algn="just">
              <a:lnSpc>
                <a:spcPts val="5760"/>
              </a:lnSpc>
              <a:buFont typeface="Arial"/>
              <a:buChar char="•"/>
            </a:pPr>
            <a:r>
              <a:rPr lang="en-US" sz="3200" dirty="0">
                <a:solidFill>
                  <a:srgbClr val="333333"/>
                </a:solidFill>
                <a:latin typeface="Poppins Light"/>
              </a:rPr>
              <a:t>TP rate = 0.934, FP rate = 0.051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394</Words>
  <Application>Microsoft Office PowerPoint</Application>
  <PresentationFormat>自定义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Poppins Medium</vt:lpstr>
      <vt:lpstr>Calibri</vt:lpstr>
      <vt:lpstr>Arial</vt:lpstr>
      <vt:lpstr>Poppins Bold</vt:lpstr>
      <vt:lpstr>Poppins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for Fusion Challenge: Multi-Machine Disruption Prediction</dc:title>
  <cp:lastModifiedBy>Dian Lu</cp:lastModifiedBy>
  <cp:revision>11</cp:revision>
  <dcterms:created xsi:type="dcterms:W3CDTF">2006-08-16T00:00:00Z</dcterms:created>
  <dcterms:modified xsi:type="dcterms:W3CDTF">2023-12-12T13:41:58Z</dcterms:modified>
  <dc:identifier>DAFmiRPQ2yA</dc:identifier>
</cp:coreProperties>
</file>