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3" r:id="rId6"/>
    <p:sldId id="259" r:id="rId7"/>
    <p:sldId id="260" r:id="rId8"/>
  </p:sldIdLst>
  <p:sldSz cx="18288000" cy="10287000"/>
  <p:notesSz cx="6858000" cy="9144000"/>
  <p:embeddedFontLst>
    <p:embeddedFont>
      <p:font typeface="Microsoft YaHei" panose="020B0503020204020204" pitchFamily="34" charset="-122"/>
      <p:regular r:id="rId9"/>
      <p:bold r:id="rId10"/>
    </p:embeddedFont>
    <p:embeddedFont>
      <p:font typeface="Microsoft YaHei" panose="020B0503020204020204" pitchFamily="34" charset="-122"/>
      <p:regular r:id="rId9"/>
      <p:bold r:id="rId10"/>
    </p:embeddedFont>
    <p:embeddedFont>
      <p:font typeface="Poppins Bold" panose="00000800000000000000" pitchFamily="2" charset="0"/>
      <p:bold r:id="rId11"/>
    </p:embeddedFont>
    <p:embeddedFont>
      <p:font typeface="Poppins Medium" panose="00000600000000000000" pitchFamily="2" charset="0"/>
      <p:regular r:id="rId12"/>
      <p:italic r:id="rId13"/>
    </p:embeddedFont>
  </p:embeddedFontLst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D0C90-9537-C2E6-A446-17E7A224408C}" v="719" dt="2023-12-12T11:27:36.452"/>
    <p1510:client id="{7CBA502E-4189-487D-6AE2-BA482CFEB9C9}" v="304" dt="2023-12-12T13:55:02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howGuides="1">
      <p:cViewPr varScale="1">
        <p:scale>
          <a:sx n="56" d="100"/>
          <a:sy n="56" d="100"/>
        </p:scale>
        <p:origin x="39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图片 7" descr="ai4atoms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7118965" y="0"/>
            <a:ext cx="1169035" cy="1169035"/>
          </a:xfrm>
          <a:prstGeom prst="rect">
            <a:avLst/>
          </a:prstGeom>
        </p:spPr>
      </p:pic>
      <p:sp>
        <p:nvSpPr>
          <p:cNvPr id="7" name="AutoShape 6"/>
          <p:cNvSpPr/>
          <p:nvPr userDrawn="1">
            <p:custDataLst>
              <p:tags r:id="rId14"/>
            </p:custDataLst>
          </p:nvPr>
        </p:nvSpPr>
        <p:spPr>
          <a:xfrm>
            <a:off x="715645" y="1111250"/>
            <a:ext cx="16434435" cy="57150"/>
          </a:xfrm>
          <a:prstGeom prst="line">
            <a:avLst/>
          </a:prstGeom>
          <a:ln w="19050" cap="rnd">
            <a:solidFill>
              <a:srgbClr val="0097B2"/>
            </a:solidFill>
            <a:prstDash val="solid"/>
            <a:headEnd type="none" w="sm" len="sm"/>
            <a:tailEnd type="none" w="sm" len="sm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AI-for-Fusion-Energy-Challen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182" y="9836474"/>
            <a:ext cx="16855636" cy="450526"/>
            <a:chOff x="0" y="0"/>
            <a:chExt cx="5701783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01783" cy="152400"/>
            </a:xfrm>
            <a:custGeom>
              <a:avLst/>
              <a:gdLst/>
              <a:ahLst/>
              <a:cxnLst/>
              <a:rect l="l" t="t" r="r" b="b"/>
              <a:pathLst>
                <a:path w="5701783" h="152400">
                  <a:moveTo>
                    <a:pt x="0" y="0"/>
                  </a:moveTo>
                  <a:lnTo>
                    <a:pt x="5701783" y="0"/>
                  </a:lnTo>
                  <a:lnTo>
                    <a:pt x="5701783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97B2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6306800" y="9334500"/>
            <a:ext cx="1736725" cy="430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333333"/>
                </a:solidFill>
                <a:latin typeface="Poppins Medium" panose="00000600000000000000"/>
              </a:rPr>
              <a:t>12/12/2023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77007" y="2991507"/>
            <a:ext cx="15551150" cy="29443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sz="4000" spc="248" dirty="0" err="1">
                <a:solidFill>
                  <a:srgbClr val="333333"/>
                </a:solidFill>
                <a:latin typeface="Poppins Bold" panose="02000000000000000000"/>
                <a:sym typeface="+mn-ea"/>
              </a:rPr>
              <a:t>Minglong</a:t>
            </a:r>
            <a:r>
              <a:rPr lang="en-US" sz="4000" spc="248" dirty="0">
                <a:solidFill>
                  <a:srgbClr val="333333"/>
                </a:solidFill>
                <a:latin typeface="Poppins Bold" panose="02000000000000000000"/>
                <a:sym typeface="+mn-ea"/>
              </a:rPr>
              <a:t> Wang, Hang Yu</a:t>
            </a:r>
          </a:p>
          <a:p>
            <a:pPr algn="ctr">
              <a:lnSpc>
                <a:spcPct val="160000"/>
              </a:lnSpc>
            </a:pPr>
            <a:r>
              <a:rPr lang="en-US" sz="4000" spc="248" dirty="0">
                <a:solidFill>
                  <a:srgbClr val="333333"/>
                </a:solidFill>
                <a:latin typeface="Poppins Bold" panose="02000000000000000000"/>
                <a:sym typeface="+mn-ea"/>
              </a:rPr>
              <a:t>Chinese Academy of Sciences, China</a:t>
            </a:r>
            <a:endParaRPr lang="en-US" sz="4000" spc="248" dirty="0">
              <a:solidFill>
                <a:srgbClr val="333333"/>
              </a:solidFill>
              <a:latin typeface="Poppins Bold" panose="02000000000000000000"/>
              <a:cs typeface="Poppins Bold"/>
            </a:endParaRPr>
          </a:p>
          <a:p>
            <a:pPr algn="ctr">
              <a:lnSpc>
                <a:spcPct val="160000"/>
              </a:lnSpc>
            </a:pPr>
            <a:r>
              <a:rPr lang="en-US" sz="4000" spc="248" dirty="0">
                <a:solidFill>
                  <a:srgbClr val="333333"/>
                </a:solidFill>
                <a:latin typeface="Poppins Bold" panose="02000000000000000000"/>
                <a:sym typeface="+mn-ea"/>
              </a:rPr>
              <a:t>email: </a:t>
            </a:r>
            <a:r>
              <a:rPr lang="en-US" sz="4000" spc="248" dirty="0">
                <a:solidFill>
                  <a:srgbClr val="333333"/>
                </a:solidFill>
                <a:latin typeface="Poppins Bold" panose="02000000000000000000"/>
              </a:rPr>
              <a:t>minglong.wang@ipp.ac.cn</a:t>
            </a:r>
            <a:endParaRPr lang="en-US" sz="4000" spc="248" dirty="0">
              <a:solidFill>
                <a:srgbClr val="333333"/>
              </a:solidFill>
              <a:latin typeface="Poppins Bold" panose="02000000000000000000"/>
              <a:cs typeface="Poppi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334895"/>
            <a:ext cx="14487525" cy="66478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0" lvl="1" indent="-345440" algn="just">
              <a:lnSpc>
                <a:spcPts val="5760"/>
              </a:lnSpc>
              <a:buFont typeface="Arial" panose="020B0604020202020204"/>
              <a:buChar char="•"/>
            </a:pPr>
            <a:r>
              <a:rPr lang="en-US" sz="3200" b="1" dirty="0">
                <a:solidFill>
                  <a:srgbClr val="333333"/>
                </a:solidFill>
                <a:latin typeface="Microsoft YaHei"/>
                <a:ea typeface="Microsoft YaHei"/>
              </a:rPr>
              <a:t>The problem of disruption prediction is regarded as a </a:t>
            </a:r>
            <a:r>
              <a:rPr lang="en-US" sz="3200" b="1" dirty="0">
                <a:solidFill>
                  <a:srgbClr val="C00000"/>
                </a:solidFill>
                <a:latin typeface="Microsoft YaHei"/>
                <a:ea typeface="Microsoft YaHei"/>
              </a:rPr>
              <a:t>classification </a:t>
            </a:r>
            <a:r>
              <a:rPr lang="en-US" sz="3200" b="1" dirty="0">
                <a:solidFill>
                  <a:srgbClr val="333333"/>
                </a:solidFill>
                <a:latin typeface="Microsoft YaHei"/>
                <a:ea typeface="Microsoft YaHei"/>
              </a:rPr>
              <a:t>problem of multivariate time series.</a:t>
            </a:r>
          </a:p>
          <a:p>
            <a:pPr marL="690880" lvl="1" indent="-345440" algn="just">
              <a:lnSpc>
                <a:spcPts val="5760"/>
              </a:lnSpc>
              <a:buFont typeface="Arial" panose="020B0604020202020204"/>
              <a:buChar char="•"/>
            </a:pPr>
            <a:endParaRPr lang="en-US" sz="3200" b="1" dirty="0">
              <a:solidFill>
                <a:srgbClr val="333333"/>
              </a:solidFill>
              <a:latin typeface="Microsoft YaHei"/>
              <a:ea typeface="Microsoft YaHei"/>
            </a:endParaRPr>
          </a:p>
          <a:p>
            <a:pPr marL="690880" lvl="1" indent="-345440" algn="just">
              <a:lnSpc>
                <a:spcPts val="5760"/>
              </a:lnSpc>
              <a:buFont typeface="Arial" panose="020B0604020202020204"/>
              <a:buChar char="•"/>
            </a:pPr>
            <a:r>
              <a:rPr lang="en-US" sz="3200" b="1" dirty="0">
                <a:solidFill>
                  <a:srgbClr val="333333"/>
                </a:solidFill>
                <a:latin typeface="Microsoft YaHei"/>
                <a:ea typeface="Microsoft YaHei"/>
              </a:rPr>
              <a:t>We divide each shot into multiple time series Windows and make predictions about </a:t>
            </a:r>
            <a:r>
              <a:rPr lang="en-US" sz="3200" b="1" dirty="0">
                <a:solidFill>
                  <a:srgbClr val="C00000"/>
                </a:solidFill>
                <a:latin typeface="Microsoft YaHei"/>
                <a:ea typeface="Microsoft YaHei"/>
              </a:rPr>
              <a:t>each window</a:t>
            </a:r>
            <a:r>
              <a:rPr lang="en-US" sz="3200" b="1" dirty="0">
                <a:solidFill>
                  <a:srgbClr val="333333"/>
                </a:solidFill>
                <a:latin typeface="Microsoft YaHei"/>
                <a:ea typeface="Microsoft YaHei"/>
              </a:rPr>
              <a:t> to predict whether it will disrupt.</a:t>
            </a:r>
          </a:p>
          <a:p>
            <a:pPr marL="690880" lvl="1" indent="-345440" algn="just">
              <a:lnSpc>
                <a:spcPts val="5760"/>
              </a:lnSpc>
              <a:buFont typeface="Arial" panose="020B0604020202020204"/>
              <a:buChar char="•"/>
            </a:pPr>
            <a:endParaRPr lang="en-US" sz="3200" b="1" dirty="0">
              <a:solidFill>
                <a:srgbClr val="333333"/>
              </a:solidFill>
              <a:latin typeface="Microsoft YaHei"/>
              <a:ea typeface="Microsoft YaHei"/>
            </a:endParaRPr>
          </a:p>
          <a:p>
            <a:pPr marL="690880" lvl="1" indent="-345440" algn="just">
              <a:lnSpc>
                <a:spcPts val="5760"/>
              </a:lnSpc>
              <a:buFont typeface="Arial" panose="020B0604020202020204"/>
              <a:buChar char="•"/>
            </a:pPr>
            <a:r>
              <a:rPr lang="en-US" sz="3200" b="1" dirty="0">
                <a:solidFill>
                  <a:srgbClr val="333333"/>
                </a:solidFill>
                <a:latin typeface="Microsoft YaHei"/>
                <a:ea typeface="Microsoft YaHei"/>
              </a:rPr>
              <a:t>We assume that all the signals corresponding to the C-mod machine are useful for </a:t>
            </a:r>
            <a:r>
              <a:rPr lang="en-US" sz="3200" b="1" dirty="0">
                <a:solidFill>
                  <a:srgbClr val="333333"/>
                </a:solidFill>
                <a:latin typeface="Microsoft YaHei"/>
                <a:ea typeface="Microsoft YaHei"/>
                <a:sym typeface="+mn-ea"/>
              </a:rPr>
              <a:t>disruption</a:t>
            </a:r>
            <a:r>
              <a:rPr lang="en-US" sz="3200" b="1" dirty="0">
                <a:solidFill>
                  <a:srgbClr val="333333"/>
                </a:solidFill>
                <a:latin typeface="Microsoft YaHei"/>
                <a:ea typeface="Microsoft YaHei"/>
              </a:rPr>
              <a:t> prediction, so we do not do artificial </a:t>
            </a:r>
            <a:r>
              <a:rPr lang="en-US" sz="3200" b="1" dirty="0">
                <a:solidFill>
                  <a:srgbClr val="C00000"/>
                </a:solidFill>
                <a:latin typeface="Microsoft YaHei"/>
                <a:ea typeface="Microsoft YaHei"/>
              </a:rPr>
              <a:t>feature selection</a:t>
            </a:r>
            <a:r>
              <a:rPr lang="en-US" sz="3200" b="1" dirty="0">
                <a:solidFill>
                  <a:srgbClr val="333333"/>
                </a:solidFill>
                <a:latin typeface="Microsoft YaHei"/>
                <a:ea typeface="Microsoft YaHei"/>
              </a:rPr>
              <a:t>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333333"/>
                </a:solidFill>
                <a:latin typeface="Poppins Medium" panose="00000600000000000000"/>
              </a:rPr>
              <a:t>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71486" y="342900"/>
            <a:ext cx="10592755" cy="568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40"/>
              </a:lnSpc>
            </a:pPr>
            <a:r>
              <a:rPr lang="en-US" sz="3700" b="1" spc="114" dirty="0">
                <a:solidFill>
                  <a:srgbClr val="333333"/>
                </a:solidFill>
                <a:latin typeface="Poppins Medium" panose="00000600000000000000"/>
                <a:sym typeface="+mn-ea"/>
              </a:rPr>
              <a:t>I   </a:t>
            </a:r>
            <a:r>
              <a:rPr lang="en-US" sz="3700" b="1" spc="114" dirty="0">
                <a:solidFill>
                  <a:srgbClr val="333333"/>
                </a:solidFill>
                <a:latin typeface="Poppins Medium" panose="00000600000000000000"/>
              </a:rPr>
              <a:t>Hypotheses Development</a:t>
            </a:r>
            <a:endParaRPr lang="en-US" sz="3700" b="1" spc="114" dirty="0">
              <a:solidFill>
                <a:srgbClr val="333333"/>
              </a:solidFill>
              <a:latin typeface="Poppins Medium" panose="00000600000000000000"/>
              <a:cs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333333"/>
                </a:solidFill>
                <a:latin typeface="Poppins Medium" panose="00000600000000000000"/>
              </a:rPr>
              <a:t>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25251" y="342900"/>
            <a:ext cx="10592755" cy="568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40"/>
              </a:lnSpc>
            </a:pPr>
            <a:r>
              <a:rPr lang="en-US" sz="3700" b="1" spc="114" dirty="0">
                <a:solidFill>
                  <a:srgbClr val="333333"/>
                </a:solidFill>
                <a:latin typeface="Poppins Medium" panose="00000600000000000000"/>
                <a:sym typeface="+mn-ea"/>
              </a:rPr>
              <a:t>II  </a:t>
            </a:r>
            <a:r>
              <a:rPr lang="en-US" sz="3700" b="1" spc="114" dirty="0">
                <a:solidFill>
                  <a:srgbClr val="333333"/>
                </a:solidFill>
                <a:latin typeface="Poppins Medium" panose="00000600000000000000"/>
              </a:rPr>
              <a:t>Methodology: Strategy</a:t>
            </a:r>
            <a:endParaRPr lang="en-US" sz="3700" b="1" spc="114" dirty="0">
              <a:solidFill>
                <a:srgbClr val="333333"/>
              </a:solidFill>
              <a:latin typeface="Poppins Medium" panose="00000600000000000000"/>
              <a:cs typeface="Poppins Medium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33710E5-63FB-4015-4F95-EF343780D4B6}"/>
              </a:ext>
            </a:extLst>
          </p:cNvPr>
          <p:cNvSpPr txBox="1"/>
          <p:nvPr/>
        </p:nvSpPr>
        <p:spPr>
          <a:xfrm>
            <a:off x="1563413" y="1313792"/>
            <a:ext cx="52157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zh-CN" altLang="en-US" sz="3600" b="1">
                <a:latin typeface="Microsoft YaHei"/>
                <a:ea typeface="Microsoft YaHei"/>
                <a:cs typeface="Calibri"/>
              </a:rPr>
              <a:t>Data Processing</a:t>
            </a:r>
            <a:endParaRPr 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F95485-041F-4EB0-79E7-EA0A4E312108}"/>
              </a:ext>
            </a:extLst>
          </p:cNvPr>
          <p:cNvSpPr txBox="1"/>
          <p:nvPr/>
        </p:nvSpPr>
        <p:spPr>
          <a:xfrm>
            <a:off x="1839310" y="1918138"/>
            <a:ext cx="11456273" cy="4549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Wingdings"/>
              <a:buChar char="Ø"/>
            </a:pPr>
            <a:r>
              <a:rPr lang="zh-CN" sz="2800" b="1">
                <a:latin typeface="Microsoft YaHei"/>
                <a:ea typeface="Microsoft YaHei"/>
                <a:cs typeface="+mn-lt"/>
              </a:rPr>
              <a:t>Unified </a:t>
            </a:r>
            <a:r>
              <a:rPr lang="en-US" altLang="zh-CN" sz="2800" b="1" dirty="0">
                <a:latin typeface="Microsoft YaHei"/>
                <a:ea typeface="Microsoft YaHei"/>
                <a:cs typeface="+mn-lt"/>
              </a:rPr>
              <a:t>the</a:t>
            </a:r>
            <a:r>
              <a:rPr lang="zh-CN" altLang="en-US" sz="2800" b="1">
                <a:latin typeface="Microsoft YaHei"/>
                <a:ea typeface="Microsoft YaHei"/>
                <a:cs typeface="+mn-lt"/>
              </a:rPr>
              <a:t> </a:t>
            </a:r>
            <a:r>
              <a:rPr lang="zh-CN" sz="2800" b="1">
                <a:latin typeface="Microsoft YaHei"/>
                <a:ea typeface="Microsoft YaHei"/>
                <a:cs typeface="+mn-lt"/>
              </a:rPr>
              <a:t>signal name</a:t>
            </a:r>
            <a:r>
              <a:rPr lang="en-US" altLang="zh-CN" sz="2800" b="1" dirty="0">
                <a:latin typeface="Microsoft YaHei"/>
                <a:ea typeface="Microsoft YaHei"/>
                <a:cs typeface="+mn-lt"/>
              </a:rPr>
              <a:t>s</a:t>
            </a:r>
            <a:endParaRPr lang="zh-CN" altLang="en-US"/>
          </a:p>
          <a:p>
            <a:pPr marL="457200" indent="-457200">
              <a:lnSpc>
                <a:spcPct val="150000"/>
              </a:lnSpc>
              <a:buFont typeface="Wingdings"/>
              <a:buChar char="Ø"/>
            </a:pPr>
            <a:r>
              <a:rPr lang="zh-CN" sz="2800" b="1">
                <a:latin typeface="Microsoft YaHei"/>
                <a:ea typeface="Microsoft YaHei"/>
                <a:cs typeface="+mn-lt"/>
              </a:rPr>
              <a:t>Correct time for all signals</a:t>
            </a:r>
          </a:p>
          <a:p>
            <a:pPr marL="457200" indent="-457200">
              <a:lnSpc>
                <a:spcPct val="150000"/>
              </a:lnSpc>
              <a:buFont typeface="Wingdings"/>
              <a:buChar char="Ø"/>
            </a:pPr>
            <a:r>
              <a:rPr lang="en-US" altLang="zh-CN" sz="2800" b="1" dirty="0" err="1">
                <a:latin typeface="Microsoft YaHei"/>
                <a:ea typeface="+mn-lt"/>
                <a:cs typeface="+mn-lt"/>
              </a:rPr>
              <a:t>Downsampling</a:t>
            </a:r>
            <a:r>
              <a:rPr lang="zh-CN" altLang="en-US" sz="2800" b="1" dirty="0">
                <a:latin typeface="Microsoft YaHei"/>
                <a:ea typeface="Microsoft YaHei"/>
                <a:cs typeface="+mn-lt"/>
              </a:rPr>
              <a:t> </a:t>
            </a:r>
            <a:r>
              <a:rPr lang="en-US" altLang="zh-CN" sz="2800" b="1" dirty="0">
                <a:latin typeface="Microsoft YaHei"/>
                <a:ea typeface="+mn-lt"/>
                <a:cs typeface="+mn-lt"/>
              </a:rPr>
              <a:t>the</a:t>
            </a:r>
            <a:r>
              <a:rPr lang="zh-CN" altLang="en-US" sz="2800" b="1" dirty="0">
                <a:latin typeface="Microsoft YaHei"/>
                <a:ea typeface="Microsoft YaHei"/>
                <a:cs typeface="+mn-lt"/>
              </a:rPr>
              <a:t> </a:t>
            </a:r>
            <a:r>
              <a:rPr lang="en-US" altLang="zh-CN" sz="2800" b="1" dirty="0">
                <a:latin typeface="Microsoft YaHei"/>
                <a:ea typeface="+mn-lt"/>
                <a:cs typeface="+mn-lt"/>
              </a:rPr>
              <a:t>signal</a:t>
            </a:r>
            <a:r>
              <a:rPr lang="zh-CN" altLang="en-US" sz="2800" b="1" dirty="0">
                <a:latin typeface="Microsoft YaHei"/>
                <a:ea typeface="Microsoft YaHei"/>
                <a:cs typeface="+mn-lt"/>
              </a:rPr>
              <a:t> </a:t>
            </a:r>
            <a:r>
              <a:rPr lang="en-US" altLang="zh-CN" sz="2800" b="1" dirty="0">
                <a:latin typeface="Microsoft YaHei"/>
                <a:ea typeface="+mn-lt"/>
                <a:cs typeface="+mn-lt"/>
              </a:rPr>
              <a:t>at</a:t>
            </a:r>
            <a:r>
              <a:rPr lang="zh-CN" altLang="en-US" sz="2800" b="1" dirty="0">
                <a:latin typeface="Microsoft YaHei"/>
                <a:ea typeface="Microsoft YaHei"/>
                <a:cs typeface="+mn-lt"/>
              </a:rPr>
              <a:t> </a:t>
            </a:r>
            <a:r>
              <a:rPr lang="en-US" altLang="zh-CN" sz="2800" b="1" dirty="0">
                <a:latin typeface="Microsoft YaHei"/>
                <a:ea typeface="+mn-lt"/>
                <a:cs typeface="+mn-lt"/>
              </a:rPr>
              <a:t>the</a:t>
            </a:r>
            <a:r>
              <a:rPr lang="zh-CN" altLang="en-US" sz="2800" b="1" dirty="0">
                <a:latin typeface="Microsoft YaHei"/>
                <a:ea typeface="Microsoft YaHei"/>
                <a:cs typeface="+mn-lt"/>
              </a:rPr>
              <a:t> </a:t>
            </a:r>
            <a:r>
              <a:rPr lang="en-US" altLang="zh-CN" sz="2800" b="1" dirty="0">
                <a:latin typeface="Microsoft YaHei"/>
                <a:ea typeface="+mn-lt"/>
                <a:cs typeface="+mn-lt"/>
              </a:rPr>
              <a:t>sampling</a:t>
            </a:r>
            <a:r>
              <a:rPr lang="zh-CN" altLang="en-US" sz="2800" b="1" dirty="0">
                <a:latin typeface="Microsoft YaHei"/>
                <a:ea typeface="Microsoft YaHei"/>
                <a:cs typeface="+mn-lt"/>
              </a:rPr>
              <a:t> </a:t>
            </a:r>
            <a:r>
              <a:rPr lang="en-US" altLang="zh-CN" sz="2800" b="1" dirty="0">
                <a:latin typeface="Microsoft YaHei"/>
                <a:ea typeface="+mn-lt"/>
                <a:cs typeface="+mn-lt"/>
              </a:rPr>
              <a:t>frequency of 5000</a:t>
            </a:r>
          </a:p>
          <a:p>
            <a:pPr marL="457200" indent="-457200">
              <a:lnSpc>
                <a:spcPct val="150000"/>
              </a:lnSpc>
              <a:buFont typeface="Wingdings"/>
              <a:buChar char="Ø"/>
            </a:pPr>
            <a:r>
              <a:rPr lang="en-US" altLang="zh-CN" sz="2800" b="1" dirty="0">
                <a:latin typeface="Microsoft YaHei"/>
                <a:ea typeface="Microsoft YaHei"/>
                <a:cs typeface="Calibri"/>
              </a:rPr>
              <a:t>Handle nan value</a:t>
            </a:r>
          </a:p>
          <a:p>
            <a:pPr marL="457200" indent="-457200">
              <a:lnSpc>
                <a:spcPct val="150000"/>
              </a:lnSpc>
              <a:buFont typeface="Wingdings"/>
              <a:buChar char="Ø"/>
            </a:pPr>
            <a:r>
              <a:rPr lang="en-US" altLang="zh-CN" sz="2800" b="1" dirty="0">
                <a:latin typeface="Microsoft YaHei"/>
                <a:ea typeface="Microsoft YaHei"/>
                <a:cs typeface="Calibri"/>
              </a:rPr>
              <a:t>Lable each shot</a:t>
            </a:r>
          </a:p>
          <a:p>
            <a:pPr marL="457200" indent="-457200">
              <a:lnSpc>
                <a:spcPct val="150000"/>
              </a:lnSpc>
              <a:buFont typeface="Wingdings"/>
              <a:buChar char="Ø"/>
            </a:pPr>
            <a:r>
              <a:rPr lang="en-US" sz="2800" b="1" dirty="0">
                <a:latin typeface="Microsoft YaHei"/>
                <a:ea typeface="+mn-lt"/>
                <a:cs typeface="+mn-lt"/>
              </a:rPr>
              <a:t>Divide a </a:t>
            </a:r>
            <a:r>
              <a:rPr lang="en-US" sz="2800" b="1" dirty="0">
                <a:solidFill>
                  <a:srgbClr val="C00000"/>
                </a:solidFill>
                <a:latin typeface="Microsoft YaHei"/>
                <a:ea typeface="+mn-lt"/>
                <a:cs typeface="+mn-lt"/>
              </a:rPr>
              <a:t>sliding window</a:t>
            </a:r>
            <a:r>
              <a:rPr lang="en-US" sz="2800" b="1" dirty="0">
                <a:latin typeface="Microsoft YaHei"/>
                <a:ea typeface="+mn-lt"/>
                <a:cs typeface="+mn-lt"/>
              </a:rPr>
              <a:t> for each shot</a:t>
            </a:r>
            <a:endParaRPr lang="en-US" altLang="zh-CN" sz="2800" b="1" dirty="0">
              <a:latin typeface="Microsoft YaHei"/>
              <a:ea typeface="Microsoft YaHei"/>
              <a:cs typeface="Calibri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Ø"/>
            </a:pPr>
            <a:endParaRPr lang="en-US" altLang="zh-CN" sz="2800" b="1" dirty="0">
              <a:latin typeface="Calibri"/>
              <a:ea typeface="Microsoft YaHei"/>
              <a:cs typeface="Calibri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240B1ED-2F6A-A9A2-1220-FE9C1ED2CF42}"/>
              </a:ext>
            </a:extLst>
          </p:cNvPr>
          <p:cNvGrpSpPr/>
          <p:nvPr/>
        </p:nvGrpSpPr>
        <p:grpSpPr>
          <a:xfrm>
            <a:off x="2546704" y="6145877"/>
            <a:ext cx="11142513" cy="2130911"/>
            <a:chOff x="1482531" y="168118"/>
            <a:chExt cx="3427534" cy="790843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86616FC-C78E-7372-9561-A47E74D1A389}"/>
                </a:ext>
              </a:extLst>
            </p:cNvPr>
            <p:cNvSpPr/>
            <p:nvPr/>
          </p:nvSpPr>
          <p:spPr>
            <a:xfrm>
              <a:off x="1482531" y="403618"/>
              <a:ext cx="2835409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文本框 3">
              <a:extLst>
                <a:ext uri="{FF2B5EF4-FFF2-40B4-BE49-F238E27FC236}">
                  <a16:creationId xmlns:a16="http://schemas.microsoft.com/office/drawing/2014/main" id="{71693A2F-71CB-FB3C-C63D-EB56FB22C5BE}"/>
                </a:ext>
              </a:extLst>
            </p:cNvPr>
            <p:cNvSpPr txBox="1"/>
            <p:nvPr/>
          </p:nvSpPr>
          <p:spPr>
            <a:xfrm>
              <a:off x="4349130" y="576557"/>
              <a:ext cx="560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93</a:t>
              </a:r>
              <a:endParaRPr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41DF62F-FFC0-E804-F069-AEC45ABF643B}"/>
                </a:ext>
              </a:extLst>
            </p:cNvPr>
            <p:cNvSpPr/>
            <p:nvPr/>
          </p:nvSpPr>
          <p:spPr>
            <a:xfrm>
              <a:off x="1567056" y="311284"/>
              <a:ext cx="282316" cy="6463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D4E4D79-6167-66AF-BF7C-A6427CE2C837}"/>
                </a:ext>
              </a:extLst>
            </p:cNvPr>
            <p:cNvSpPr/>
            <p:nvPr/>
          </p:nvSpPr>
          <p:spPr>
            <a:xfrm>
              <a:off x="1994371" y="311284"/>
              <a:ext cx="282316" cy="6463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CA15BAC-1316-AB70-3B69-733BB19C5965}"/>
                </a:ext>
              </a:extLst>
            </p:cNvPr>
            <p:cNvSpPr/>
            <p:nvPr/>
          </p:nvSpPr>
          <p:spPr>
            <a:xfrm>
              <a:off x="3656254" y="403618"/>
              <a:ext cx="679612" cy="46166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A329837-159E-B51D-32F1-6C0BFB9183A7}"/>
                </a:ext>
              </a:extLst>
            </p:cNvPr>
            <p:cNvSpPr/>
            <p:nvPr/>
          </p:nvSpPr>
          <p:spPr>
            <a:xfrm>
              <a:off x="2434217" y="311284"/>
              <a:ext cx="282316" cy="6463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D320E2A-F089-B97F-D539-432C28505DEA}"/>
                </a:ext>
              </a:extLst>
            </p:cNvPr>
            <p:cNvSpPr/>
            <p:nvPr/>
          </p:nvSpPr>
          <p:spPr>
            <a:xfrm>
              <a:off x="2861532" y="311284"/>
              <a:ext cx="282316" cy="6463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7A3F161-464A-1973-EF78-029AF1769B43}"/>
                </a:ext>
              </a:extLst>
            </p:cNvPr>
            <p:cNvSpPr/>
            <p:nvPr/>
          </p:nvSpPr>
          <p:spPr>
            <a:xfrm>
              <a:off x="3262457" y="312630"/>
              <a:ext cx="282316" cy="6463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572B5DE-51A7-1458-B8DC-91DB0F0D3C8E}"/>
                </a:ext>
              </a:extLst>
            </p:cNvPr>
            <p:cNvSpPr/>
            <p:nvPr/>
          </p:nvSpPr>
          <p:spPr>
            <a:xfrm>
              <a:off x="3466021" y="311284"/>
              <a:ext cx="282316" cy="6463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4DACF51-8619-27A0-2F46-65628E6637D2}"/>
                </a:ext>
              </a:extLst>
            </p:cNvPr>
            <p:cNvSpPr/>
            <p:nvPr/>
          </p:nvSpPr>
          <p:spPr>
            <a:xfrm>
              <a:off x="3649736" y="311283"/>
              <a:ext cx="282316" cy="6463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3E55C30-EB7F-55B2-B0F2-9290D5BA7056}"/>
                </a:ext>
              </a:extLst>
            </p:cNvPr>
            <p:cNvSpPr/>
            <p:nvPr/>
          </p:nvSpPr>
          <p:spPr>
            <a:xfrm>
              <a:off x="3840817" y="311283"/>
              <a:ext cx="282316" cy="6463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08E742E-9774-5A30-F360-746175D7DD84}"/>
                </a:ext>
              </a:extLst>
            </p:cNvPr>
            <p:cNvSpPr/>
            <p:nvPr/>
          </p:nvSpPr>
          <p:spPr>
            <a:xfrm>
              <a:off x="4023950" y="311282"/>
              <a:ext cx="282316" cy="6463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" name="箭头: 下 34">
              <a:extLst>
                <a:ext uri="{FF2B5EF4-FFF2-40B4-BE49-F238E27FC236}">
                  <a16:creationId xmlns:a16="http://schemas.microsoft.com/office/drawing/2014/main" id="{AA5FAA81-85E2-59A3-9642-E74525CCD82A}"/>
                </a:ext>
              </a:extLst>
            </p:cNvPr>
            <p:cNvSpPr/>
            <p:nvPr/>
          </p:nvSpPr>
          <p:spPr>
            <a:xfrm rot="16200000" flipH="1">
              <a:off x="2105235" y="-305156"/>
              <a:ext cx="60587" cy="100713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6" name="左大括号 35">
            <a:extLst>
              <a:ext uri="{FF2B5EF4-FFF2-40B4-BE49-F238E27FC236}">
                <a16:creationId xmlns:a16="http://schemas.microsoft.com/office/drawing/2014/main" id="{EC7CBF03-6E2A-C441-FA65-ED2BD094F9B3}"/>
              </a:ext>
            </a:extLst>
          </p:cNvPr>
          <p:cNvSpPr/>
          <p:nvPr/>
        </p:nvSpPr>
        <p:spPr>
          <a:xfrm rot="16200000">
            <a:off x="3435569" y="7744810"/>
            <a:ext cx="144517" cy="14188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highlight>
                <a:srgbClr val="000000"/>
              </a:highlight>
              <a:latin typeface="微软雅黑"/>
              <a:ea typeface="微软雅黑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35D677A-894E-BDCA-AC60-2F61FC15104E}"/>
              </a:ext>
            </a:extLst>
          </p:cNvPr>
          <p:cNvSpPr txBox="1"/>
          <p:nvPr/>
        </p:nvSpPr>
        <p:spPr>
          <a:xfrm>
            <a:off x="2325414" y="8684172"/>
            <a:ext cx="44537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b="1">
                <a:latin typeface="Microsoft YaHei"/>
                <a:ea typeface="Microsoft YaHei"/>
                <a:cs typeface="Calibri"/>
              </a:rPr>
              <a:t>Random sliding steps</a:t>
            </a:r>
            <a:endParaRPr lang="zh-CN" altLang="en-US" b="1">
              <a:latin typeface="Microsoft YaHei"/>
              <a:ea typeface="Microsoft YaHei"/>
            </a:endParaRPr>
          </a:p>
        </p:txBody>
      </p:sp>
      <p:sp>
        <p:nvSpPr>
          <p:cNvPr id="38" name="左大括号 37">
            <a:extLst>
              <a:ext uri="{FF2B5EF4-FFF2-40B4-BE49-F238E27FC236}">
                <a16:creationId xmlns:a16="http://schemas.microsoft.com/office/drawing/2014/main" id="{50E9173A-03B2-37FF-9FF9-BF282E05DC1A}"/>
              </a:ext>
            </a:extLst>
          </p:cNvPr>
          <p:cNvSpPr/>
          <p:nvPr/>
        </p:nvSpPr>
        <p:spPr>
          <a:xfrm rot="16200000">
            <a:off x="8657896" y="8053551"/>
            <a:ext cx="91966" cy="9065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highlight>
                <a:srgbClr val="000000"/>
              </a:highlight>
              <a:latin typeface="微软雅黑"/>
              <a:ea typeface="微软雅黑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B718BCC-62D9-C656-13B2-461DF0873AAC}"/>
              </a:ext>
            </a:extLst>
          </p:cNvPr>
          <p:cNvSpPr txBox="1"/>
          <p:nvPr/>
        </p:nvSpPr>
        <p:spPr>
          <a:xfrm>
            <a:off x="7777654" y="8763000"/>
            <a:ext cx="25881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b="1">
                <a:latin typeface="Microsoft YaHei"/>
                <a:ea typeface="Microsoft YaHei"/>
                <a:cs typeface="Calibri"/>
              </a:rPr>
              <a:t>Sliding step = 1</a:t>
            </a:r>
            <a:endParaRPr lang="zh-CN" altLang="en-US" b="1">
              <a:latin typeface="Microsoft YaHei"/>
              <a:ea typeface="Microsoft YaHei"/>
            </a:endParaRP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1940B37A-4ABC-A763-14F1-A3A8B6E60FAD}"/>
              </a:ext>
            </a:extLst>
          </p:cNvPr>
          <p:cNvSpPr/>
          <p:nvPr/>
        </p:nvSpPr>
        <p:spPr>
          <a:xfrm rot="5400000">
            <a:off x="10556326" y="5025257"/>
            <a:ext cx="381001" cy="22334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highlight>
                <a:srgbClr val="000000"/>
              </a:highlight>
              <a:latin typeface="微软雅黑"/>
              <a:ea typeface="微软雅黑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2B46A3-09D8-A177-AF69-7A3F0BEBB231}"/>
              </a:ext>
            </a:extLst>
          </p:cNvPr>
          <p:cNvSpPr txBox="1"/>
          <p:nvPr/>
        </p:nvSpPr>
        <p:spPr>
          <a:xfrm>
            <a:off x="9314793" y="5465378"/>
            <a:ext cx="45063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b="1">
                <a:latin typeface="Microsoft YaHei"/>
                <a:ea typeface="Microsoft YaHei"/>
                <a:cs typeface="Calibri"/>
              </a:rPr>
              <a:t>40ms or 100ms early warning area</a:t>
            </a:r>
            <a:endParaRPr lang="zh-CN" altLang="en-US" b="1">
              <a:latin typeface="Microsoft YaHei"/>
              <a:ea typeface="Microsoft Ya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333333"/>
                </a:solidFill>
                <a:latin typeface="Poppins Medium" panose="00000600000000000000"/>
              </a:rPr>
              <a:t>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25251" y="342900"/>
            <a:ext cx="10592755" cy="568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40"/>
              </a:lnSpc>
            </a:pPr>
            <a:r>
              <a:rPr lang="en-US" sz="3700" b="1" spc="114" dirty="0">
                <a:solidFill>
                  <a:srgbClr val="333333"/>
                </a:solidFill>
                <a:latin typeface="Poppins Medium" panose="00000600000000000000"/>
                <a:sym typeface="+mn-ea"/>
              </a:rPr>
              <a:t>II  </a:t>
            </a:r>
            <a:r>
              <a:rPr lang="en-US" sz="3700" b="1" spc="114" dirty="0">
                <a:solidFill>
                  <a:srgbClr val="333333"/>
                </a:solidFill>
                <a:latin typeface="Poppins Medium" panose="00000600000000000000"/>
              </a:rPr>
              <a:t>Methodology: Strategy</a:t>
            </a:r>
            <a:endParaRPr lang="en-US" sz="3700" b="1" spc="114" dirty="0">
              <a:solidFill>
                <a:srgbClr val="333333"/>
              </a:solidFill>
              <a:latin typeface="Poppins Medium" panose="00000600000000000000"/>
              <a:cs typeface="Poppins Medium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33710E5-63FB-4015-4F95-EF343780D4B6}"/>
              </a:ext>
            </a:extLst>
          </p:cNvPr>
          <p:cNvSpPr txBox="1"/>
          <p:nvPr/>
        </p:nvSpPr>
        <p:spPr>
          <a:xfrm>
            <a:off x="1077310" y="1340068"/>
            <a:ext cx="1211317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sz="3200" b="1" dirty="0">
                <a:latin typeface="Microsoft YaHei"/>
                <a:ea typeface="+mn-lt"/>
                <a:cs typeface="+mn-lt"/>
              </a:rPr>
              <a:t>H</a:t>
            </a:r>
            <a:r>
              <a:rPr lang="zh-CN" sz="3200" b="1">
                <a:latin typeface="Microsoft YaHei"/>
                <a:ea typeface="Microsoft YaHei"/>
                <a:cs typeface="+mn-lt"/>
              </a:rPr>
              <a:t>yperparameter tuning</a:t>
            </a:r>
            <a:r>
              <a:rPr lang="zh-CN" altLang="en-US" sz="3200" b="1">
                <a:latin typeface="Microsoft YaHei"/>
                <a:ea typeface="Microsoft YaHei"/>
                <a:cs typeface="+mn-lt"/>
              </a:rPr>
              <a:t> and model </a:t>
            </a:r>
            <a:r>
              <a:rPr lang="zh-CN" sz="3200" b="1">
                <a:latin typeface="Microsoft YaHei"/>
                <a:ea typeface="Microsoft YaHei"/>
                <a:cs typeface="+mn-lt"/>
              </a:rPr>
              <a:t>selection</a:t>
            </a:r>
            <a:endParaRPr lang="zh-CN" altLang="en-US" sz="3200" b="1">
              <a:latin typeface="Microsoft YaHei"/>
              <a:ea typeface="Microsoft YaHei"/>
              <a:cs typeface="Calibri"/>
            </a:endParaRPr>
          </a:p>
        </p:txBody>
      </p:sp>
      <p:sp>
        <p:nvSpPr>
          <p:cNvPr id="3" name="云形 2">
            <a:extLst>
              <a:ext uri="{FF2B5EF4-FFF2-40B4-BE49-F238E27FC236}">
                <a16:creationId xmlns:a16="http://schemas.microsoft.com/office/drawing/2014/main" id="{BC8CA02E-24FA-14FE-0491-531F57B7C837}"/>
              </a:ext>
            </a:extLst>
          </p:cNvPr>
          <p:cNvSpPr/>
          <p:nvPr/>
        </p:nvSpPr>
        <p:spPr>
          <a:xfrm>
            <a:off x="2312276" y="2719553"/>
            <a:ext cx="3494689" cy="1734206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rgbClr val="C00000"/>
                </a:solidFill>
                <a:latin typeface="Microsoft YaHei"/>
                <a:ea typeface="Microsoft YaHei"/>
                <a:cs typeface="Calibri"/>
              </a:rPr>
              <a:t>LSTM</a:t>
            </a:r>
            <a:r>
              <a:rPr lang="zh-CN" altLang="en-US" sz="2800">
                <a:solidFill>
                  <a:schemeClr val="tx1"/>
                </a:solidFill>
                <a:latin typeface="Microsoft YaHei"/>
                <a:ea typeface="Microsoft YaHei"/>
                <a:cs typeface="Calibri"/>
              </a:rPr>
              <a:t>+CNN</a:t>
            </a:r>
            <a:endParaRPr lang="zh-CN" altLang="en-US" sz="2800">
              <a:solidFill>
                <a:schemeClr val="tx1"/>
              </a:solidFill>
              <a:latin typeface="Microsoft YaHei"/>
              <a:ea typeface="Microsoft YaHei"/>
            </a:endParaRPr>
          </a:p>
        </p:txBody>
      </p:sp>
      <p:sp>
        <p:nvSpPr>
          <p:cNvPr id="7" name="云形 6">
            <a:extLst>
              <a:ext uri="{FF2B5EF4-FFF2-40B4-BE49-F238E27FC236}">
                <a16:creationId xmlns:a16="http://schemas.microsoft.com/office/drawing/2014/main" id="{4C840A1F-352A-534B-28E5-52C264C90837}"/>
              </a:ext>
            </a:extLst>
          </p:cNvPr>
          <p:cNvSpPr/>
          <p:nvPr/>
        </p:nvSpPr>
        <p:spPr>
          <a:xfrm>
            <a:off x="6056586" y="5872655"/>
            <a:ext cx="3494689" cy="1734206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 sz="2800">
                <a:solidFill>
                  <a:srgbClr val="C00000"/>
                </a:solidFill>
                <a:latin typeface="Microsoft YaHei"/>
                <a:ea typeface="Microsoft YaHei"/>
                <a:cs typeface="Calibri"/>
              </a:rPr>
              <a:t>gMLP</a:t>
            </a:r>
            <a:endParaRPr lang="zh-CN" altLang="en-US" sz="2800" dirty="0">
              <a:solidFill>
                <a:srgbClr val="C00000"/>
              </a:solidFill>
              <a:latin typeface="Calibri"/>
              <a:ea typeface="宋体"/>
              <a:cs typeface="Calibri"/>
            </a:endParaRPr>
          </a:p>
        </p:txBody>
      </p:sp>
      <p:sp>
        <p:nvSpPr>
          <p:cNvPr id="8" name="云形 7">
            <a:extLst>
              <a:ext uri="{FF2B5EF4-FFF2-40B4-BE49-F238E27FC236}">
                <a16:creationId xmlns:a16="http://schemas.microsoft.com/office/drawing/2014/main" id="{C8A60192-4536-889F-8D9E-C11CABBD622A}"/>
              </a:ext>
            </a:extLst>
          </p:cNvPr>
          <p:cNvSpPr/>
          <p:nvPr/>
        </p:nvSpPr>
        <p:spPr>
          <a:xfrm>
            <a:off x="959069" y="5517931"/>
            <a:ext cx="4269826" cy="1734206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  <a:latin typeface="Microsoft YaHei"/>
                <a:ea typeface="Microsoft YaHei"/>
                <a:cs typeface="Calibri"/>
              </a:rPr>
              <a:t>Randomforest</a:t>
            </a:r>
            <a:endParaRPr lang="zh-CN" altLang="en-US" sz="2800" dirty="0">
              <a:solidFill>
                <a:schemeClr val="tx1"/>
              </a:solidFill>
              <a:latin typeface="Microsoft YaHei"/>
              <a:ea typeface="Microsoft YaHei"/>
              <a:cs typeface="Calibri"/>
            </a:endParaRPr>
          </a:p>
        </p:txBody>
      </p:sp>
      <p:sp>
        <p:nvSpPr>
          <p:cNvPr id="9" name="云形 8">
            <a:extLst>
              <a:ext uri="{FF2B5EF4-FFF2-40B4-BE49-F238E27FC236}">
                <a16:creationId xmlns:a16="http://schemas.microsoft.com/office/drawing/2014/main" id="{9AD84617-1597-043A-22EF-4BC7FA2B88B8}"/>
              </a:ext>
            </a:extLst>
          </p:cNvPr>
          <p:cNvSpPr/>
          <p:nvPr/>
        </p:nvSpPr>
        <p:spPr>
          <a:xfrm>
            <a:off x="6923690" y="2575034"/>
            <a:ext cx="3494689" cy="1734206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  <a:latin typeface="Microsoft YaHei"/>
                <a:ea typeface="Microsoft YaHei"/>
                <a:cs typeface="Calibri"/>
              </a:rPr>
              <a:t>Transformer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BB5B0E-20FA-0379-BE0F-CF1DA38DD408}"/>
              </a:ext>
            </a:extLst>
          </p:cNvPr>
          <p:cNvSpPr txBox="1"/>
          <p:nvPr/>
        </p:nvSpPr>
        <p:spPr>
          <a:xfrm>
            <a:off x="5084379" y="4637689"/>
            <a:ext cx="327134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4000" b="1">
                <a:latin typeface="Microsoft YaHei"/>
                <a:ea typeface="Microsoft YaHei"/>
                <a:cs typeface="Calibri"/>
              </a:rPr>
              <a:t>….......</a:t>
            </a:r>
            <a:endParaRPr lang="zh-CN" altLang="en-US" sz="4000" b="1">
              <a:latin typeface="Microsoft YaHei"/>
              <a:ea typeface="Microsoft YaHei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697471-DAD3-A8B4-0EEE-5B172CED45D4}"/>
              </a:ext>
            </a:extLst>
          </p:cNvPr>
          <p:cNvSpPr txBox="1"/>
          <p:nvPr/>
        </p:nvSpPr>
        <p:spPr>
          <a:xfrm>
            <a:off x="9656379" y="4847897"/>
            <a:ext cx="780392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sz="3200" b="1">
                <a:latin typeface="Microsoft YaHei"/>
                <a:ea typeface="Microsoft YaHei"/>
                <a:cs typeface="+mn-lt"/>
              </a:rPr>
              <a:t>A simple two-layer LSTM +</a:t>
            </a:r>
            <a:r>
              <a:rPr lang="zh-CN" altLang="en-US" sz="3200" b="1">
                <a:latin typeface="Microsoft YaHei"/>
                <a:ea typeface="Microsoft YaHei"/>
                <a:cs typeface="+mn-lt"/>
              </a:rPr>
              <a:t> gMLP</a:t>
            </a:r>
            <a:endParaRPr lang="zh-CN" sz="3200" b="1">
              <a:latin typeface="Microsoft YaHei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39626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333333"/>
                </a:solidFill>
                <a:latin typeface="Poppins Medium" panose="00000600000000000000"/>
              </a:rPr>
              <a:t>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71486" y="342900"/>
            <a:ext cx="10592755" cy="568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40"/>
              </a:lnSpc>
            </a:pPr>
            <a:r>
              <a:rPr lang="en-US" sz="3700" spc="114">
                <a:solidFill>
                  <a:srgbClr val="333333"/>
                </a:solidFill>
                <a:latin typeface="Poppins Medium" panose="00000600000000000000"/>
                <a:sym typeface="+mn-ea"/>
              </a:rPr>
              <a:t>III  </a:t>
            </a:r>
            <a:r>
              <a:rPr lang="en-US" sz="3700" spc="114">
                <a:solidFill>
                  <a:srgbClr val="333333"/>
                </a:solidFill>
                <a:latin typeface="Poppins Medium" panose="00000600000000000000"/>
              </a:rPr>
              <a:t>Methodology: Model Architecture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A325FF-4D60-4CC7-4036-AA8EF0A5FB11}"/>
              </a:ext>
            </a:extLst>
          </p:cNvPr>
          <p:cNvSpPr txBox="1"/>
          <p:nvPr/>
        </p:nvSpPr>
        <p:spPr>
          <a:xfrm>
            <a:off x="1208690" y="9433034"/>
            <a:ext cx="1401817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sz="1600">
                <a:solidFill>
                  <a:srgbClr val="222222"/>
                </a:solidFill>
                <a:latin typeface="Microsoft YaHei"/>
                <a:ea typeface="Microsoft YaHei"/>
                <a:cs typeface="Arial"/>
              </a:rPr>
              <a:t>Liu H, Dai Z, So D, et al. Pay attention to mlps[J]. Advances in Neural Information Processing Systems, 2021, 34: 9204-9215.</a:t>
            </a:r>
            <a:endParaRPr lang="zh-CN" sz="1600">
              <a:latin typeface="Microsoft YaHei"/>
              <a:ea typeface="Microsoft YaHei"/>
              <a:cs typeface="Calibri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B2C9EB-5FC5-6F4E-CBAC-9AD715C2414C}"/>
              </a:ext>
            </a:extLst>
          </p:cNvPr>
          <p:cNvSpPr txBox="1"/>
          <p:nvPr/>
        </p:nvSpPr>
        <p:spPr>
          <a:xfrm>
            <a:off x="1300653" y="7685690"/>
            <a:ext cx="92622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b="1" dirty="0">
                <a:latin typeface="Microsoft YaHei"/>
                <a:ea typeface="Microsoft YaHei"/>
                <a:cs typeface="+mn-lt"/>
              </a:rPr>
              <a:t>Figure</a:t>
            </a:r>
            <a:r>
              <a:rPr lang="zh-CN" b="1" dirty="0">
                <a:latin typeface="Microsoft YaHei"/>
                <a:ea typeface="Microsoft YaHei"/>
                <a:cs typeface="+mn-lt"/>
              </a:rPr>
              <a:t> </a:t>
            </a:r>
            <a:r>
              <a:rPr lang="en-US" altLang="zh-CN" b="1" dirty="0">
                <a:latin typeface="Microsoft YaHei"/>
                <a:ea typeface="Microsoft YaHei"/>
                <a:cs typeface="+mn-lt"/>
              </a:rPr>
              <a:t>1: </a:t>
            </a:r>
            <a:r>
              <a:rPr lang="zh-CN" b="1">
                <a:latin typeface="Microsoft YaHei"/>
                <a:ea typeface="Microsoft YaHei"/>
                <a:cs typeface="+mn-lt"/>
              </a:rPr>
              <a:t>Overview of the gMLP architecture with Spatial Gating Unit (SGU)</a:t>
            </a:r>
            <a:endParaRPr lang="zh-CN" b="1">
              <a:latin typeface="Microsoft YaHei"/>
              <a:ea typeface="Microsoft YaHei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89F226-B7F6-6C62-CDB0-5E4CE59D9C4D}"/>
              </a:ext>
            </a:extLst>
          </p:cNvPr>
          <p:cNvSpPr txBox="1"/>
          <p:nvPr/>
        </p:nvSpPr>
        <p:spPr>
          <a:xfrm>
            <a:off x="11088413" y="7685690"/>
            <a:ext cx="48216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b="1">
                <a:latin typeface="Microsoft YaHei"/>
                <a:ea typeface="Microsoft YaHei"/>
                <a:cs typeface="Calibri"/>
              </a:rPr>
              <a:t>Training time: 2.4h on 3090</a:t>
            </a:r>
            <a:endParaRPr lang="zh-CN" altLang="en-US" b="1">
              <a:latin typeface="Microsoft YaHei"/>
              <a:ea typeface="Microsoft YaHei"/>
            </a:endParaRPr>
          </a:p>
        </p:txBody>
      </p:sp>
      <p:pic>
        <p:nvPicPr>
          <p:cNvPr id="7" name="图片 6" descr="图示&#10;&#10;已自动生成说明">
            <a:extLst>
              <a:ext uri="{FF2B5EF4-FFF2-40B4-BE49-F238E27FC236}">
                <a16:creationId xmlns:a16="http://schemas.microsoft.com/office/drawing/2014/main" id="{20D129EA-3E39-DE27-3CEB-F6F84B9E0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93" y="1523771"/>
            <a:ext cx="14830095" cy="59125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7015823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333333"/>
                </a:solidFill>
                <a:latin typeface="Poppins Medium" panose="00000600000000000000"/>
              </a:rPr>
              <a:t>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3076" y="342900"/>
            <a:ext cx="10592755" cy="568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40"/>
              </a:lnSpc>
            </a:pPr>
            <a:r>
              <a:rPr lang="en-US" sz="3700" spc="114" dirty="0">
                <a:solidFill>
                  <a:srgbClr val="333333"/>
                </a:solidFill>
                <a:latin typeface="Poppins Medium" panose="00000600000000000000"/>
                <a:sym typeface="+mn-ea"/>
              </a:rPr>
              <a:t>IV  </a:t>
            </a:r>
            <a:r>
              <a:rPr lang="en-US" sz="3700" spc="114" dirty="0">
                <a:solidFill>
                  <a:srgbClr val="333333"/>
                </a:solidFill>
                <a:latin typeface="Poppins Medium" panose="00000600000000000000"/>
              </a:rPr>
              <a:t>Results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96562" y="2807968"/>
            <a:ext cx="13366878" cy="216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0" lvl="1" indent="-345440" algn="just">
              <a:lnSpc>
                <a:spcPts val="5760"/>
              </a:lnSpc>
              <a:buFont typeface="Arial" panose="020B0604020202020204"/>
              <a:buChar char="•"/>
            </a:pPr>
            <a:r>
              <a:rPr lang="en-US" sz="3200" b="1" dirty="0">
                <a:solidFill>
                  <a:srgbClr val="333333"/>
                </a:solidFill>
                <a:latin typeface="Microsoft YaHei"/>
                <a:ea typeface="Microsoft YaHei"/>
                <a:cs typeface="Poppins Light"/>
              </a:rPr>
              <a:t>F1 score on LSTM:0.75</a:t>
            </a:r>
          </a:p>
          <a:p>
            <a:pPr marL="690880" lvl="1" indent="-345440" algn="just">
              <a:lnSpc>
                <a:spcPts val="5760"/>
              </a:lnSpc>
              <a:buFont typeface="Arial" panose="020B0604020202020204"/>
              <a:buChar char="•"/>
            </a:pPr>
            <a:r>
              <a:rPr lang="en-US" sz="3200" b="1" dirty="0">
                <a:solidFill>
                  <a:srgbClr val="333333"/>
                </a:solidFill>
                <a:latin typeface="Microsoft YaHei"/>
                <a:ea typeface="Microsoft YaHei"/>
                <a:cs typeface="Poppins Light"/>
              </a:rPr>
              <a:t>F1 score on gMLP:0.769</a:t>
            </a:r>
          </a:p>
          <a:p>
            <a:pPr marL="690880" lvl="1" indent="-345440" algn="just">
              <a:lnSpc>
                <a:spcPts val="5760"/>
              </a:lnSpc>
              <a:buFont typeface="Arial" panose="020B0604020202020204"/>
              <a:buChar char="•"/>
            </a:pPr>
            <a:r>
              <a:rPr lang="en-US" sz="3200" b="1" dirty="0">
                <a:solidFill>
                  <a:srgbClr val="333333"/>
                </a:solidFill>
                <a:latin typeface="Microsoft YaHei"/>
                <a:ea typeface="Microsoft YaHei"/>
                <a:cs typeface="Poppins Light"/>
              </a:rPr>
              <a:t>Ensembled F1 score:</a:t>
            </a:r>
            <a:r>
              <a:rPr lang="en-US" sz="3200" b="1" dirty="0">
                <a:solidFill>
                  <a:srgbClr val="C00000"/>
                </a:solidFill>
                <a:latin typeface="Microsoft YaHei"/>
                <a:ea typeface="Microsoft YaHei"/>
                <a:cs typeface="Poppins Light"/>
              </a:rPr>
              <a:t>0.78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IzMDMzN2YzOTk0Yjc1ZDljYTMzZmYxY2ZkOTc1Mz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1499</Words>
  <Application>Microsoft Office PowerPoint</Application>
  <PresentationFormat>自定义</PresentationFormat>
  <Paragraphs>57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AI/ML for Fusion Challenge: Multi-Machine Disruption Prediction</dc:title>
  <dc:creator/>
  <cp:lastModifiedBy>圈圈圆圆圆圆圈</cp:lastModifiedBy>
  <cp:revision>239</cp:revision>
  <dcterms:created xsi:type="dcterms:W3CDTF">2006-08-16T00:00:00Z</dcterms:created>
  <dcterms:modified xsi:type="dcterms:W3CDTF">2023-12-12T14:14:45Z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D1D280ED7B394962B1223A1691AE1DD7_12</vt:lpwstr>
  </property>
  <property fmtid="{D5CDD505-2E9C-101B-9397-08002B2CF9AE}" pid="3" name="KSOProductBuildVer">
    <vt:lpwstr>2052-12.1.0.15933</vt:lpwstr>
  </property>
</Properties>
</file>