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B225-180A-4ECF-BC16-0031B30B8FD3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D4C8-1C72-4357-A01A-9EAE88F33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7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B225-180A-4ECF-BC16-0031B30B8FD3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D4C8-1C72-4357-A01A-9EAE88F33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77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B225-180A-4ECF-BC16-0031B30B8FD3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D4C8-1C72-4357-A01A-9EAE88F33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226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B225-180A-4ECF-BC16-0031B30B8FD3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D4C8-1C72-4357-A01A-9EAE88F33B3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5560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B225-180A-4ECF-BC16-0031B30B8FD3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D4C8-1C72-4357-A01A-9EAE88F33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268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B225-180A-4ECF-BC16-0031B30B8FD3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D4C8-1C72-4357-A01A-9EAE88F33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620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B225-180A-4ECF-BC16-0031B30B8FD3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D4C8-1C72-4357-A01A-9EAE88F33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934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B225-180A-4ECF-BC16-0031B30B8FD3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D4C8-1C72-4357-A01A-9EAE88F33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42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B225-180A-4ECF-BC16-0031B30B8FD3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D4C8-1C72-4357-A01A-9EAE88F33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03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B225-180A-4ECF-BC16-0031B30B8FD3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D4C8-1C72-4357-A01A-9EAE88F33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87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B225-180A-4ECF-BC16-0031B30B8FD3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D4C8-1C72-4357-A01A-9EAE88F33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08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B225-180A-4ECF-BC16-0031B30B8FD3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D4C8-1C72-4357-A01A-9EAE88F33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54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B225-180A-4ECF-BC16-0031B30B8FD3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D4C8-1C72-4357-A01A-9EAE88F33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70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B225-180A-4ECF-BC16-0031B30B8FD3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D4C8-1C72-4357-A01A-9EAE88F33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409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B225-180A-4ECF-BC16-0031B30B8FD3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D4C8-1C72-4357-A01A-9EAE88F33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64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B225-180A-4ECF-BC16-0031B30B8FD3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D4C8-1C72-4357-A01A-9EAE88F33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23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B225-180A-4ECF-BC16-0031B30B8FD3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5D4C8-1C72-4357-A01A-9EAE88F33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8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BB225-180A-4ECF-BC16-0031B30B8FD3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D4C8-1C72-4357-A01A-9EAE88F33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433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C187-5937-4CCF-A696-2B3E0AF16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73" y="1063869"/>
            <a:ext cx="5714923" cy="1072661"/>
          </a:xfrm>
        </p:spPr>
        <p:txBody>
          <a:bodyPr>
            <a:normAutofit/>
          </a:bodyPr>
          <a:lstStyle/>
          <a:p>
            <a:r>
              <a:rPr lang="en-IN" sz="5500" i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Karthi-07Shell</a:t>
            </a:r>
            <a:endParaRPr lang="en-IN" sz="5500">
              <a:solidFill>
                <a:srgbClr val="FFC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6F79A-6FB8-4A50-A820-EBC3F4FC6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8748" y="4966250"/>
            <a:ext cx="7474225" cy="1655762"/>
          </a:xfrm>
        </p:spPr>
        <p:txBody>
          <a:bodyPr/>
          <a:lstStyle/>
          <a:p>
            <a:r>
              <a:rPr lang="en-IN" sz="3000">
                <a:solidFill>
                  <a:srgbClr val="FFFF00"/>
                </a:solidFill>
              </a:rPr>
              <a:t>Kartheek</a:t>
            </a:r>
            <a:r>
              <a:rPr lang="en-IN"/>
              <a:t>, </a:t>
            </a:r>
          </a:p>
          <a:p>
            <a:r>
              <a:rPr lang="en-IN"/>
              <a:t>Computer Science undergraduate Student at National Institute of  Technology Manipur. </a:t>
            </a:r>
          </a:p>
        </p:txBody>
      </p:sp>
    </p:spTree>
    <p:extLst>
      <p:ext uri="{BB962C8B-B14F-4D97-AF65-F5344CB8AC3E}">
        <p14:creationId xmlns:p14="http://schemas.microsoft.com/office/powerpoint/2010/main" val="423280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88C1-5E80-475B-9E2C-AE08F779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128" y="294862"/>
            <a:ext cx="10353761" cy="894522"/>
          </a:xfrm>
        </p:spPr>
        <p:txBody>
          <a:bodyPr/>
          <a:lstStyle/>
          <a:p>
            <a:r>
              <a:rPr lang="en-IN">
                <a:solidFill>
                  <a:schemeClr val="tx2">
                    <a:lumMod val="90000"/>
                  </a:schemeClr>
                </a:solidFill>
              </a:rPr>
              <a:t>Environment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4009F-10A6-45DA-B273-70CCB5479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7" y="1507436"/>
            <a:ext cx="11714922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Language :: </a:t>
            </a:r>
            <a:r>
              <a:rPr lang="en-IN">
                <a:latin typeface="Verdana" panose="020B0604030504040204" pitchFamily="34" charset="0"/>
                <a:ea typeface="Verdana" panose="020B0604030504040204" pitchFamily="34" charset="0"/>
              </a:rPr>
              <a:t>Python 3.8.5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Hardware</a:t>
            </a:r>
            <a:r>
              <a:rPr lang="en-IN">
                <a:latin typeface="Verdana" panose="020B0604030504040204" pitchFamily="34" charset="0"/>
                <a:ea typeface="Verdana" panose="020B0604030504040204" pitchFamily="34" charset="0"/>
              </a:rPr>
              <a:t> :: CPU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Architecture :: </a:t>
            </a:r>
            <a:r>
              <a:rPr lang="en-IN">
                <a:latin typeface="Verdana" panose="020B0604030504040204" pitchFamily="34" charset="0"/>
                <a:ea typeface="Verdana" panose="020B0604030504040204" pitchFamily="34" charset="0"/>
              </a:rPr>
              <a:t>Long Short Term Memory Architecture, Deep Learning.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Training Time </a:t>
            </a:r>
            <a:r>
              <a:rPr lang="en-IN">
                <a:latin typeface="Verdana" panose="020B0604030504040204" pitchFamily="34" charset="0"/>
                <a:ea typeface="Verdana" panose="020B0604030504040204" pitchFamily="34" charset="0"/>
              </a:rPr>
              <a:t>:: 10 minutes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>
                <a:solidFill>
                  <a:srgbClr val="92D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Packages ::</a:t>
            </a:r>
          </a:p>
          <a:p>
            <a:pPr lvl="1"/>
            <a:r>
              <a:rPr lang="en-IN" err="1">
                <a:latin typeface="Verdana" panose="020B0604030504040204" pitchFamily="34" charset="0"/>
                <a:ea typeface="Verdana" panose="020B0604030504040204" pitchFamily="34" charset="0"/>
              </a:rPr>
              <a:t>numpy</a:t>
            </a:r>
            <a:r>
              <a:rPr lang="en-IN">
                <a:latin typeface="Verdana" panose="020B0604030504040204" pitchFamily="34" charset="0"/>
                <a:ea typeface="Verdana" panose="020B0604030504040204" pitchFamily="34" charset="0"/>
              </a:rPr>
              <a:t>==1.19.2</a:t>
            </a:r>
          </a:p>
          <a:p>
            <a:pPr lvl="1"/>
            <a:r>
              <a:rPr lang="en-IN">
                <a:latin typeface="Verdana" panose="020B0604030504040204" pitchFamily="34" charset="0"/>
                <a:ea typeface="Verdana" panose="020B0604030504040204" pitchFamily="34" charset="0"/>
              </a:rPr>
              <a:t>scikit-learn==0.21.3</a:t>
            </a:r>
          </a:p>
          <a:p>
            <a:pPr lvl="1"/>
            <a:r>
              <a:rPr lang="en-IN" err="1">
                <a:latin typeface="Verdana" panose="020B0604030504040204" pitchFamily="34" charset="0"/>
                <a:ea typeface="Verdana" panose="020B0604030504040204" pitchFamily="34" charset="0"/>
              </a:rPr>
              <a:t>tensorflow</a:t>
            </a:r>
            <a:r>
              <a:rPr lang="en-IN">
                <a:latin typeface="Verdana" panose="020B0604030504040204" pitchFamily="34" charset="0"/>
                <a:ea typeface="Verdana" panose="020B0604030504040204" pitchFamily="34" charset="0"/>
              </a:rPr>
              <a:t>==2.2.0</a:t>
            </a:r>
          </a:p>
          <a:p>
            <a:pPr lvl="1"/>
            <a:r>
              <a:rPr lang="en-IN">
                <a:latin typeface="Verdana" panose="020B0604030504040204" pitchFamily="34" charset="0"/>
                <a:ea typeface="Verdana" panose="020B0604030504040204" pitchFamily="34" charset="0"/>
              </a:rPr>
              <a:t>matplotlib==3.2.1</a:t>
            </a:r>
          </a:p>
          <a:p>
            <a:pPr lvl="1"/>
            <a:r>
              <a:rPr lang="en-IN">
                <a:latin typeface="Verdana" panose="020B0604030504040204" pitchFamily="34" charset="0"/>
                <a:ea typeface="Verdana" panose="020B0604030504040204" pitchFamily="34" charset="0"/>
              </a:rPr>
              <a:t>pandas==1.1.2</a:t>
            </a:r>
          </a:p>
        </p:txBody>
      </p:sp>
    </p:spTree>
    <p:extLst>
      <p:ext uri="{BB962C8B-B14F-4D97-AF65-F5344CB8AC3E}">
        <p14:creationId xmlns:p14="http://schemas.microsoft.com/office/powerpoint/2010/main" val="423335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DCEE-0EA1-4412-A123-5D3B8109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64" y="205410"/>
            <a:ext cx="10353761" cy="834887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50000"/>
                  </a:schemeClr>
                </a:solidFill>
              </a:rPr>
              <a:t>Level-1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B8066-7FE5-4EC2-A535-5C8730DCE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22" y="1192697"/>
            <a:ext cx="11953461" cy="5459894"/>
          </a:xfrm>
        </p:spPr>
        <p:txBody>
          <a:bodyPr>
            <a:normAutofit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Basically, given Train Data contains 366 days and Test Data contains 300 days day-time sky Images at 10 min frequency and 24 hours weather data on the same day as well.</a:t>
            </a: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In weather data, the input as well as target column is </a:t>
            </a:r>
            <a:r>
              <a:rPr lang="en-IN" dirty="0">
                <a:solidFill>
                  <a:srgbClr val="FFFF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Total Cloud Cover [%]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and it ranges from 0-100% whereas </a:t>
            </a:r>
            <a:r>
              <a:rPr lang="en-IN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  <a:r>
              <a:rPr lang="en-IN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represents that we can’t say its value by observing sky (refers to night-time data). Sometimes </a:t>
            </a:r>
            <a:r>
              <a:rPr lang="en-IN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occurs very rare at the day time and </a:t>
            </a:r>
            <a:r>
              <a:rPr lang="en-IN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-7999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represents value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due to the camera fault and both are considered as outliers.</a:t>
            </a:r>
            <a:endParaRPr lang="en-IN" dirty="0">
              <a:solidFill>
                <a:srgbClr val="FFFF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Here Level-1 Challenge is </a:t>
            </a:r>
            <a:r>
              <a:rPr lang="en-IN" dirty="0">
                <a:solidFill>
                  <a:srgbClr val="00FF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Predicting Cloud Cover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for next 2 hours given previous 6-hour data. Hence, I extracted 6-hour (</a:t>
            </a:r>
            <a:r>
              <a:rPr lang="en-IN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07:10am – 13:10pm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) data on each day from the Train data.</a:t>
            </a: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Now sending this data to handle outliers by replacing value with its average of previous and next immediate data.</a:t>
            </a: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Creating a Time Series sequence of 6-hour cloud cover data at the end of 10</a:t>
            </a:r>
            <a:r>
              <a:rPr lang="en-IN" baseline="30000" dirty="0">
                <a:latin typeface="Verdana" panose="020B0604030504040204" pitchFamily="34" charset="0"/>
                <a:ea typeface="Verdana" panose="020B0604030504040204" pitchFamily="34" charset="0"/>
              </a:rPr>
              <a:t>th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minute as Independent feature and next 2-hour data as dependent feature on each day.</a:t>
            </a:r>
          </a:p>
        </p:txBody>
      </p:sp>
    </p:spTree>
    <p:extLst>
      <p:ext uri="{BB962C8B-B14F-4D97-AF65-F5344CB8AC3E}">
        <p14:creationId xmlns:p14="http://schemas.microsoft.com/office/powerpoint/2010/main" val="203720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4C3F5-2B0D-4D71-A734-28AEE11C3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371061"/>
            <a:ext cx="11330609" cy="6056243"/>
          </a:xfrm>
        </p:spPr>
        <p:txBody>
          <a:bodyPr/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Now use first 306 days for training purpose and forecast on last 60 days.</a:t>
            </a: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Since LSTM’s are sensitive to scaling, thus we fit and transform Min-Max Scaling on train data and transform on test data.</a:t>
            </a: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In order to fit in LSTM network, reshape the input data into (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n_samples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n_timestamps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n_features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).</a:t>
            </a: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Create and train LSTM Model and validate on 60 </a:t>
            </a:r>
            <a:r>
              <a:rPr lang="en-IN">
                <a:latin typeface="Verdana" panose="020B0604030504040204" pitchFamily="34" charset="0"/>
                <a:ea typeface="Verdana" panose="020B0604030504040204" pitchFamily="34" charset="0"/>
              </a:rPr>
              <a:t>days records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with Mean Absolute Error metric.</a:t>
            </a: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Finally Create Submission File on 300 test records given. As the model outputs Total cloud cover at the end of 10</a:t>
            </a:r>
            <a:r>
              <a:rPr lang="en-IN" baseline="30000" dirty="0">
                <a:latin typeface="Verdana" panose="020B0604030504040204" pitchFamily="34" charset="0"/>
                <a:ea typeface="Verdana" panose="020B0604030504040204" pitchFamily="34" charset="0"/>
              </a:rPr>
              <a:t>th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minute so, in order to predict for next 2 hours the model assumes to be run for 12 times on each day.</a:t>
            </a:r>
          </a:p>
          <a:p>
            <a:pPr marL="0" indent="0"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1E8B9D6-E3A3-479D-A1FD-97BBFAE53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35419"/>
              </p:ext>
            </p:extLst>
          </p:nvPr>
        </p:nvGraphicFramePr>
        <p:xfrm>
          <a:off x="2177774" y="5605671"/>
          <a:ext cx="8128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213385975"/>
                    </a:ext>
                  </a:extLst>
                </a:gridCol>
              </a:tblGrid>
              <a:tr h="543338">
                <a:tc>
                  <a:txBody>
                    <a:bodyPr/>
                    <a:lstStyle/>
                    <a:p>
                      <a:pPr algn="ctr"/>
                      <a:r>
                        <a:rPr lang="en-IN" sz="4000">
                          <a:ln>
                            <a:noFill/>
                          </a:ln>
                          <a:solidFill>
                            <a:srgbClr val="FFC000"/>
                          </a:solidFill>
                        </a:rPr>
                        <a:t>- Thank You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619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356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298</TotalTime>
  <Words>374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Bahnschrift SemiBold</vt:lpstr>
      <vt:lpstr>Bookman Old Style</vt:lpstr>
      <vt:lpstr>Open Sans</vt:lpstr>
      <vt:lpstr>Rockwell</vt:lpstr>
      <vt:lpstr>Verdana</vt:lpstr>
      <vt:lpstr>Wingdings</vt:lpstr>
      <vt:lpstr>Damask</vt:lpstr>
      <vt:lpstr>Karthi-07Shell</vt:lpstr>
      <vt:lpstr>Environment Setup</vt:lpstr>
      <vt:lpstr>Level-1 Approach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Karthi-07Shell</dc:title>
  <dc:creator>NELLA NIKESH</dc:creator>
  <cp:lastModifiedBy>NELLA NIKESH</cp:lastModifiedBy>
  <cp:revision>3</cp:revision>
  <dcterms:created xsi:type="dcterms:W3CDTF">2021-11-10T13:45:55Z</dcterms:created>
  <dcterms:modified xsi:type="dcterms:W3CDTF">2021-11-10T18:50:10Z</dcterms:modified>
</cp:coreProperties>
</file>