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8" r:id="rId5"/>
    <p:sldId id="257"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1BB225-180A-4ECF-BC16-0031B30B8FD3}"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38947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BB225-180A-4ECF-BC16-0031B30B8FD3}"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1664776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BB225-180A-4ECF-BC16-0031B30B8FD3}"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663226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BB225-180A-4ECF-BC16-0031B30B8FD3}"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5D4C8-1C72-4357-A01A-9EAE88F33B3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875560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BB225-180A-4ECF-BC16-0031B30B8FD3}"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3191268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1BB225-180A-4ECF-BC16-0031B30B8FD3}" type="datetimeFigureOut">
              <a:rPr lang="en-IN" smtClean="0"/>
              <a:t>05-12-2021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3392620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1BB225-180A-4ECF-BC16-0031B30B8FD3}" type="datetimeFigureOut">
              <a:rPr lang="en-IN" smtClean="0"/>
              <a:t>05-12-2021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1776934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BB225-180A-4ECF-BC16-0031B30B8FD3}"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96242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BB225-180A-4ECF-BC16-0031B30B8FD3}"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247203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BB225-180A-4ECF-BC16-0031B30B8FD3}"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159787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BB225-180A-4ECF-BC16-0031B30B8FD3}"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137108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1BB225-180A-4ECF-BC16-0031B30B8FD3}"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1725545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1BB225-180A-4ECF-BC16-0031B30B8FD3}" type="datetimeFigureOut">
              <a:rPr lang="en-IN" smtClean="0"/>
              <a:t>05-12-2021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315770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1BB225-180A-4ECF-BC16-0031B30B8FD3}" type="datetimeFigureOut">
              <a:rPr lang="en-IN" smtClean="0"/>
              <a:t>05-12-2021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79040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BB225-180A-4ECF-BC16-0031B30B8FD3}" type="datetimeFigureOut">
              <a:rPr lang="en-IN" smtClean="0"/>
              <a:t>05-12-2021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172364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BB225-180A-4ECF-BC16-0031B30B8FD3}"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3523239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BB225-180A-4ECF-BC16-0031B30B8FD3}"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5D4C8-1C72-4357-A01A-9EAE88F33B3D}" type="slidenum">
              <a:rPr lang="en-IN" smtClean="0"/>
              <a:t>‹#›</a:t>
            </a:fld>
            <a:endParaRPr lang="en-IN"/>
          </a:p>
        </p:txBody>
      </p:sp>
    </p:spTree>
    <p:extLst>
      <p:ext uri="{BB962C8B-B14F-4D97-AF65-F5344CB8AC3E}">
        <p14:creationId xmlns:p14="http://schemas.microsoft.com/office/powerpoint/2010/main" val="19838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21BB225-180A-4ECF-BC16-0031B30B8FD3}" type="datetimeFigureOut">
              <a:rPr lang="en-IN" smtClean="0"/>
              <a:t>05-12-2021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C5D4C8-1C72-4357-A01A-9EAE88F33B3D}" type="slidenum">
              <a:rPr lang="en-IN" smtClean="0"/>
              <a:t>‹#›</a:t>
            </a:fld>
            <a:endParaRPr lang="en-IN"/>
          </a:p>
        </p:txBody>
      </p:sp>
    </p:spTree>
    <p:extLst>
      <p:ext uri="{BB962C8B-B14F-4D97-AF65-F5344CB8AC3E}">
        <p14:creationId xmlns:p14="http://schemas.microsoft.com/office/powerpoint/2010/main" val="27614335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bom.gov.au/climate/averages/climatology/relhum/calc-rh.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C187-5937-4CCF-A696-2B3E0AF166C5}"/>
              </a:ext>
            </a:extLst>
          </p:cNvPr>
          <p:cNvSpPr>
            <a:spLocks noGrp="1"/>
          </p:cNvSpPr>
          <p:nvPr>
            <p:ph type="ctrTitle"/>
          </p:nvPr>
        </p:nvSpPr>
        <p:spPr>
          <a:xfrm>
            <a:off x="145773" y="1063869"/>
            <a:ext cx="5714923" cy="1072661"/>
          </a:xfrm>
        </p:spPr>
        <p:txBody>
          <a:bodyPr>
            <a:normAutofit/>
          </a:bodyPr>
          <a:lstStyle/>
          <a:p>
            <a:r>
              <a:rPr lang="en-IN" sz="5500" i="0">
                <a:solidFill>
                  <a:srgbClr val="FFC000"/>
                </a:solidFill>
                <a:effectLst/>
                <a:latin typeface="Open Sans" panose="020B0606030504020204" pitchFamily="34" charset="0"/>
              </a:rPr>
              <a:t>Karthi-07Shell</a:t>
            </a:r>
            <a:endParaRPr lang="en-IN" sz="5500">
              <a:solidFill>
                <a:srgbClr val="FFC000"/>
              </a:solidFill>
              <a:latin typeface="Bahnschrift SemiBold" panose="020B0502040204020203" pitchFamily="34" charset="0"/>
            </a:endParaRPr>
          </a:p>
        </p:txBody>
      </p:sp>
      <p:sp>
        <p:nvSpPr>
          <p:cNvPr id="3" name="Subtitle 2">
            <a:extLst>
              <a:ext uri="{FF2B5EF4-FFF2-40B4-BE49-F238E27FC236}">
                <a16:creationId xmlns:a16="http://schemas.microsoft.com/office/drawing/2014/main" id="{7A76F79A-6FB8-4A50-A820-EBC3F4FC6364}"/>
              </a:ext>
            </a:extLst>
          </p:cNvPr>
          <p:cNvSpPr>
            <a:spLocks noGrp="1"/>
          </p:cNvSpPr>
          <p:nvPr>
            <p:ph type="subTitle" idx="1"/>
          </p:nvPr>
        </p:nvSpPr>
        <p:spPr>
          <a:xfrm>
            <a:off x="4558748" y="4966250"/>
            <a:ext cx="7474225" cy="1655762"/>
          </a:xfrm>
        </p:spPr>
        <p:txBody>
          <a:bodyPr>
            <a:normAutofit/>
          </a:bodyPr>
          <a:lstStyle/>
          <a:p>
            <a:r>
              <a:rPr lang="en-IN" sz="4000" dirty="0">
                <a:solidFill>
                  <a:srgbClr val="FFFF00"/>
                </a:solidFill>
              </a:rPr>
              <a:t>- Kartheek</a:t>
            </a:r>
            <a:endParaRPr lang="en-IN" sz="4000" dirty="0"/>
          </a:p>
        </p:txBody>
      </p:sp>
    </p:spTree>
    <p:extLst>
      <p:ext uri="{BB962C8B-B14F-4D97-AF65-F5344CB8AC3E}">
        <p14:creationId xmlns:p14="http://schemas.microsoft.com/office/powerpoint/2010/main" val="423280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B8C9-1AC7-4EE4-8472-A16717943B4E}"/>
              </a:ext>
            </a:extLst>
          </p:cNvPr>
          <p:cNvSpPr>
            <a:spLocks noGrp="1"/>
          </p:cNvSpPr>
          <p:nvPr>
            <p:ph type="title"/>
          </p:nvPr>
        </p:nvSpPr>
        <p:spPr/>
        <p:txBody>
          <a:bodyPr/>
          <a:lstStyle/>
          <a:p>
            <a:r>
              <a:rPr lang="en-IN" dirty="0">
                <a:solidFill>
                  <a:schemeClr val="accent1">
                    <a:lumMod val="60000"/>
                    <a:lumOff val="40000"/>
                  </a:schemeClr>
                </a:solidFill>
              </a:rPr>
              <a:t>Motivation</a:t>
            </a:r>
          </a:p>
        </p:txBody>
      </p:sp>
      <p:sp>
        <p:nvSpPr>
          <p:cNvPr id="3" name="Content Placeholder 2">
            <a:extLst>
              <a:ext uri="{FF2B5EF4-FFF2-40B4-BE49-F238E27FC236}">
                <a16:creationId xmlns:a16="http://schemas.microsoft.com/office/drawing/2014/main" id="{450A9166-2253-49A2-883F-F51BA070A190}"/>
              </a:ext>
            </a:extLst>
          </p:cNvPr>
          <p:cNvSpPr>
            <a:spLocks noGrp="1"/>
          </p:cNvSpPr>
          <p:nvPr>
            <p:ph idx="1"/>
          </p:nvPr>
        </p:nvSpPr>
        <p:spPr/>
        <p:txBody>
          <a:bodyPr/>
          <a:lstStyle/>
          <a:p>
            <a:r>
              <a:rPr lang="en-IN" dirty="0"/>
              <a:t>My self Kartheek.  I am a undergraduate Student under the computer science and Engineering stream at National Institute of  Technology Manipur.</a:t>
            </a:r>
          </a:p>
          <a:p>
            <a:r>
              <a:rPr lang="en-IN" dirty="0"/>
              <a:t>I was a bit enthusiastic about Artificial Intelligence and its applications right from my </a:t>
            </a:r>
            <a:r>
              <a:rPr lang="en-IN" dirty="0" err="1"/>
              <a:t>Btech</a:t>
            </a:r>
            <a:r>
              <a:rPr lang="en-IN" dirty="0"/>
              <a:t> first year. This curiosity make me to participate in this hackathon.</a:t>
            </a:r>
          </a:p>
        </p:txBody>
      </p:sp>
    </p:spTree>
    <p:extLst>
      <p:ext uri="{BB962C8B-B14F-4D97-AF65-F5344CB8AC3E}">
        <p14:creationId xmlns:p14="http://schemas.microsoft.com/office/powerpoint/2010/main" val="63201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3C7A-9B7E-4C5C-87A5-0741F5C4324D}"/>
              </a:ext>
            </a:extLst>
          </p:cNvPr>
          <p:cNvSpPr>
            <a:spLocks noGrp="1"/>
          </p:cNvSpPr>
          <p:nvPr>
            <p:ph type="title"/>
          </p:nvPr>
        </p:nvSpPr>
        <p:spPr>
          <a:xfrm>
            <a:off x="913795" y="609599"/>
            <a:ext cx="10353761" cy="5897217"/>
          </a:xfrm>
        </p:spPr>
        <p:txBody>
          <a:bodyPr>
            <a:normAutofit/>
          </a:bodyPr>
          <a:lstStyle/>
          <a:p>
            <a:r>
              <a:rPr lang="en-IN" sz="5000" dirty="0"/>
              <a:t>Proof of methodology</a:t>
            </a:r>
          </a:p>
        </p:txBody>
      </p:sp>
    </p:spTree>
    <p:extLst>
      <p:ext uri="{BB962C8B-B14F-4D97-AF65-F5344CB8AC3E}">
        <p14:creationId xmlns:p14="http://schemas.microsoft.com/office/powerpoint/2010/main" val="94226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88C1-5E80-475B-9E2C-AE08F77979A4}"/>
              </a:ext>
            </a:extLst>
          </p:cNvPr>
          <p:cNvSpPr>
            <a:spLocks noGrp="1"/>
          </p:cNvSpPr>
          <p:nvPr>
            <p:ph type="title"/>
          </p:nvPr>
        </p:nvSpPr>
        <p:spPr>
          <a:xfrm>
            <a:off x="972128" y="294862"/>
            <a:ext cx="10353761" cy="894522"/>
          </a:xfrm>
        </p:spPr>
        <p:txBody>
          <a:bodyPr/>
          <a:lstStyle/>
          <a:p>
            <a:r>
              <a:rPr lang="en-IN" dirty="0">
                <a:solidFill>
                  <a:schemeClr val="tx2">
                    <a:lumMod val="90000"/>
                  </a:schemeClr>
                </a:solidFill>
              </a:rPr>
              <a:t>Environment Setup</a:t>
            </a:r>
          </a:p>
        </p:txBody>
      </p:sp>
      <p:sp>
        <p:nvSpPr>
          <p:cNvPr id="3" name="Content Placeholder 2">
            <a:extLst>
              <a:ext uri="{FF2B5EF4-FFF2-40B4-BE49-F238E27FC236}">
                <a16:creationId xmlns:a16="http://schemas.microsoft.com/office/drawing/2014/main" id="{9294009F-10A6-45DA-B273-70CCB5479719}"/>
              </a:ext>
            </a:extLst>
          </p:cNvPr>
          <p:cNvSpPr>
            <a:spLocks noGrp="1"/>
          </p:cNvSpPr>
          <p:nvPr>
            <p:ph idx="1"/>
          </p:nvPr>
        </p:nvSpPr>
        <p:spPr>
          <a:xfrm>
            <a:off x="291547" y="1507436"/>
            <a:ext cx="11714922" cy="4876800"/>
          </a:xfrm>
        </p:spPr>
        <p:txBody>
          <a:bodyPr>
            <a:normAutofit/>
          </a:bodyPr>
          <a:lstStyle/>
          <a:p>
            <a:pPr>
              <a:buFont typeface="Wingdings" panose="05000000000000000000" pitchFamily="2" charset="2"/>
              <a:buChar char="Ø"/>
            </a:pPr>
            <a:r>
              <a:rPr lang="en-IN" dirty="0">
                <a:solidFill>
                  <a:srgbClr val="92D050"/>
                </a:solidFill>
                <a:latin typeface="Verdana" panose="020B0604030504040204" pitchFamily="34" charset="0"/>
                <a:ea typeface="Verdana" panose="020B0604030504040204" pitchFamily="34" charset="0"/>
              </a:rPr>
              <a:t>Language :: </a:t>
            </a:r>
            <a:r>
              <a:rPr lang="en-IN" dirty="0">
                <a:latin typeface="Verdana" panose="020B0604030504040204" pitchFamily="34" charset="0"/>
                <a:ea typeface="Verdana" panose="020B0604030504040204" pitchFamily="34" charset="0"/>
              </a:rPr>
              <a:t>Python 3.8.5</a:t>
            </a:r>
          </a:p>
          <a:p>
            <a:pPr>
              <a:buFont typeface="Wingdings" panose="05000000000000000000" pitchFamily="2" charset="2"/>
              <a:buChar char="Ø"/>
            </a:pPr>
            <a:r>
              <a:rPr lang="en-IN" dirty="0">
                <a:solidFill>
                  <a:srgbClr val="92D050"/>
                </a:solidFill>
                <a:latin typeface="Verdana" panose="020B0604030504040204" pitchFamily="34" charset="0"/>
                <a:ea typeface="Verdana" panose="020B0604030504040204" pitchFamily="34" charset="0"/>
              </a:rPr>
              <a:t>Hardware</a:t>
            </a:r>
            <a:r>
              <a:rPr lang="en-IN" dirty="0">
                <a:latin typeface="Verdana" panose="020B0604030504040204" pitchFamily="34" charset="0"/>
                <a:ea typeface="Verdana" panose="020B0604030504040204" pitchFamily="34" charset="0"/>
              </a:rPr>
              <a:t> :: CPU</a:t>
            </a:r>
          </a:p>
          <a:p>
            <a:pPr>
              <a:buFont typeface="Wingdings" panose="05000000000000000000" pitchFamily="2" charset="2"/>
              <a:buChar char="Ø"/>
            </a:pPr>
            <a:r>
              <a:rPr lang="en-IN" dirty="0">
                <a:solidFill>
                  <a:srgbClr val="92D050"/>
                </a:solidFill>
                <a:latin typeface="Verdana" panose="020B0604030504040204" pitchFamily="34" charset="0"/>
                <a:ea typeface="Verdana" panose="020B0604030504040204" pitchFamily="34" charset="0"/>
              </a:rPr>
              <a:t>Architecture :: </a:t>
            </a:r>
            <a:r>
              <a:rPr lang="en-IN" dirty="0">
                <a:latin typeface="Verdana" panose="020B0604030504040204" pitchFamily="34" charset="0"/>
                <a:ea typeface="Verdana" panose="020B0604030504040204" pitchFamily="34" charset="0"/>
              </a:rPr>
              <a:t>Long Short Term Memory Architecture, Deep Learning.</a:t>
            </a:r>
          </a:p>
          <a:p>
            <a:pPr>
              <a:buFont typeface="Wingdings" panose="05000000000000000000" pitchFamily="2" charset="2"/>
              <a:buChar char="Ø"/>
            </a:pPr>
            <a:r>
              <a:rPr lang="en-IN" dirty="0">
                <a:solidFill>
                  <a:srgbClr val="92D050"/>
                </a:solidFill>
                <a:latin typeface="Verdana" panose="020B0604030504040204" pitchFamily="34" charset="0"/>
                <a:ea typeface="Verdana" panose="020B0604030504040204" pitchFamily="34" charset="0"/>
              </a:rPr>
              <a:t>Packages ::</a:t>
            </a:r>
          </a:p>
          <a:p>
            <a:pPr lvl="1"/>
            <a:r>
              <a:rPr lang="en-IN" dirty="0" err="1">
                <a:latin typeface="Verdana" panose="020B0604030504040204" pitchFamily="34" charset="0"/>
                <a:ea typeface="Verdana" panose="020B0604030504040204" pitchFamily="34" charset="0"/>
              </a:rPr>
              <a:t>numpy</a:t>
            </a:r>
            <a:r>
              <a:rPr lang="en-IN" dirty="0">
                <a:latin typeface="Verdana" panose="020B0604030504040204" pitchFamily="34" charset="0"/>
                <a:ea typeface="Verdana" panose="020B0604030504040204" pitchFamily="34" charset="0"/>
              </a:rPr>
              <a:t>==1.19.2</a:t>
            </a:r>
          </a:p>
          <a:p>
            <a:pPr lvl="1"/>
            <a:r>
              <a:rPr lang="en-IN" dirty="0">
                <a:latin typeface="Verdana" panose="020B0604030504040204" pitchFamily="34" charset="0"/>
                <a:ea typeface="Verdana" panose="020B0604030504040204" pitchFamily="34" charset="0"/>
              </a:rPr>
              <a:t>scikit-learn==0.21.3</a:t>
            </a:r>
          </a:p>
          <a:p>
            <a:pPr lvl="1"/>
            <a:r>
              <a:rPr lang="en-IN" dirty="0" err="1">
                <a:latin typeface="Verdana" panose="020B0604030504040204" pitchFamily="34" charset="0"/>
                <a:ea typeface="Verdana" panose="020B0604030504040204" pitchFamily="34" charset="0"/>
              </a:rPr>
              <a:t>tensorflow</a:t>
            </a:r>
            <a:r>
              <a:rPr lang="en-IN" dirty="0">
                <a:latin typeface="Verdana" panose="020B0604030504040204" pitchFamily="34" charset="0"/>
                <a:ea typeface="Verdana" panose="020B0604030504040204" pitchFamily="34" charset="0"/>
              </a:rPr>
              <a:t>==2.2.0</a:t>
            </a:r>
          </a:p>
          <a:p>
            <a:pPr lvl="1"/>
            <a:r>
              <a:rPr lang="en-IN" dirty="0">
                <a:latin typeface="Verdana" panose="020B0604030504040204" pitchFamily="34" charset="0"/>
                <a:ea typeface="Verdana" panose="020B0604030504040204" pitchFamily="34" charset="0"/>
              </a:rPr>
              <a:t>matplotlib==3.2.1</a:t>
            </a:r>
          </a:p>
          <a:p>
            <a:pPr lvl="1"/>
            <a:r>
              <a:rPr lang="en-IN" dirty="0">
                <a:latin typeface="Verdana" panose="020B0604030504040204" pitchFamily="34" charset="0"/>
                <a:ea typeface="Verdana" panose="020B0604030504040204" pitchFamily="34" charset="0"/>
              </a:rPr>
              <a:t>pandas==1.1.2</a:t>
            </a:r>
          </a:p>
        </p:txBody>
      </p:sp>
    </p:spTree>
    <p:extLst>
      <p:ext uri="{BB962C8B-B14F-4D97-AF65-F5344CB8AC3E}">
        <p14:creationId xmlns:p14="http://schemas.microsoft.com/office/powerpoint/2010/main" val="423335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DCEE-0EA1-4412-A123-5D3B8109A1E0}"/>
              </a:ext>
            </a:extLst>
          </p:cNvPr>
          <p:cNvSpPr>
            <a:spLocks noGrp="1"/>
          </p:cNvSpPr>
          <p:nvPr>
            <p:ph type="title"/>
          </p:nvPr>
        </p:nvSpPr>
        <p:spPr>
          <a:xfrm>
            <a:off x="728264" y="205410"/>
            <a:ext cx="10353761" cy="834887"/>
          </a:xfrm>
        </p:spPr>
        <p:txBody>
          <a:bodyPr/>
          <a:lstStyle/>
          <a:p>
            <a:r>
              <a:rPr lang="en-IN" dirty="0">
                <a:solidFill>
                  <a:schemeClr val="tx1">
                    <a:lumMod val="50000"/>
                  </a:schemeClr>
                </a:solidFill>
              </a:rPr>
              <a:t>Dataset and </a:t>
            </a:r>
            <a:r>
              <a:rPr lang="en-IN" dirty="0" err="1">
                <a:solidFill>
                  <a:schemeClr val="tx1">
                    <a:lumMod val="50000"/>
                  </a:schemeClr>
                </a:solidFill>
              </a:rPr>
              <a:t>preprocessing</a:t>
            </a:r>
            <a:endParaRPr lang="en-IN" dirty="0">
              <a:solidFill>
                <a:schemeClr val="tx1">
                  <a:lumMod val="50000"/>
                </a:schemeClr>
              </a:solidFill>
            </a:endParaRPr>
          </a:p>
        </p:txBody>
      </p:sp>
      <p:sp>
        <p:nvSpPr>
          <p:cNvPr id="3" name="Content Placeholder 2">
            <a:extLst>
              <a:ext uri="{FF2B5EF4-FFF2-40B4-BE49-F238E27FC236}">
                <a16:creationId xmlns:a16="http://schemas.microsoft.com/office/drawing/2014/main" id="{0EFB8066-7FE5-4EC2-A535-5C8730DCEAB5}"/>
              </a:ext>
            </a:extLst>
          </p:cNvPr>
          <p:cNvSpPr>
            <a:spLocks noGrp="1"/>
          </p:cNvSpPr>
          <p:nvPr>
            <p:ph idx="1"/>
          </p:nvPr>
        </p:nvSpPr>
        <p:spPr>
          <a:xfrm>
            <a:off x="397565" y="1537252"/>
            <a:ext cx="11211339" cy="4969566"/>
          </a:xfrm>
        </p:spPr>
        <p:txBody>
          <a:bodyPr>
            <a:normAutofit/>
          </a:bodyPr>
          <a:lstStyle/>
          <a:p>
            <a:r>
              <a:rPr lang="en-IN" dirty="0">
                <a:latin typeface="Verdana" panose="020B0604030504040204" pitchFamily="34" charset="0"/>
                <a:ea typeface="Verdana" panose="020B0604030504040204" pitchFamily="34" charset="0"/>
              </a:rPr>
              <a:t>Basically, given Train Data contains 366 days and Test Data contains 300 days day-time sky Images at 10 min frequency and 24 hours weather data on the same day as well.</a:t>
            </a:r>
          </a:p>
          <a:p>
            <a:r>
              <a:rPr lang="en-IN" dirty="0">
                <a:latin typeface="Verdana" panose="020B0604030504040204" pitchFamily="34" charset="0"/>
                <a:ea typeface="Verdana" panose="020B0604030504040204" pitchFamily="34" charset="0"/>
              </a:rPr>
              <a:t>No external Data had used for training purpose.</a:t>
            </a:r>
          </a:p>
          <a:p>
            <a:r>
              <a:rPr lang="en-IN" dirty="0">
                <a:latin typeface="Verdana" panose="020B0604030504040204" pitchFamily="34" charset="0"/>
                <a:ea typeface="Verdana" panose="020B0604030504040204" pitchFamily="34" charset="0"/>
              </a:rPr>
              <a:t>Initially created </a:t>
            </a:r>
            <a:r>
              <a:rPr lang="en-IN" dirty="0" err="1">
                <a:latin typeface="Verdana" panose="020B0604030504040204" pitchFamily="34" charset="0"/>
                <a:ea typeface="Verdana" panose="020B0604030504040204" pitchFamily="34" charset="0"/>
              </a:rPr>
              <a:t>timings_df</a:t>
            </a:r>
            <a:r>
              <a:rPr lang="en-IN" dirty="0">
                <a:latin typeface="Verdana" panose="020B0604030504040204" pitchFamily="34" charset="0"/>
                <a:ea typeface="Verdana" panose="020B0604030504040204" pitchFamily="34" charset="0"/>
              </a:rPr>
              <a:t> that holds the start and end time of training data on each day where start time is calculated such that its Global Horizontal Irradiance is greater than 10 (threshold) and at end time Total Cloud cover should be greater than zero.</a:t>
            </a:r>
          </a:p>
          <a:p>
            <a:r>
              <a:rPr lang="en-IN" dirty="0">
                <a:latin typeface="Verdana" panose="020B0604030504040204" pitchFamily="34" charset="0"/>
                <a:ea typeface="Verdana" panose="020B0604030504040204" pitchFamily="34" charset="0"/>
              </a:rPr>
              <a:t>In train data, columns such as Total Cloud Cover and Snow Depth has outliers such as </a:t>
            </a:r>
            <a:r>
              <a:rPr lang="en-IN" dirty="0">
                <a:solidFill>
                  <a:schemeClr val="tx1">
                    <a:lumMod val="95000"/>
                  </a:schemeClr>
                </a:solidFill>
                <a:latin typeface="Verdana" panose="020B0604030504040204" pitchFamily="34" charset="0"/>
                <a:ea typeface="Verdana" panose="020B0604030504040204" pitchFamily="34" charset="0"/>
              </a:rPr>
              <a:t>-7999 and finally collected columns that has outliers.</a:t>
            </a:r>
          </a:p>
          <a:p>
            <a:r>
              <a:rPr lang="en-IN" dirty="0">
                <a:solidFill>
                  <a:schemeClr val="tx1">
                    <a:lumMod val="95000"/>
                  </a:schemeClr>
                </a:solidFill>
                <a:latin typeface="Verdana" panose="020B0604030504040204" pitchFamily="34" charset="0"/>
                <a:ea typeface="Verdana" panose="020B0604030504040204" pitchFamily="34" charset="0"/>
              </a:rPr>
              <a:t>Unfortunately Snow Depth at '2020/06/09’ has 115 outliers till 08:50 am, hence its start time had modified to 08:51.</a:t>
            </a:r>
          </a:p>
        </p:txBody>
      </p:sp>
    </p:spTree>
    <p:extLst>
      <p:ext uri="{BB962C8B-B14F-4D97-AF65-F5344CB8AC3E}">
        <p14:creationId xmlns:p14="http://schemas.microsoft.com/office/powerpoint/2010/main" val="203720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65623-1445-4EAE-BA62-9DF455B0A4F2}"/>
              </a:ext>
            </a:extLst>
          </p:cNvPr>
          <p:cNvSpPr>
            <a:spLocks noGrp="1"/>
          </p:cNvSpPr>
          <p:nvPr>
            <p:ph idx="1"/>
          </p:nvPr>
        </p:nvSpPr>
        <p:spPr>
          <a:xfrm>
            <a:off x="913795" y="503583"/>
            <a:ext cx="10353762" cy="5844208"/>
          </a:xfrm>
        </p:spPr>
        <p:txBody>
          <a:bodyPr/>
          <a:lstStyle/>
          <a:p>
            <a:r>
              <a:rPr lang="en-IN" dirty="0"/>
              <a:t>Next filtered train data with the help of </a:t>
            </a:r>
            <a:r>
              <a:rPr lang="en-IN" dirty="0" err="1"/>
              <a:t>timings_df</a:t>
            </a:r>
            <a:r>
              <a:rPr lang="en-IN" dirty="0"/>
              <a:t> as mentioned above and selected columns except </a:t>
            </a:r>
            <a:r>
              <a:rPr lang="en-US" b="1" i="0" dirty="0">
                <a:solidFill>
                  <a:schemeClr val="tx1">
                    <a:lumMod val="95000"/>
                  </a:schemeClr>
                </a:solidFill>
                <a:effectLst/>
                <a:latin typeface="Helvetica Neue"/>
              </a:rPr>
              <a:t>Avg Wind Direction @ 6ft [deg from N] column.</a:t>
            </a:r>
          </a:p>
          <a:p>
            <a:r>
              <a:rPr lang="en-US" b="1" dirty="0">
                <a:solidFill>
                  <a:schemeClr val="tx1">
                    <a:lumMod val="95000"/>
                  </a:schemeClr>
                </a:solidFill>
                <a:effectLst/>
              </a:rPr>
              <a:t>Now modified outliers in every column, such that in future when any outlier occur in any column.</a:t>
            </a:r>
          </a:p>
          <a:p>
            <a:r>
              <a:rPr lang="en-US" b="1" dirty="0">
                <a:solidFill>
                  <a:schemeClr val="tx1">
                    <a:lumMod val="95000"/>
                  </a:schemeClr>
                </a:solidFill>
                <a:effectLst/>
              </a:rPr>
              <a:t>Changed datatypes of all columns into float such that it will not affect when we normalize data.</a:t>
            </a:r>
          </a:p>
          <a:p>
            <a:r>
              <a:rPr lang="en-US" b="1" dirty="0">
                <a:solidFill>
                  <a:schemeClr val="tx1">
                    <a:lumMod val="95000"/>
                  </a:schemeClr>
                </a:solidFill>
                <a:effectLst/>
              </a:rPr>
              <a:t>Calculated Relative Humidity referred from here </a:t>
            </a:r>
            <a:r>
              <a:rPr lang="en-US" b="1" dirty="0">
                <a:solidFill>
                  <a:schemeClr val="tx1">
                    <a:lumMod val="95000"/>
                  </a:schemeClr>
                </a:solidFill>
                <a:effectLst/>
                <a:hlinkClick r:id="rId2"/>
              </a:rPr>
              <a:t>http://www.bom.gov.au/climate/averages/climatology/relhum/calc-rh.pdf</a:t>
            </a:r>
            <a:endParaRPr lang="en-US" b="1" dirty="0">
              <a:solidFill>
                <a:schemeClr val="tx1">
                  <a:lumMod val="95000"/>
                </a:schemeClr>
              </a:solidFill>
              <a:effectLst/>
            </a:endParaRPr>
          </a:p>
          <a:p>
            <a:r>
              <a:rPr lang="en-US" b="1" dirty="0">
                <a:solidFill>
                  <a:schemeClr val="tx1">
                    <a:lumMod val="95000"/>
                  </a:schemeClr>
                </a:solidFill>
                <a:effectLst/>
              </a:rPr>
              <a:t>Collected data at 10 min time interval and also one hot encoded </a:t>
            </a:r>
            <a:r>
              <a:rPr lang="en-US" b="1" dirty="0" err="1">
                <a:solidFill>
                  <a:schemeClr val="tx1">
                    <a:lumMod val="95000"/>
                  </a:schemeClr>
                </a:solidFill>
                <a:effectLst/>
              </a:rPr>
              <a:t>wrt</a:t>
            </a:r>
            <a:r>
              <a:rPr lang="en-US" b="1" dirty="0">
                <a:solidFill>
                  <a:schemeClr val="tx1">
                    <a:lumMod val="95000"/>
                  </a:schemeClr>
                </a:solidFill>
                <a:effectLst/>
              </a:rPr>
              <a:t>  months.</a:t>
            </a:r>
          </a:p>
          <a:p>
            <a:r>
              <a:rPr lang="en-US" b="1" dirty="0">
                <a:solidFill>
                  <a:schemeClr val="tx1">
                    <a:lumMod val="95000"/>
                  </a:schemeClr>
                </a:solidFill>
                <a:effectLst/>
              </a:rPr>
              <a:t>Then passed these data to sequencing like 2 hour as input and next 2 hour as output.</a:t>
            </a:r>
          </a:p>
          <a:p>
            <a:r>
              <a:rPr lang="en-US" b="1" dirty="0">
                <a:solidFill>
                  <a:schemeClr val="tx1">
                    <a:lumMod val="95000"/>
                  </a:schemeClr>
                </a:solidFill>
                <a:effectLst/>
              </a:rPr>
              <a:t>Minmax scaled data and passed to LSTM  model for training.</a:t>
            </a:r>
          </a:p>
          <a:p>
            <a:endParaRPr lang="en-IN" dirty="0">
              <a:solidFill>
                <a:schemeClr val="tx1">
                  <a:lumMod val="95000"/>
                </a:schemeClr>
              </a:solidFill>
            </a:endParaRPr>
          </a:p>
          <a:p>
            <a:endParaRPr lang="en-IN" dirty="0"/>
          </a:p>
        </p:txBody>
      </p:sp>
    </p:spTree>
    <p:extLst>
      <p:ext uri="{BB962C8B-B14F-4D97-AF65-F5344CB8AC3E}">
        <p14:creationId xmlns:p14="http://schemas.microsoft.com/office/powerpoint/2010/main" val="2193031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417</TotalTime>
  <Words>376</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Bahnschrift SemiBold</vt:lpstr>
      <vt:lpstr>Bookman Old Style</vt:lpstr>
      <vt:lpstr>Helvetica Neue</vt:lpstr>
      <vt:lpstr>Open Sans</vt:lpstr>
      <vt:lpstr>Rockwell</vt:lpstr>
      <vt:lpstr>Verdana</vt:lpstr>
      <vt:lpstr>Wingdings</vt:lpstr>
      <vt:lpstr>Damask</vt:lpstr>
      <vt:lpstr>Karthi-07Shell</vt:lpstr>
      <vt:lpstr>Motivation</vt:lpstr>
      <vt:lpstr>Proof of methodology</vt:lpstr>
      <vt:lpstr>Environment Setup</vt:lpstr>
      <vt:lpstr>Dataset and preprocessing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Karthi-07Shell</dc:title>
  <dc:creator>NELLA NIKESH</dc:creator>
  <cp:lastModifiedBy>NELLA NIKESH</cp:lastModifiedBy>
  <cp:revision>4</cp:revision>
  <dcterms:created xsi:type="dcterms:W3CDTF">2021-11-10T13:45:55Z</dcterms:created>
  <dcterms:modified xsi:type="dcterms:W3CDTF">2021-12-05T16:27:00Z</dcterms:modified>
</cp:coreProperties>
</file>