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73" r:id="rId13"/>
    <p:sldId id="265" r:id="rId14"/>
    <p:sldId id="270" r:id="rId15"/>
    <p:sldId id="271" r:id="rId16"/>
    <p:sldId id="266" r:id="rId17"/>
    <p:sldId id="272" r:id="rId18"/>
    <p:sldId id="267" r:id="rId19"/>
    <p:sldId id="268" r:id="rId20"/>
    <p:sldId id="269" r:id="rId21"/>
    <p:sldId id="275" r:id="rId22"/>
    <p:sldId id="277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Verteilung</a:t>
            </a:r>
            <a:r>
              <a:rPr lang="de-DE" baseline="0" dirty="0"/>
              <a:t> Zielvariable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Grenzwertunterschreitungen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 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45400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98-4FBF-85C4-7822B64E0C0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Grenzwertüberschreitungen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 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4327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98-4FBF-85C4-7822B64E0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761480"/>
        <c:axId val="452763448"/>
      </c:barChart>
      <c:catAx>
        <c:axId val="452761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2763448"/>
        <c:crosses val="autoZero"/>
        <c:auto val="1"/>
        <c:lblAlgn val="ctr"/>
        <c:lblOffset val="100"/>
        <c:noMultiLvlLbl val="0"/>
      </c:catAx>
      <c:valAx>
        <c:axId val="45276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2761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Grenzwertunterschreitungen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 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47000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26-4534-AE38-C25E4B7F1E8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Grenzwertüberschreitungen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 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26-4534-AE38-C25E4B7F1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761480"/>
        <c:axId val="452763448"/>
      </c:barChart>
      <c:catAx>
        <c:axId val="452761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2763448"/>
        <c:crosses val="autoZero"/>
        <c:auto val="1"/>
        <c:lblAlgn val="ctr"/>
        <c:lblOffset val="100"/>
        <c:noMultiLvlLbl val="0"/>
      </c:catAx>
      <c:valAx>
        <c:axId val="45276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2761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Grenzwertunterschreitungen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 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8C-4F33-973D-1E7CB7473D4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Grenzwertüberschreitungen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 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8C-4F33-973D-1E7CB7473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761480"/>
        <c:axId val="452763448"/>
      </c:barChart>
      <c:catAx>
        <c:axId val="452761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2763448"/>
        <c:crosses val="autoZero"/>
        <c:auto val="1"/>
        <c:lblAlgn val="ctr"/>
        <c:lblOffset val="100"/>
        <c:noMultiLvlLbl val="0"/>
      </c:catAx>
      <c:valAx>
        <c:axId val="45276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2761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Grenzwertunterschreitungen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 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48-426A-A2B4-5A0DFB7045F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Grenzwertüberschreitungen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 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48-426A-A2B4-5A0DFB704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761480"/>
        <c:axId val="452763448"/>
      </c:barChart>
      <c:catAx>
        <c:axId val="452761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2763448"/>
        <c:crosses val="autoZero"/>
        <c:auto val="1"/>
        <c:lblAlgn val="ctr"/>
        <c:lblOffset val="100"/>
        <c:noMultiLvlLbl val="0"/>
      </c:catAx>
      <c:valAx>
        <c:axId val="45276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2761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74F74-D593-43F8-8297-0696F5CFC70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BFEDAF-8CEC-45B9-A3D9-02EA88E39D02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3A10439B-5262-4ABE-9CBD-27C9E405C92A}" type="parTrans" cxnId="{2CD4A0EF-6D4B-4219-B6BB-A70C047B5CED}">
      <dgm:prSet/>
      <dgm:spPr/>
      <dgm:t>
        <a:bodyPr/>
        <a:lstStyle/>
        <a:p>
          <a:endParaRPr lang="de-DE"/>
        </a:p>
      </dgm:t>
    </dgm:pt>
    <dgm:pt modelId="{0429383E-41BB-4522-A487-7064C11042E5}" type="sibTrans" cxnId="{2CD4A0EF-6D4B-4219-B6BB-A70C047B5CED}">
      <dgm:prSet/>
      <dgm:spPr/>
      <dgm:t>
        <a:bodyPr/>
        <a:lstStyle/>
        <a:p>
          <a:endParaRPr lang="de-DE"/>
        </a:p>
      </dgm:t>
    </dgm:pt>
    <dgm:pt modelId="{3CBBADFE-CA6E-4B3A-8993-113FFB4C6860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B9A40A6-119E-4F5B-A93B-153564AB9053}" type="parTrans" cxnId="{6E89C877-6886-4017-A3F0-5C714A943D14}">
      <dgm:prSet/>
      <dgm:spPr/>
      <dgm:t>
        <a:bodyPr/>
        <a:lstStyle/>
        <a:p>
          <a:endParaRPr lang="de-DE"/>
        </a:p>
      </dgm:t>
    </dgm:pt>
    <dgm:pt modelId="{6E815EE3-6C29-4A42-91EA-DF5148A3056B}" type="sibTrans" cxnId="{6E89C877-6886-4017-A3F0-5C714A943D14}">
      <dgm:prSet/>
      <dgm:spPr/>
      <dgm:t>
        <a:bodyPr/>
        <a:lstStyle/>
        <a:p>
          <a:endParaRPr lang="de-DE"/>
        </a:p>
      </dgm:t>
    </dgm:pt>
    <dgm:pt modelId="{08218641-D22A-4D0C-882A-21446538CB90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75F13A4-527A-403D-BE38-D634CEB8AEE2}" type="parTrans" cxnId="{3FAFEBB9-5D92-41F1-A7C7-FF36D6160B7B}">
      <dgm:prSet/>
      <dgm:spPr/>
      <dgm:t>
        <a:bodyPr/>
        <a:lstStyle/>
        <a:p>
          <a:endParaRPr lang="de-DE"/>
        </a:p>
      </dgm:t>
    </dgm:pt>
    <dgm:pt modelId="{C925F295-99C6-48C8-AC4C-D1DCCAEAD0FA}" type="sibTrans" cxnId="{3FAFEBB9-5D92-41F1-A7C7-FF36D6160B7B}">
      <dgm:prSet/>
      <dgm:spPr/>
      <dgm:t>
        <a:bodyPr/>
        <a:lstStyle/>
        <a:p>
          <a:endParaRPr lang="de-DE"/>
        </a:p>
      </dgm:t>
    </dgm:pt>
    <dgm:pt modelId="{84A4A61D-B45C-48D9-8590-106215BA72AD}" type="pres">
      <dgm:prSet presAssocID="{8C974F74-D593-43F8-8297-0696F5CFC703}" presName="cycle" presStyleCnt="0">
        <dgm:presLayoutVars>
          <dgm:dir/>
          <dgm:resizeHandles val="exact"/>
        </dgm:presLayoutVars>
      </dgm:prSet>
      <dgm:spPr/>
    </dgm:pt>
    <dgm:pt modelId="{36130D43-1973-4EE5-B618-0983DD7C9480}" type="pres">
      <dgm:prSet presAssocID="{71BFEDAF-8CEC-45B9-A3D9-02EA88E39D02}" presName="dummy" presStyleCnt="0"/>
      <dgm:spPr/>
    </dgm:pt>
    <dgm:pt modelId="{47F9C7A3-356F-423C-98EC-EE799D94FDEA}" type="pres">
      <dgm:prSet presAssocID="{71BFEDAF-8CEC-45B9-A3D9-02EA88E39D02}" presName="node" presStyleLbl="revTx" presStyleIdx="0" presStyleCnt="3">
        <dgm:presLayoutVars>
          <dgm:bulletEnabled val="1"/>
        </dgm:presLayoutVars>
      </dgm:prSet>
      <dgm:spPr/>
    </dgm:pt>
    <dgm:pt modelId="{DED8C738-439C-446F-81B4-343958453AB4}" type="pres">
      <dgm:prSet presAssocID="{0429383E-41BB-4522-A487-7064C11042E5}" presName="sibTrans" presStyleLbl="node1" presStyleIdx="0" presStyleCnt="3"/>
      <dgm:spPr/>
    </dgm:pt>
    <dgm:pt modelId="{8AC8A1D9-D5DA-46F7-938D-D58BE138BA14}" type="pres">
      <dgm:prSet presAssocID="{3CBBADFE-CA6E-4B3A-8993-113FFB4C6860}" presName="dummy" presStyleCnt="0"/>
      <dgm:spPr/>
    </dgm:pt>
    <dgm:pt modelId="{21413B4B-3CDB-4B38-8B83-2B18955335C6}" type="pres">
      <dgm:prSet presAssocID="{3CBBADFE-CA6E-4B3A-8993-113FFB4C6860}" presName="node" presStyleLbl="revTx" presStyleIdx="1" presStyleCnt="3">
        <dgm:presLayoutVars>
          <dgm:bulletEnabled val="1"/>
        </dgm:presLayoutVars>
      </dgm:prSet>
      <dgm:spPr/>
    </dgm:pt>
    <dgm:pt modelId="{128CDE10-473C-4257-BA4A-CC6308D9B66B}" type="pres">
      <dgm:prSet presAssocID="{6E815EE3-6C29-4A42-91EA-DF5148A3056B}" presName="sibTrans" presStyleLbl="node1" presStyleIdx="1" presStyleCnt="3"/>
      <dgm:spPr/>
    </dgm:pt>
    <dgm:pt modelId="{9763208F-5D78-48CC-B34B-A65F86A73619}" type="pres">
      <dgm:prSet presAssocID="{08218641-D22A-4D0C-882A-21446538CB90}" presName="dummy" presStyleCnt="0"/>
      <dgm:spPr/>
    </dgm:pt>
    <dgm:pt modelId="{F62BD215-F24D-4826-8DFE-A8FECA425E71}" type="pres">
      <dgm:prSet presAssocID="{08218641-D22A-4D0C-882A-21446538CB90}" presName="node" presStyleLbl="revTx" presStyleIdx="2" presStyleCnt="3">
        <dgm:presLayoutVars>
          <dgm:bulletEnabled val="1"/>
        </dgm:presLayoutVars>
      </dgm:prSet>
      <dgm:spPr/>
    </dgm:pt>
    <dgm:pt modelId="{0EA6EAB7-AF4D-4075-B3B8-CF7BECA17F2F}" type="pres">
      <dgm:prSet presAssocID="{C925F295-99C6-48C8-AC4C-D1DCCAEAD0FA}" presName="sibTrans" presStyleLbl="node1" presStyleIdx="2" presStyleCnt="3"/>
      <dgm:spPr/>
    </dgm:pt>
  </dgm:ptLst>
  <dgm:cxnLst>
    <dgm:cxn modelId="{2CFDED28-1501-48C4-9B94-885D1740B6D0}" type="presOf" srcId="{08218641-D22A-4D0C-882A-21446538CB90}" destId="{F62BD215-F24D-4826-8DFE-A8FECA425E71}" srcOrd="0" destOrd="0" presId="urn:microsoft.com/office/officeart/2005/8/layout/cycle1"/>
    <dgm:cxn modelId="{CB9D942D-A293-4793-9FA3-DC4DD51FDB80}" type="presOf" srcId="{C925F295-99C6-48C8-AC4C-D1DCCAEAD0FA}" destId="{0EA6EAB7-AF4D-4075-B3B8-CF7BECA17F2F}" srcOrd="0" destOrd="0" presId="urn:microsoft.com/office/officeart/2005/8/layout/cycle1"/>
    <dgm:cxn modelId="{1ED38032-898F-490D-92D6-8800DB33331F}" type="presOf" srcId="{6E815EE3-6C29-4A42-91EA-DF5148A3056B}" destId="{128CDE10-473C-4257-BA4A-CC6308D9B66B}" srcOrd="0" destOrd="0" presId="urn:microsoft.com/office/officeart/2005/8/layout/cycle1"/>
    <dgm:cxn modelId="{EAB6936A-521B-4851-9C83-857DCF314473}" type="presOf" srcId="{0429383E-41BB-4522-A487-7064C11042E5}" destId="{DED8C738-439C-446F-81B4-343958453AB4}" srcOrd="0" destOrd="0" presId="urn:microsoft.com/office/officeart/2005/8/layout/cycle1"/>
    <dgm:cxn modelId="{A38DCD6B-8443-4420-A172-2684728806D2}" type="presOf" srcId="{3CBBADFE-CA6E-4B3A-8993-113FFB4C6860}" destId="{21413B4B-3CDB-4B38-8B83-2B18955335C6}" srcOrd="0" destOrd="0" presId="urn:microsoft.com/office/officeart/2005/8/layout/cycle1"/>
    <dgm:cxn modelId="{6E89C877-6886-4017-A3F0-5C714A943D14}" srcId="{8C974F74-D593-43F8-8297-0696F5CFC703}" destId="{3CBBADFE-CA6E-4B3A-8993-113FFB4C6860}" srcOrd="1" destOrd="0" parTransId="{8B9A40A6-119E-4F5B-A93B-153564AB9053}" sibTransId="{6E815EE3-6C29-4A42-91EA-DF5148A3056B}"/>
    <dgm:cxn modelId="{D1C9929B-6FB5-42A1-B0FD-A5E48D77F761}" type="presOf" srcId="{71BFEDAF-8CEC-45B9-A3D9-02EA88E39D02}" destId="{47F9C7A3-356F-423C-98EC-EE799D94FDEA}" srcOrd="0" destOrd="0" presId="urn:microsoft.com/office/officeart/2005/8/layout/cycle1"/>
    <dgm:cxn modelId="{3FAFEBB9-5D92-41F1-A7C7-FF36D6160B7B}" srcId="{8C974F74-D593-43F8-8297-0696F5CFC703}" destId="{08218641-D22A-4D0C-882A-21446538CB90}" srcOrd="2" destOrd="0" parTransId="{075F13A4-527A-403D-BE38-D634CEB8AEE2}" sibTransId="{C925F295-99C6-48C8-AC4C-D1DCCAEAD0FA}"/>
    <dgm:cxn modelId="{2CD4A0EF-6D4B-4219-B6BB-A70C047B5CED}" srcId="{8C974F74-D593-43F8-8297-0696F5CFC703}" destId="{71BFEDAF-8CEC-45B9-A3D9-02EA88E39D02}" srcOrd="0" destOrd="0" parTransId="{3A10439B-5262-4ABE-9CBD-27C9E405C92A}" sibTransId="{0429383E-41BB-4522-A487-7064C11042E5}"/>
    <dgm:cxn modelId="{FE2CB1F1-277B-4E30-8402-084258F1A9E7}" type="presOf" srcId="{8C974F74-D593-43F8-8297-0696F5CFC703}" destId="{84A4A61D-B45C-48D9-8590-106215BA72AD}" srcOrd="0" destOrd="0" presId="urn:microsoft.com/office/officeart/2005/8/layout/cycle1"/>
    <dgm:cxn modelId="{CD378963-BBDF-47E7-9C43-3667C7668C2E}" type="presParOf" srcId="{84A4A61D-B45C-48D9-8590-106215BA72AD}" destId="{36130D43-1973-4EE5-B618-0983DD7C9480}" srcOrd="0" destOrd="0" presId="urn:microsoft.com/office/officeart/2005/8/layout/cycle1"/>
    <dgm:cxn modelId="{80B216EE-01FC-42E7-B5CB-F0ACA2AF9BB8}" type="presParOf" srcId="{84A4A61D-B45C-48D9-8590-106215BA72AD}" destId="{47F9C7A3-356F-423C-98EC-EE799D94FDEA}" srcOrd="1" destOrd="0" presId="urn:microsoft.com/office/officeart/2005/8/layout/cycle1"/>
    <dgm:cxn modelId="{397632F3-CB46-41D7-9D05-D9CD3A26584F}" type="presParOf" srcId="{84A4A61D-B45C-48D9-8590-106215BA72AD}" destId="{DED8C738-439C-446F-81B4-343958453AB4}" srcOrd="2" destOrd="0" presId="urn:microsoft.com/office/officeart/2005/8/layout/cycle1"/>
    <dgm:cxn modelId="{FE2B2367-085C-4585-8889-3E8DDFF5610B}" type="presParOf" srcId="{84A4A61D-B45C-48D9-8590-106215BA72AD}" destId="{8AC8A1D9-D5DA-46F7-938D-D58BE138BA14}" srcOrd="3" destOrd="0" presId="urn:microsoft.com/office/officeart/2005/8/layout/cycle1"/>
    <dgm:cxn modelId="{7D8AF06E-C8DC-4A3D-8609-CDFCDD40CFC4}" type="presParOf" srcId="{84A4A61D-B45C-48D9-8590-106215BA72AD}" destId="{21413B4B-3CDB-4B38-8B83-2B18955335C6}" srcOrd="4" destOrd="0" presId="urn:microsoft.com/office/officeart/2005/8/layout/cycle1"/>
    <dgm:cxn modelId="{77B17DF5-5995-4E98-AE24-42BAD283CA0C}" type="presParOf" srcId="{84A4A61D-B45C-48D9-8590-106215BA72AD}" destId="{128CDE10-473C-4257-BA4A-CC6308D9B66B}" srcOrd="5" destOrd="0" presId="urn:microsoft.com/office/officeart/2005/8/layout/cycle1"/>
    <dgm:cxn modelId="{F41035EA-5437-460A-9EE1-C3F8CB6B5120}" type="presParOf" srcId="{84A4A61D-B45C-48D9-8590-106215BA72AD}" destId="{9763208F-5D78-48CC-B34B-A65F86A73619}" srcOrd="6" destOrd="0" presId="urn:microsoft.com/office/officeart/2005/8/layout/cycle1"/>
    <dgm:cxn modelId="{E2DCF9C4-BF7D-4FDD-88A2-04BE8C70A6D0}" type="presParOf" srcId="{84A4A61D-B45C-48D9-8590-106215BA72AD}" destId="{F62BD215-F24D-4826-8DFE-A8FECA425E71}" srcOrd="7" destOrd="0" presId="urn:microsoft.com/office/officeart/2005/8/layout/cycle1"/>
    <dgm:cxn modelId="{4C3406AA-D84D-470A-ADFD-E5F8F7E393F2}" type="presParOf" srcId="{84A4A61D-B45C-48D9-8590-106215BA72AD}" destId="{0EA6EAB7-AF4D-4075-B3B8-CF7BECA17F2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9C7A3-356F-423C-98EC-EE799D94FDEA}">
      <dsp:nvSpPr>
        <dsp:cNvPr id="0" name=""/>
        <dsp:cNvSpPr/>
      </dsp:nvSpPr>
      <dsp:spPr>
        <a:xfrm>
          <a:off x="2375483" y="242379"/>
          <a:ext cx="1234573" cy="1234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2375483" y="242379"/>
        <a:ext cx="1234573" cy="1234573"/>
      </dsp:txXfrm>
    </dsp:sp>
    <dsp:sp modelId="{DED8C738-439C-446F-81B4-343958453AB4}">
      <dsp:nvSpPr>
        <dsp:cNvPr id="0" name=""/>
        <dsp:cNvSpPr/>
      </dsp:nvSpPr>
      <dsp:spPr>
        <a:xfrm>
          <a:off x="493613" y="-902"/>
          <a:ext cx="2920667" cy="2920667"/>
        </a:xfrm>
        <a:prstGeom prst="circularArrow">
          <a:avLst>
            <a:gd name="adj1" fmla="val 8243"/>
            <a:gd name="adj2" fmla="val 575626"/>
            <a:gd name="adj3" fmla="val 2966101"/>
            <a:gd name="adj4" fmla="val 50218"/>
            <a:gd name="adj5" fmla="val 96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13B4B-3CDB-4B38-8B83-2B18955335C6}">
      <dsp:nvSpPr>
        <dsp:cNvPr id="0" name=""/>
        <dsp:cNvSpPr/>
      </dsp:nvSpPr>
      <dsp:spPr>
        <a:xfrm>
          <a:off x="1336660" y="2041674"/>
          <a:ext cx="1234573" cy="1234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1336660" y="2041674"/>
        <a:ext cx="1234573" cy="1234573"/>
      </dsp:txXfrm>
    </dsp:sp>
    <dsp:sp modelId="{128CDE10-473C-4257-BA4A-CC6308D9B66B}">
      <dsp:nvSpPr>
        <dsp:cNvPr id="0" name=""/>
        <dsp:cNvSpPr/>
      </dsp:nvSpPr>
      <dsp:spPr>
        <a:xfrm>
          <a:off x="493613" y="-902"/>
          <a:ext cx="2920667" cy="2920667"/>
        </a:xfrm>
        <a:prstGeom prst="circularArrow">
          <a:avLst>
            <a:gd name="adj1" fmla="val 8243"/>
            <a:gd name="adj2" fmla="val 575626"/>
            <a:gd name="adj3" fmla="val 10174156"/>
            <a:gd name="adj4" fmla="val 7258273"/>
            <a:gd name="adj5" fmla="val 96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BD215-F24D-4826-8DFE-A8FECA425E71}">
      <dsp:nvSpPr>
        <dsp:cNvPr id="0" name=""/>
        <dsp:cNvSpPr/>
      </dsp:nvSpPr>
      <dsp:spPr>
        <a:xfrm>
          <a:off x="297836" y="242379"/>
          <a:ext cx="1234573" cy="1234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297836" y="242379"/>
        <a:ext cx="1234573" cy="1234573"/>
      </dsp:txXfrm>
    </dsp:sp>
    <dsp:sp modelId="{0EA6EAB7-AF4D-4075-B3B8-CF7BECA17F2F}">
      <dsp:nvSpPr>
        <dsp:cNvPr id="0" name=""/>
        <dsp:cNvSpPr/>
      </dsp:nvSpPr>
      <dsp:spPr>
        <a:xfrm>
          <a:off x="493613" y="-902"/>
          <a:ext cx="2920667" cy="2920667"/>
        </a:xfrm>
        <a:prstGeom prst="circularArrow">
          <a:avLst>
            <a:gd name="adj1" fmla="val 8243"/>
            <a:gd name="adj2" fmla="val 575626"/>
            <a:gd name="adj3" fmla="val 16858818"/>
            <a:gd name="adj4" fmla="val 14965555"/>
            <a:gd name="adj5" fmla="val 96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2EA1B-4222-49D4-B2F7-3A7838706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E89570-3872-4CE2-AD50-5A75D0912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5EBF5-4E22-4C8C-8863-7A503545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D45-640D-4A98-A879-170563B542DF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E34947-39C9-402A-B783-FA579836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7E291-48A1-437D-9E9F-425D98EA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410A-FCDE-4CF2-9AEF-E26512CD4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85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E2506-966A-414B-A490-3AF2C205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2C27AE-7453-4AE4-8A4F-B0F25B9B5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57BA48-9710-4EF2-820D-10B3537C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D45-640D-4A98-A879-170563B542DF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AE1323-04FB-422E-8545-A759ED74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0947E-E49D-4D4E-BA58-4A4B2329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410A-FCDE-4CF2-9AEF-E26512CD4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EC0553-B946-4E59-9649-B35D6F539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7FDBC1-29E3-4072-8054-FDFC9E56F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AE9127-C517-49F9-B1C6-3E716870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D45-640D-4A98-A879-170563B542DF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3AEF2-DEFB-4273-B8C1-32756078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30D1AB-0378-4EF2-87B4-7F0E95E4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410A-FCDE-4CF2-9AEF-E26512CD4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76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78653-EDFB-44BE-9924-FD5F69F7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D3800-6A65-47ED-AD42-0A99A977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AC0DA-E8EB-4656-ACD0-60AEDBFB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D45-640D-4A98-A879-170563B542DF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F11628-F6B6-4F8E-BFDC-9134DB64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DC81A-1443-40A0-8BD6-96803DB1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410A-FCDE-4CF2-9AEF-E26512CD4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46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A95EC-693A-4415-B1A3-7BBD5A5D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1E06B6-7EAB-48A2-8C7F-A7C6A2C9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B1FEB4-0CA7-4B3F-A999-1D7BF2AA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D45-640D-4A98-A879-170563B542DF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32FDB9-0496-4923-A74F-8C6A1F69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B8F4D-C0BD-4CC6-9AEB-1F757950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410A-FCDE-4CF2-9AEF-E26512CD4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18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434A6-4BB8-44EA-9C06-D4F13A63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EBDD7-474F-4A98-8B44-D6F9F3487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826306-8293-440C-A18D-830DBA8B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ED61B3-501E-4B2B-8844-34097F3E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D45-640D-4A98-A879-170563B542DF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687DF6-D602-478F-9C43-70351318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E94290-2E65-41CD-B1E8-E9DF7CFC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410A-FCDE-4CF2-9AEF-E26512CD4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44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29DD-AB01-463B-8ACA-F1DB6CF0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9697D3-3574-4EA4-AE10-944F0045F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CF7D89-1191-4D95-B4A8-2B855FE67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FF57B1-8B14-4E51-A158-1D2319332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095757-7FFE-4114-8F50-D1844F85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3806D0-FBF4-4C5C-AFF4-C767B970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D45-640D-4A98-A879-170563B542DF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15D9CD-50AD-4109-8206-B292CE25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8CF827-B9BB-4BAF-9E15-27AF2426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410A-FCDE-4CF2-9AEF-E26512CD4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82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26ACC-2DB0-4375-AD13-F4233B93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F8CA93-6FA1-49CD-B07D-DAF9287F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D45-640D-4A98-A879-170563B542DF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76CB41-FF4C-42A7-980B-6A280760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5E88A0-82E9-45A3-8A6C-A87B28B1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410A-FCDE-4CF2-9AEF-E26512CD4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24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1F8C2E-5FE9-4C6F-8182-E98B5391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D45-640D-4A98-A879-170563B542DF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410C75-7E8F-4BC0-9E57-09C63C49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017A90-F59F-4294-8DA1-484121FE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410A-FCDE-4CF2-9AEF-E26512CD4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5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326EC-D679-49E4-A08B-4431B2DB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9E801F-A226-48FC-8D90-B63B015B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17812B-51DC-45C0-8E05-73D1E3A7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2E1268-A355-4DEF-82F1-0667BD1E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D45-640D-4A98-A879-170563B542DF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089692-A9A7-437E-9A16-9BE59897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7E9C20-D352-40ED-A13D-996C3B33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410A-FCDE-4CF2-9AEF-E26512CD4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0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21116-E673-4887-A16A-2B0EF5D3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08489F-C5D1-4FF8-8F07-06FC1094D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CE8611-56CF-4183-BBF2-9E4313B1D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4A269A-2A26-4F77-9045-80DCCDA9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D45-640D-4A98-A879-170563B542DF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5D2DE1-238E-4983-8E76-36021BA9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2FA69A-4F26-4A6E-9479-4507E745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410A-FCDE-4CF2-9AEF-E26512CD4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70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CA5159-97F3-417E-9FE0-2B59B04D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7736FE-94D6-4FE0-A93C-2B7F1C1D7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714D03-2570-4B84-A238-F65EB6369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3D45-640D-4A98-A879-170563B542DF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D6DC3-F443-4459-B25A-180840E69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EA057-376D-417C-8D27-4CF1E6AFE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410A-FCDE-4CF2-9AEF-E26512CD4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3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E95EFD8-59AE-4244-8819-FD2168806A2E}"/>
              </a:ext>
            </a:extLst>
          </p:cNvPr>
          <p:cNvGrpSpPr/>
          <p:nvPr/>
        </p:nvGrpSpPr>
        <p:grpSpPr>
          <a:xfrm>
            <a:off x="1927876" y="681073"/>
            <a:ext cx="5564877" cy="4898735"/>
            <a:chOff x="1927876" y="681073"/>
            <a:chExt cx="5564877" cy="489873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52E1631-BBDB-4207-959B-AD6C493E5631}"/>
                </a:ext>
              </a:extLst>
            </p:cNvPr>
            <p:cNvSpPr/>
            <p:nvPr/>
          </p:nvSpPr>
          <p:spPr>
            <a:xfrm>
              <a:off x="3972232" y="1946787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F56F956-8B6E-4B41-AC79-F465449712F1}"/>
                </a:ext>
              </a:extLst>
            </p:cNvPr>
            <p:cNvSpPr/>
            <p:nvPr/>
          </p:nvSpPr>
          <p:spPr>
            <a:xfrm>
              <a:off x="3972232" y="2580968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FCC77BF-E913-40BC-B235-D4A4AD3DE07D}"/>
                </a:ext>
              </a:extLst>
            </p:cNvPr>
            <p:cNvSpPr/>
            <p:nvPr/>
          </p:nvSpPr>
          <p:spPr>
            <a:xfrm>
              <a:off x="3972232" y="3215149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8A866C9-9911-4554-A3D7-408D2E8684F8}"/>
                </a:ext>
              </a:extLst>
            </p:cNvPr>
            <p:cNvSpPr/>
            <p:nvPr/>
          </p:nvSpPr>
          <p:spPr>
            <a:xfrm>
              <a:off x="3972232" y="3849330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3039747-84A8-451E-9591-20BC19F38394}"/>
                </a:ext>
              </a:extLst>
            </p:cNvPr>
            <p:cNvSpPr/>
            <p:nvPr/>
          </p:nvSpPr>
          <p:spPr>
            <a:xfrm>
              <a:off x="3972232" y="4483511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AD6D2BB-5916-4137-9B93-A457CD7E77C4}"/>
                </a:ext>
              </a:extLst>
            </p:cNvPr>
            <p:cNvSpPr/>
            <p:nvPr/>
          </p:nvSpPr>
          <p:spPr>
            <a:xfrm>
              <a:off x="3972232" y="5117692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9376523-5DE3-4371-A898-2C82B23ADC77}"/>
                </a:ext>
              </a:extLst>
            </p:cNvPr>
            <p:cNvSpPr/>
            <p:nvPr/>
          </p:nvSpPr>
          <p:spPr>
            <a:xfrm>
              <a:off x="5314335" y="2580968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22A4836-0619-4358-A81F-7509A08DDF62}"/>
                </a:ext>
              </a:extLst>
            </p:cNvPr>
            <p:cNvSpPr/>
            <p:nvPr/>
          </p:nvSpPr>
          <p:spPr>
            <a:xfrm>
              <a:off x="5314335" y="3215149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5D7ABF8-92B3-4E7E-B844-5077F7D88EFB}"/>
                </a:ext>
              </a:extLst>
            </p:cNvPr>
            <p:cNvSpPr/>
            <p:nvPr/>
          </p:nvSpPr>
          <p:spPr>
            <a:xfrm>
              <a:off x="5314335" y="3849330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C1B5A9F8-B15A-41A9-B87E-792B8316FE8C}"/>
                </a:ext>
              </a:extLst>
            </p:cNvPr>
            <p:cNvSpPr/>
            <p:nvPr/>
          </p:nvSpPr>
          <p:spPr>
            <a:xfrm>
              <a:off x="5314335" y="4483511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8BA09FB-6D89-4589-8F12-56A878618CD9}"/>
                </a:ext>
              </a:extLst>
            </p:cNvPr>
            <p:cNvSpPr/>
            <p:nvPr/>
          </p:nvSpPr>
          <p:spPr>
            <a:xfrm>
              <a:off x="6688644" y="3482347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9BFCCB3-F49C-4776-8E87-1E13F83A5C52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4414684" y="2177845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91D58D8-BD15-4745-8D76-79670197FB3D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4414684" y="2812026"/>
              <a:ext cx="899651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93381A55-67F5-4188-A014-6F4BBF7F1683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4414684" y="2812026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3C196BFD-9642-4B1E-B2CD-F771AD1E3F10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4414684" y="3446207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4173D414-1251-4F1B-B9E0-FFBC728FAFFF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4414684" y="4080388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D7CBF12-53EC-4ED9-9E71-4E42B4A63368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 flipV="1">
              <a:off x="4414684" y="4714569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5582374B-7AD1-4772-86A2-61A1FF4A9DD6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4414684" y="2177845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50DE2064-C84D-41D1-9E61-5C634D7B07D1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4414684" y="2812026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8FEB4A21-E2F4-4B7F-A3A5-9E1D4710FBAD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4414684" y="3446207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FD877E62-AFBF-4C89-A893-087959F3905B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4414684" y="2812026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5A39EC54-0BF4-455F-AE1F-216A5799D284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4414684" y="4714569"/>
              <a:ext cx="899651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BC2C6C91-EE24-47B3-B485-CFC0521A1A2D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414684" y="3446207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36637D23-0A99-41FC-A4F5-DDF1DA260AF7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4414684" y="2812026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19464DBA-1851-4D9F-BD21-2D802BF10654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4414684" y="3446207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52DFC123-DC02-478D-BD32-8A677CE04D18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4414684" y="4080388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818531AA-4273-47A0-B776-08ABC0AE3E04}"/>
                </a:ext>
              </a:extLst>
            </p:cNvPr>
            <p:cNvCxnSpPr>
              <a:cxnSpLocks/>
              <a:stCxn id="11" idx="6"/>
              <a:endCxn id="19" idx="2"/>
            </p:cNvCxnSpPr>
            <p:nvPr/>
          </p:nvCxnSpPr>
          <p:spPr>
            <a:xfrm>
              <a:off x="5756787" y="2812026"/>
              <a:ext cx="931857" cy="90137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25406420-79DC-446D-9B45-83A8E7970A66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5756787" y="3446207"/>
              <a:ext cx="931857" cy="26719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32C6CC1A-174F-49C3-B135-DA905C241F26}"/>
                </a:ext>
              </a:extLst>
            </p:cNvPr>
            <p:cNvCxnSpPr>
              <a:cxnSpLocks/>
              <a:stCxn id="13" idx="6"/>
              <a:endCxn id="19" idx="2"/>
            </p:cNvCxnSpPr>
            <p:nvPr/>
          </p:nvCxnSpPr>
          <p:spPr>
            <a:xfrm flipV="1">
              <a:off x="5756787" y="3713405"/>
              <a:ext cx="931857" cy="366983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91EA5572-09B8-46B8-B2AD-AD5061A031E9}"/>
                </a:ext>
              </a:extLst>
            </p:cNvPr>
            <p:cNvCxnSpPr>
              <a:cxnSpLocks/>
              <a:stCxn id="14" idx="6"/>
              <a:endCxn id="19" idx="2"/>
            </p:cNvCxnSpPr>
            <p:nvPr/>
          </p:nvCxnSpPr>
          <p:spPr>
            <a:xfrm flipV="1">
              <a:off x="5756787" y="3713405"/>
              <a:ext cx="931857" cy="100116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Geschweifte Klammer rechts 95">
              <a:extLst>
                <a:ext uri="{FF2B5EF4-FFF2-40B4-BE49-F238E27FC236}">
                  <a16:creationId xmlns:a16="http://schemas.microsoft.com/office/drawing/2014/main" id="{A308F676-7901-4480-B05E-FF9C41D7BEAB}"/>
                </a:ext>
              </a:extLst>
            </p:cNvPr>
            <p:cNvSpPr/>
            <p:nvPr/>
          </p:nvSpPr>
          <p:spPr>
            <a:xfrm rot="16200000">
              <a:off x="5454445" y="1526458"/>
              <a:ext cx="162232" cy="7964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Geschweifte Klammer rechts 96">
              <a:extLst>
                <a:ext uri="{FF2B5EF4-FFF2-40B4-BE49-F238E27FC236}">
                  <a16:creationId xmlns:a16="http://schemas.microsoft.com/office/drawing/2014/main" id="{8D037596-5A02-4B33-8F95-A177BCF1A227}"/>
                </a:ext>
              </a:extLst>
            </p:cNvPr>
            <p:cNvSpPr/>
            <p:nvPr/>
          </p:nvSpPr>
          <p:spPr>
            <a:xfrm rot="16200000">
              <a:off x="4112342" y="1145458"/>
              <a:ext cx="162232" cy="7964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Geschweifte Klammer rechts 97">
              <a:extLst>
                <a:ext uri="{FF2B5EF4-FFF2-40B4-BE49-F238E27FC236}">
                  <a16:creationId xmlns:a16="http://schemas.microsoft.com/office/drawing/2014/main" id="{40D7B767-042C-432D-9442-B63C586DCF09}"/>
                </a:ext>
              </a:extLst>
            </p:cNvPr>
            <p:cNvSpPr/>
            <p:nvPr/>
          </p:nvSpPr>
          <p:spPr>
            <a:xfrm rot="16200000">
              <a:off x="6796548" y="2339411"/>
              <a:ext cx="162232" cy="796412"/>
            </a:xfrm>
            <a:prstGeom prst="rightBrac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DB8C4F17-9263-4F31-8238-CF78AB5F77FE}"/>
                </a:ext>
              </a:extLst>
            </p:cNvPr>
            <p:cNvSpPr txBox="1"/>
            <p:nvPr/>
          </p:nvSpPr>
          <p:spPr>
            <a:xfrm>
              <a:off x="3795253" y="681073"/>
              <a:ext cx="1265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Eingangs-</a:t>
              </a:r>
            </a:p>
            <a:p>
              <a:r>
                <a:rPr lang="de-DE" dirty="0" err="1"/>
                <a:t>schicht</a:t>
              </a:r>
              <a:endParaRPr lang="de-DE" dirty="0"/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0F8DD55B-E1AC-4121-AB3E-55AD4E35BD51}"/>
                </a:ext>
              </a:extLst>
            </p:cNvPr>
            <p:cNvSpPr txBox="1"/>
            <p:nvPr/>
          </p:nvSpPr>
          <p:spPr>
            <a:xfrm>
              <a:off x="4983479" y="1005841"/>
              <a:ext cx="12650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Zwischen-schicht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5108BFEF-C562-4627-AF1A-A4C3BFCC3C30}"/>
                </a:ext>
              </a:extLst>
            </p:cNvPr>
            <p:cNvSpPr txBox="1"/>
            <p:nvPr/>
          </p:nvSpPr>
          <p:spPr>
            <a:xfrm>
              <a:off x="6325582" y="1875475"/>
              <a:ext cx="1167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Ausgabe-schicht</a:t>
              </a:r>
            </a:p>
          </p:txBody>
        </p:sp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A4511BC9-23A9-4C7C-8F76-DA61A3A552BA}"/>
                </a:ext>
              </a:extLst>
            </p:cNvPr>
            <p:cNvSpPr/>
            <p:nvPr/>
          </p:nvSpPr>
          <p:spPr>
            <a:xfrm>
              <a:off x="1927876" y="3360174"/>
              <a:ext cx="1052285" cy="63418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Feature Set</a:t>
              </a:r>
            </a:p>
          </p:txBody>
        </p:sp>
        <p:sp>
          <p:nvSpPr>
            <p:cNvPr id="32" name="Pfeil: nach rechts 31">
              <a:extLst>
                <a:ext uri="{FF2B5EF4-FFF2-40B4-BE49-F238E27FC236}">
                  <a16:creationId xmlns:a16="http://schemas.microsoft.com/office/drawing/2014/main" id="{BCE02D15-B7FD-4110-B186-98B17B499D6D}"/>
                </a:ext>
              </a:extLst>
            </p:cNvPr>
            <p:cNvSpPr/>
            <p:nvPr/>
          </p:nvSpPr>
          <p:spPr>
            <a:xfrm>
              <a:off x="3192804" y="3129116"/>
              <a:ext cx="313499" cy="1101357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CDD025AE-5369-4D06-9A69-9DB12D24BB10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4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085ACB0-FE9C-42D1-9C80-919D13A663C5}"/>
              </a:ext>
            </a:extLst>
          </p:cNvPr>
          <p:cNvGrpSpPr/>
          <p:nvPr/>
        </p:nvGrpSpPr>
        <p:grpSpPr>
          <a:xfrm>
            <a:off x="2818276" y="426127"/>
            <a:ext cx="4816142" cy="5824910"/>
            <a:chOff x="2818276" y="426127"/>
            <a:chExt cx="4816142" cy="582491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52E1631-BBDB-4207-959B-AD6C493E5631}"/>
                </a:ext>
              </a:extLst>
            </p:cNvPr>
            <p:cNvSpPr/>
            <p:nvPr/>
          </p:nvSpPr>
          <p:spPr>
            <a:xfrm>
              <a:off x="3297527" y="987995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F56F956-8B6E-4B41-AC79-F465449712F1}"/>
                </a:ext>
              </a:extLst>
            </p:cNvPr>
            <p:cNvSpPr/>
            <p:nvPr/>
          </p:nvSpPr>
          <p:spPr>
            <a:xfrm>
              <a:off x="3297527" y="1622176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FCC77BF-E913-40BC-B235-D4A4AD3DE07D}"/>
                </a:ext>
              </a:extLst>
            </p:cNvPr>
            <p:cNvSpPr/>
            <p:nvPr/>
          </p:nvSpPr>
          <p:spPr>
            <a:xfrm>
              <a:off x="3297527" y="2256357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8A866C9-9911-4554-A3D7-408D2E8684F8}"/>
                </a:ext>
              </a:extLst>
            </p:cNvPr>
            <p:cNvSpPr/>
            <p:nvPr/>
          </p:nvSpPr>
          <p:spPr>
            <a:xfrm>
              <a:off x="3297527" y="2890538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3039747-84A8-451E-9591-20BC19F38394}"/>
                </a:ext>
              </a:extLst>
            </p:cNvPr>
            <p:cNvSpPr/>
            <p:nvPr/>
          </p:nvSpPr>
          <p:spPr>
            <a:xfrm>
              <a:off x="3297527" y="3524719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AD6D2BB-5916-4137-9B93-A457CD7E77C4}"/>
                </a:ext>
              </a:extLst>
            </p:cNvPr>
            <p:cNvSpPr/>
            <p:nvPr/>
          </p:nvSpPr>
          <p:spPr>
            <a:xfrm>
              <a:off x="3297527" y="4158900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9376523-5DE3-4371-A898-2C82B23ADC77}"/>
                </a:ext>
              </a:extLst>
            </p:cNvPr>
            <p:cNvSpPr/>
            <p:nvPr/>
          </p:nvSpPr>
          <p:spPr>
            <a:xfrm>
              <a:off x="4639630" y="1622176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22A4836-0619-4358-A81F-7509A08DDF62}"/>
                </a:ext>
              </a:extLst>
            </p:cNvPr>
            <p:cNvSpPr/>
            <p:nvPr/>
          </p:nvSpPr>
          <p:spPr>
            <a:xfrm>
              <a:off x="4639630" y="2256357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5D7ABF8-92B3-4E7E-B844-5077F7D88EFB}"/>
                </a:ext>
              </a:extLst>
            </p:cNvPr>
            <p:cNvSpPr/>
            <p:nvPr/>
          </p:nvSpPr>
          <p:spPr>
            <a:xfrm>
              <a:off x="4639630" y="2890538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C1B5A9F8-B15A-41A9-B87E-792B8316FE8C}"/>
                </a:ext>
              </a:extLst>
            </p:cNvPr>
            <p:cNvSpPr/>
            <p:nvPr/>
          </p:nvSpPr>
          <p:spPr>
            <a:xfrm>
              <a:off x="4639630" y="3524719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8BA09FB-6D89-4589-8F12-56A878618CD9}"/>
                </a:ext>
              </a:extLst>
            </p:cNvPr>
            <p:cNvSpPr/>
            <p:nvPr/>
          </p:nvSpPr>
          <p:spPr>
            <a:xfrm>
              <a:off x="6013939" y="2523555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9BFCCB3-F49C-4776-8E87-1E13F83A5C52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3739979" y="1219053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91D58D8-BD15-4745-8D76-79670197FB3D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39979" y="1853234"/>
              <a:ext cx="899651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93381A55-67F5-4188-A014-6F4BBF7F1683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3739979" y="1853234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3C196BFD-9642-4B1E-B2CD-F771AD1E3F10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3739979" y="2487415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4173D414-1251-4F1B-B9E0-FFBC728FAFFF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3739979" y="3121596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D7CBF12-53EC-4ED9-9E71-4E42B4A63368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 flipV="1">
              <a:off x="3739979" y="3755777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5582374B-7AD1-4772-86A2-61A1FF4A9DD6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3739979" y="1219053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50DE2064-C84D-41D1-9E61-5C634D7B07D1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3739979" y="1853234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8FEB4A21-E2F4-4B7F-A3A5-9E1D4710FBAD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3739979" y="2487415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FD877E62-AFBF-4C89-A893-087959F3905B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3739979" y="1853234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5A39EC54-0BF4-455F-AE1F-216A5799D284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3739979" y="3755777"/>
              <a:ext cx="899651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BC2C6C91-EE24-47B3-B485-CFC0521A1A2D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3739979" y="2487415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36637D23-0A99-41FC-A4F5-DDF1DA260AF7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3739979" y="1853234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19464DBA-1851-4D9F-BD21-2D802BF10654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3739979" y="2487415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52DFC123-DC02-478D-BD32-8A677CE04D18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3739979" y="3121596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818531AA-4273-47A0-B776-08ABC0AE3E04}"/>
                </a:ext>
              </a:extLst>
            </p:cNvPr>
            <p:cNvCxnSpPr>
              <a:cxnSpLocks/>
              <a:stCxn id="11" idx="6"/>
              <a:endCxn id="19" idx="2"/>
            </p:cNvCxnSpPr>
            <p:nvPr/>
          </p:nvCxnSpPr>
          <p:spPr>
            <a:xfrm>
              <a:off x="5082082" y="1853234"/>
              <a:ext cx="931857" cy="90137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25406420-79DC-446D-9B45-83A8E7970A66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5082082" y="2487415"/>
              <a:ext cx="931857" cy="26719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32C6CC1A-174F-49C3-B135-DA905C241F26}"/>
                </a:ext>
              </a:extLst>
            </p:cNvPr>
            <p:cNvCxnSpPr>
              <a:cxnSpLocks/>
              <a:stCxn id="13" idx="6"/>
              <a:endCxn id="19" idx="2"/>
            </p:cNvCxnSpPr>
            <p:nvPr/>
          </p:nvCxnSpPr>
          <p:spPr>
            <a:xfrm flipV="1">
              <a:off x="5082082" y="2754613"/>
              <a:ext cx="931857" cy="366983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91EA5572-09B8-46B8-B2AD-AD5061A031E9}"/>
                </a:ext>
              </a:extLst>
            </p:cNvPr>
            <p:cNvCxnSpPr>
              <a:cxnSpLocks/>
              <a:stCxn id="14" idx="6"/>
              <a:endCxn id="19" idx="2"/>
            </p:cNvCxnSpPr>
            <p:nvPr/>
          </p:nvCxnSpPr>
          <p:spPr>
            <a:xfrm flipV="1">
              <a:off x="5082082" y="2754613"/>
              <a:ext cx="931857" cy="100116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0D52B47E-0505-44C7-AE8C-4F907CB1C887}"/>
                </a:ext>
              </a:extLst>
            </p:cNvPr>
            <p:cNvSpPr txBox="1"/>
            <p:nvPr/>
          </p:nvSpPr>
          <p:spPr>
            <a:xfrm>
              <a:off x="4065978" y="426127"/>
              <a:ext cx="1526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Feed Forward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59099715-80BA-459B-A2CD-EC2EDB78602D}"/>
                </a:ext>
              </a:extLst>
            </p:cNvPr>
            <p:cNvSpPr txBox="1"/>
            <p:nvPr/>
          </p:nvSpPr>
          <p:spPr>
            <a:xfrm>
              <a:off x="2818276" y="4773709"/>
              <a:ext cx="48161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Dropout</a:t>
              </a:r>
            </a:p>
            <a:p>
              <a:r>
                <a:rPr lang="de-DE" dirty="0"/>
                <a:t>+ Varianten Aktivierungsfunktionen</a:t>
              </a:r>
            </a:p>
            <a:p>
              <a:r>
                <a:rPr lang="de-DE" dirty="0"/>
                <a:t>+ Anpassung Netzstruktur (Schichten/Neuronen)</a:t>
              </a:r>
            </a:p>
            <a:p>
              <a:r>
                <a:rPr lang="de-DE" dirty="0"/>
                <a:t>+ Resampling</a:t>
              </a:r>
            </a:p>
            <a:p>
              <a:r>
                <a:rPr lang="de-DE" dirty="0"/>
                <a:t>+ Parameteroptimierung über Rastersuche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85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085ACB0-FE9C-42D1-9C80-919D13A663C5}"/>
              </a:ext>
            </a:extLst>
          </p:cNvPr>
          <p:cNvGrpSpPr/>
          <p:nvPr/>
        </p:nvGrpSpPr>
        <p:grpSpPr>
          <a:xfrm>
            <a:off x="3297527" y="987995"/>
            <a:ext cx="3158864" cy="3633021"/>
            <a:chOff x="3297527" y="987995"/>
            <a:chExt cx="3158864" cy="363302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52E1631-BBDB-4207-959B-AD6C493E5631}"/>
                </a:ext>
              </a:extLst>
            </p:cNvPr>
            <p:cNvSpPr/>
            <p:nvPr/>
          </p:nvSpPr>
          <p:spPr>
            <a:xfrm>
              <a:off x="3297527" y="987995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F56F956-8B6E-4B41-AC79-F465449712F1}"/>
                </a:ext>
              </a:extLst>
            </p:cNvPr>
            <p:cNvSpPr/>
            <p:nvPr/>
          </p:nvSpPr>
          <p:spPr>
            <a:xfrm>
              <a:off x="3297527" y="1622176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FCC77BF-E913-40BC-B235-D4A4AD3DE07D}"/>
                </a:ext>
              </a:extLst>
            </p:cNvPr>
            <p:cNvSpPr/>
            <p:nvPr/>
          </p:nvSpPr>
          <p:spPr>
            <a:xfrm>
              <a:off x="3297527" y="2256357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8A866C9-9911-4554-A3D7-408D2E8684F8}"/>
                </a:ext>
              </a:extLst>
            </p:cNvPr>
            <p:cNvSpPr/>
            <p:nvPr/>
          </p:nvSpPr>
          <p:spPr>
            <a:xfrm>
              <a:off x="3297527" y="2890538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3039747-84A8-451E-9591-20BC19F38394}"/>
                </a:ext>
              </a:extLst>
            </p:cNvPr>
            <p:cNvSpPr/>
            <p:nvPr/>
          </p:nvSpPr>
          <p:spPr>
            <a:xfrm>
              <a:off x="3297527" y="3524719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AD6D2BB-5916-4137-9B93-A457CD7E77C4}"/>
                </a:ext>
              </a:extLst>
            </p:cNvPr>
            <p:cNvSpPr/>
            <p:nvPr/>
          </p:nvSpPr>
          <p:spPr>
            <a:xfrm>
              <a:off x="3297527" y="4158900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9376523-5DE3-4371-A898-2C82B23ADC77}"/>
                </a:ext>
              </a:extLst>
            </p:cNvPr>
            <p:cNvSpPr/>
            <p:nvPr/>
          </p:nvSpPr>
          <p:spPr>
            <a:xfrm>
              <a:off x="4639630" y="1622176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22A4836-0619-4358-A81F-7509A08DDF62}"/>
                </a:ext>
              </a:extLst>
            </p:cNvPr>
            <p:cNvSpPr/>
            <p:nvPr/>
          </p:nvSpPr>
          <p:spPr>
            <a:xfrm>
              <a:off x="4639630" y="2256357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5D7ABF8-92B3-4E7E-B844-5077F7D88EFB}"/>
                </a:ext>
              </a:extLst>
            </p:cNvPr>
            <p:cNvSpPr/>
            <p:nvPr/>
          </p:nvSpPr>
          <p:spPr>
            <a:xfrm>
              <a:off x="4639630" y="2890538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C1B5A9F8-B15A-41A9-B87E-792B8316FE8C}"/>
                </a:ext>
              </a:extLst>
            </p:cNvPr>
            <p:cNvSpPr/>
            <p:nvPr/>
          </p:nvSpPr>
          <p:spPr>
            <a:xfrm>
              <a:off x="4639630" y="3524719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8BA09FB-6D89-4589-8F12-56A878618CD9}"/>
                </a:ext>
              </a:extLst>
            </p:cNvPr>
            <p:cNvSpPr/>
            <p:nvPr/>
          </p:nvSpPr>
          <p:spPr>
            <a:xfrm>
              <a:off x="6013939" y="2523555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9BFCCB3-F49C-4776-8E87-1E13F83A5C52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3739979" y="1219053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91D58D8-BD15-4745-8D76-79670197FB3D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39979" y="1853234"/>
              <a:ext cx="899651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93381A55-67F5-4188-A014-6F4BBF7F1683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3739979" y="1853234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3C196BFD-9642-4B1E-B2CD-F771AD1E3F10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3739979" y="2487415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4173D414-1251-4F1B-B9E0-FFBC728FAFFF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3739979" y="3121596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D7CBF12-53EC-4ED9-9E71-4E42B4A63368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 flipV="1">
              <a:off x="3739979" y="3755777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5582374B-7AD1-4772-86A2-61A1FF4A9DD6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3739979" y="1219053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50DE2064-C84D-41D1-9E61-5C634D7B07D1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3739979" y="1853234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8FEB4A21-E2F4-4B7F-A3A5-9E1D4710FBAD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3739979" y="2487415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FD877E62-AFBF-4C89-A893-087959F3905B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3739979" y="1853234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5A39EC54-0BF4-455F-AE1F-216A5799D284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3739979" y="3755777"/>
              <a:ext cx="899651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BC2C6C91-EE24-47B3-B485-CFC0521A1A2D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3739979" y="2487415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36637D23-0A99-41FC-A4F5-DDF1DA260AF7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3739979" y="1853234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19464DBA-1851-4D9F-BD21-2D802BF10654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3739979" y="2487415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52DFC123-DC02-478D-BD32-8A677CE04D18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3739979" y="3121596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818531AA-4273-47A0-B776-08ABC0AE3E04}"/>
                </a:ext>
              </a:extLst>
            </p:cNvPr>
            <p:cNvCxnSpPr>
              <a:cxnSpLocks/>
              <a:stCxn id="11" idx="6"/>
              <a:endCxn id="19" idx="2"/>
            </p:cNvCxnSpPr>
            <p:nvPr/>
          </p:nvCxnSpPr>
          <p:spPr>
            <a:xfrm>
              <a:off x="5082082" y="1853234"/>
              <a:ext cx="931857" cy="90137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25406420-79DC-446D-9B45-83A8E7970A66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5082082" y="2487415"/>
              <a:ext cx="931857" cy="26719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32C6CC1A-174F-49C3-B135-DA905C241F26}"/>
                </a:ext>
              </a:extLst>
            </p:cNvPr>
            <p:cNvCxnSpPr>
              <a:cxnSpLocks/>
              <a:stCxn id="13" idx="6"/>
              <a:endCxn id="19" idx="2"/>
            </p:cNvCxnSpPr>
            <p:nvPr/>
          </p:nvCxnSpPr>
          <p:spPr>
            <a:xfrm flipV="1">
              <a:off x="5082082" y="2754613"/>
              <a:ext cx="931857" cy="366983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91EA5572-09B8-46B8-B2AD-AD5061A031E9}"/>
                </a:ext>
              </a:extLst>
            </p:cNvPr>
            <p:cNvCxnSpPr>
              <a:cxnSpLocks/>
              <a:stCxn id="14" idx="6"/>
              <a:endCxn id="19" idx="2"/>
            </p:cNvCxnSpPr>
            <p:nvPr/>
          </p:nvCxnSpPr>
          <p:spPr>
            <a:xfrm flipV="1">
              <a:off x="5082082" y="2754613"/>
              <a:ext cx="931857" cy="100116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B1B8B2C8-427F-4D61-9406-EEF2C05EB853}"/>
              </a:ext>
            </a:extLst>
          </p:cNvPr>
          <p:cNvSpPr/>
          <p:nvPr/>
        </p:nvSpPr>
        <p:spPr>
          <a:xfrm>
            <a:off x="2982898" y="3424933"/>
            <a:ext cx="3293616" cy="134877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17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6705FA1-F60C-43EE-BE60-A32B17A3CB53}"/>
              </a:ext>
            </a:extLst>
          </p:cNvPr>
          <p:cNvGrpSpPr/>
          <p:nvPr/>
        </p:nvGrpSpPr>
        <p:grpSpPr>
          <a:xfrm>
            <a:off x="669732" y="426127"/>
            <a:ext cx="9770025" cy="5740305"/>
            <a:chOff x="634221" y="1278384"/>
            <a:chExt cx="9770025" cy="574030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52E1631-BBDB-4207-959B-AD6C493E5631}"/>
                </a:ext>
              </a:extLst>
            </p:cNvPr>
            <p:cNvSpPr/>
            <p:nvPr/>
          </p:nvSpPr>
          <p:spPr>
            <a:xfrm>
              <a:off x="634221" y="1840252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F56F956-8B6E-4B41-AC79-F465449712F1}"/>
                </a:ext>
              </a:extLst>
            </p:cNvPr>
            <p:cNvSpPr/>
            <p:nvPr/>
          </p:nvSpPr>
          <p:spPr>
            <a:xfrm>
              <a:off x="634221" y="2474433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FCC77BF-E913-40BC-B235-D4A4AD3DE07D}"/>
                </a:ext>
              </a:extLst>
            </p:cNvPr>
            <p:cNvSpPr/>
            <p:nvPr/>
          </p:nvSpPr>
          <p:spPr>
            <a:xfrm>
              <a:off x="634221" y="3108614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8A866C9-9911-4554-A3D7-408D2E8684F8}"/>
                </a:ext>
              </a:extLst>
            </p:cNvPr>
            <p:cNvSpPr/>
            <p:nvPr/>
          </p:nvSpPr>
          <p:spPr>
            <a:xfrm>
              <a:off x="634221" y="3742795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3039747-84A8-451E-9591-20BC19F38394}"/>
                </a:ext>
              </a:extLst>
            </p:cNvPr>
            <p:cNvSpPr/>
            <p:nvPr/>
          </p:nvSpPr>
          <p:spPr>
            <a:xfrm>
              <a:off x="634221" y="4376976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AD6D2BB-5916-4137-9B93-A457CD7E77C4}"/>
                </a:ext>
              </a:extLst>
            </p:cNvPr>
            <p:cNvSpPr/>
            <p:nvPr/>
          </p:nvSpPr>
          <p:spPr>
            <a:xfrm>
              <a:off x="634221" y="5011157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9376523-5DE3-4371-A898-2C82B23ADC77}"/>
                </a:ext>
              </a:extLst>
            </p:cNvPr>
            <p:cNvSpPr/>
            <p:nvPr/>
          </p:nvSpPr>
          <p:spPr>
            <a:xfrm>
              <a:off x="1976324" y="2474433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22A4836-0619-4358-A81F-7509A08DDF62}"/>
                </a:ext>
              </a:extLst>
            </p:cNvPr>
            <p:cNvSpPr/>
            <p:nvPr/>
          </p:nvSpPr>
          <p:spPr>
            <a:xfrm>
              <a:off x="1976324" y="3108614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5D7ABF8-92B3-4E7E-B844-5077F7D88EFB}"/>
                </a:ext>
              </a:extLst>
            </p:cNvPr>
            <p:cNvSpPr/>
            <p:nvPr/>
          </p:nvSpPr>
          <p:spPr>
            <a:xfrm>
              <a:off x="1976324" y="3742795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C1B5A9F8-B15A-41A9-B87E-792B8316FE8C}"/>
                </a:ext>
              </a:extLst>
            </p:cNvPr>
            <p:cNvSpPr/>
            <p:nvPr/>
          </p:nvSpPr>
          <p:spPr>
            <a:xfrm>
              <a:off x="1976324" y="4376976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8BA09FB-6D89-4589-8F12-56A878618CD9}"/>
                </a:ext>
              </a:extLst>
            </p:cNvPr>
            <p:cNvSpPr/>
            <p:nvPr/>
          </p:nvSpPr>
          <p:spPr>
            <a:xfrm>
              <a:off x="3350633" y="3375812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9BFCCB3-F49C-4776-8E87-1E13F83A5C52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1076673" y="2071310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91D58D8-BD15-4745-8D76-79670197FB3D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1076673" y="2705491"/>
              <a:ext cx="899651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93381A55-67F5-4188-A014-6F4BBF7F1683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1076673" y="2705491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3C196BFD-9642-4B1E-B2CD-F771AD1E3F10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1076673" y="3339672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4173D414-1251-4F1B-B9E0-FFBC728FAFFF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1076673" y="3973853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D7CBF12-53EC-4ED9-9E71-4E42B4A63368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 flipV="1">
              <a:off x="1076673" y="4608034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5582374B-7AD1-4772-86A2-61A1FF4A9DD6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1076673" y="2071310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50DE2064-C84D-41D1-9E61-5C634D7B07D1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1076673" y="2705491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8FEB4A21-E2F4-4B7F-A3A5-9E1D4710FBAD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1076673" y="3339672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FD877E62-AFBF-4C89-A893-087959F3905B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1076673" y="2705491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5A39EC54-0BF4-455F-AE1F-216A5799D284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1076673" y="4608034"/>
              <a:ext cx="899651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BC2C6C91-EE24-47B3-B485-CFC0521A1A2D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1076673" y="3339672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36637D23-0A99-41FC-A4F5-DDF1DA260AF7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1076673" y="2705491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19464DBA-1851-4D9F-BD21-2D802BF10654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1076673" y="3339672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52DFC123-DC02-478D-BD32-8A677CE04D18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1076673" y="3973853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818531AA-4273-47A0-B776-08ABC0AE3E04}"/>
                </a:ext>
              </a:extLst>
            </p:cNvPr>
            <p:cNvCxnSpPr>
              <a:cxnSpLocks/>
              <a:stCxn id="11" idx="6"/>
              <a:endCxn id="19" idx="2"/>
            </p:cNvCxnSpPr>
            <p:nvPr/>
          </p:nvCxnSpPr>
          <p:spPr>
            <a:xfrm>
              <a:off x="2418776" y="2705491"/>
              <a:ext cx="931857" cy="90137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25406420-79DC-446D-9B45-83A8E7970A66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2418776" y="3339672"/>
              <a:ext cx="931857" cy="26719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32C6CC1A-174F-49C3-B135-DA905C241F26}"/>
                </a:ext>
              </a:extLst>
            </p:cNvPr>
            <p:cNvCxnSpPr>
              <a:cxnSpLocks/>
              <a:stCxn id="13" idx="6"/>
              <a:endCxn id="19" idx="2"/>
            </p:cNvCxnSpPr>
            <p:nvPr/>
          </p:nvCxnSpPr>
          <p:spPr>
            <a:xfrm flipV="1">
              <a:off x="2418776" y="3606870"/>
              <a:ext cx="931857" cy="366983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91EA5572-09B8-46B8-B2AD-AD5061A031E9}"/>
                </a:ext>
              </a:extLst>
            </p:cNvPr>
            <p:cNvCxnSpPr>
              <a:cxnSpLocks/>
              <a:stCxn id="14" idx="6"/>
              <a:endCxn id="19" idx="2"/>
            </p:cNvCxnSpPr>
            <p:nvPr/>
          </p:nvCxnSpPr>
          <p:spPr>
            <a:xfrm flipV="1">
              <a:off x="2418776" y="3606870"/>
              <a:ext cx="931857" cy="100116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Pfeil: nach rechts 31">
              <a:extLst>
                <a:ext uri="{FF2B5EF4-FFF2-40B4-BE49-F238E27FC236}">
                  <a16:creationId xmlns:a16="http://schemas.microsoft.com/office/drawing/2014/main" id="{BCE02D15-B7FD-4110-B186-98B17B499D6D}"/>
                </a:ext>
              </a:extLst>
            </p:cNvPr>
            <p:cNvSpPr/>
            <p:nvPr/>
          </p:nvSpPr>
          <p:spPr>
            <a:xfrm>
              <a:off x="4657613" y="3056191"/>
              <a:ext cx="313499" cy="1101357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0D52B47E-0505-44C7-AE8C-4F907CB1C887}"/>
                </a:ext>
              </a:extLst>
            </p:cNvPr>
            <p:cNvSpPr txBox="1"/>
            <p:nvPr/>
          </p:nvSpPr>
          <p:spPr>
            <a:xfrm>
              <a:off x="1402672" y="1278384"/>
              <a:ext cx="1526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Feed Forward</a:t>
              </a: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A9060E20-4D77-4968-AB61-457BC432FC5B}"/>
                </a:ext>
              </a:extLst>
            </p:cNvPr>
            <p:cNvSpPr/>
            <p:nvPr/>
          </p:nvSpPr>
          <p:spPr>
            <a:xfrm>
              <a:off x="6096000" y="1784788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FEE2F399-8453-414B-8900-6C8200C146CF}"/>
                </a:ext>
              </a:extLst>
            </p:cNvPr>
            <p:cNvSpPr/>
            <p:nvPr/>
          </p:nvSpPr>
          <p:spPr>
            <a:xfrm>
              <a:off x="6096000" y="2418969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499DC51C-9C5C-4C75-A7D7-F5A8B06FB14E}"/>
                </a:ext>
              </a:extLst>
            </p:cNvPr>
            <p:cNvSpPr/>
            <p:nvPr/>
          </p:nvSpPr>
          <p:spPr>
            <a:xfrm>
              <a:off x="6096000" y="3053150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704B2A3F-DD07-4240-B286-02BBB501F4AF}"/>
                </a:ext>
              </a:extLst>
            </p:cNvPr>
            <p:cNvSpPr/>
            <p:nvPr/>
          </p:nvSpPr>
          <p:spPr>
            <a:xfrm>
              <a:off x="6096000" y="3687331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F15E916D-4233-4C60-B1DE-4BCEDFFB9837}"/>
                </a:ext>
              </a:extLst>
            </p:cNvPr>
            <p:cNvSpPr/>
            <p:nvPr/>
          </p:nvSpPr>
          <p:spPr>
            <a:xfrm>
              <a:off x="6096000" y="4321512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38A8A90-CFE8-4AFC-B5A5-F80C7B5F6EC8}"/>
                </a:ext>
              </a:extLst>
            </p:cNvPr>
            <p:cNvSpPr/>
            <p:nvPr/>
          </p:nvSpPr>
          <p:spPr>
            <a:xfrm>
              <a:off x="6096000" y="4955693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8FF4789A-FA2F-43FC-8FB5-418926BEF3D7}"/>
                </a:ext>
              </a:extLst>
            </p:cNvPr>
            <p:cNvSpPr/>
            <p:nvPr/>
          </p:nvSpPr>
          <p:spPr>
            <a:xfrm>
              <a:off x="7438103" y="2418969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C70428D6-C636-4EFC-B36F-1F017A1FE1C0}"/>
                </a:ext>
              </a:extLst>
            </p:cNvPr>
            <p:cNvSpPr/>
            <p:nvPr/>
          </p:nvSpPr>
          <p:spPr>
            <a:xfrm>
              <a:off x="7438103" y="3053150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94E1E00F-B561-44FC-BC2B-88F492353419}"/>
                </a:ext>
              </a:extLst>
            </p:cNvPr>
            <p:cNvSpPr/>
            <p:nvPr/>
          </p:nvSpPr>
          <p:spPr>
            <a:xfrm>
              <a:off x="7438103" y="3687331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43580FB3-BEF1-4A29-A462-0A22C6001DAC}"/>
                </a:ext>
              </a:extLst>
            </p:cNvPr>
            <p:cNvSpPr/>
            <p:nvPr/>
          </p:nvSpPr>
          <p:spPr>
            <a:xfrm>
              <a:off x="7438103" y="4321512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29E64FF3-0BE6-4968-941E-DD2C96410EBD}"/>
                </a:ext>
              </a:extLst>
            </p:cNvPr>
            <p:cNvSpPr/>
            <p:nvPr/>
          </p:nvSpPr>
          <p:spPr>
            <a:xfrm>
              <a:off x="8812412" y="3320348"/>
              <a:ext cx="442452" cy="46211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2E6612CB-E76A-4560-B2E7-59F1A2C28ABA}"/>
                </a:ext>
              </a:extLst>
            </p:cNvPr>
            <p:cNvCxnSpPr>
              <a:cxnSpLocks/>
              <a:stCxn id="80" idx="6"/>
              <a:endCxn id="88" idx="2"/>
            </p:cNvCxnSpPr>
            <p:nvPr/>
          </p:nvCxnSpPr>
          <p:spPr>
            <a:xfrm>
              <a:off x="6538452" y="2015846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50259AA7-2D36-4245-A2BF-524DCBB2EF60}"/>
                </a:ext>
              </a:extLst>
            </p:cNvPr>
            <p:cNvCxnSpPr>
              <a:cxnSpLocks/>
              <a:stCxn id="81" idx="6"/>
              <a:endCxn id="88" idx="2"/>
            </p:cNvCxnSpPr>
            <p:nvPr/>
          </p:nvCxnSpPr>
          <p:spPr>
            <a:xfrm>
              <a:off x="6538452" y="2650027"/>
              <a:ext cx="899651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6ACF9CDB-FD36-419E-A4E7-E8CF2108AF26}"/>
                </a:ext>
              </a:extLst>
            </p:cNvPr>
            <p:cNvCxnSpPr>
              <a:cxnSpLocks/>
              <a:stCxn id="82" idx="6"/>
              <a:endCxn id="88" idx="2"/>
            </p:cNvCxnSpPr>
            <p:nvPr/>
          </p:nvCxnSpPr>
          <p:spPr>
            <a:xfrm flipV="1">
              <a:off x="6538452" y="2650027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E7529311-0E43-49F6-9D2D-C24D8C127520}"/>
                </a:ext>
              </a:extLst>
            </p:cNvPr>
            <p:cNvCxnSpPr>
              <a:cxnSpLocks/>
              <a:stCxn id="84" idx="6"/>
              <a:endCxn id="89" idx="2"/>
            </p:cNvCxnSpPr>
            <p:nvPr/>
          </p:nvCxnSpPr>
          <p:spPr>
            <a:xfrm flipV="1">
              <a:off x="6538452" y="3284208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E019A81A-3074-41F8-A55E-2E082A1DAA98}"/>
                </a:ext>
              </a:extLst>
            </p:cNvPr>
            <p:cNvCxnSpPr>
              <a:cxnSpLocks/>
              <a:stCxn id="85" idx="6"/>
              <a:endCxn id="91" idx="2"/>
            </p:cNvCxnSpPr>
            <p:nvPr/>
          </p:nvCxnSpPr>
          <p:spPr>
            <a:xfrm flipV="1">
              <a:off x="6538452" y="3918389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5E631E5B-2B5E-4215-920F-954911BFFAE5}"/>
                </a:ext>
              </a:extLst>
            </p:cNvPr>
            <p:cNvCxnSpPr>
              <a:cxnSpLocks/>
              <a:stCxn id="87" idx="6"/>
              <a:endCxn id="92" idx="2"/>
            </p:cNvCxnSpPr>
            <p:nvPr/>
          </p:nvCxnSpPr>
          <p:spPr>
            <a:xfrm flipV="1">
              <a:off x="6538452" y="4552570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C7F14DF7-EEB4-4EED-AE46-E5335B15C3AE}"/>
                </a:ext>
              </a:extLst>
            </p:cNvPr>
            <p:cNvCxnSpPr>
              <a:cxnSpLocks/>
              <a:stCxn id="80" idx="6"/>
              <a:endCxn id="89" idx="2"/>
            </p:cNvCxnSpPr>
            <p:nvPr/>
          </p:nvCxnSpPr>
          <p:spPr>
            <a:xfrm>
              <a:off x="6538452" y="2015846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D6FE11FC-EA9B-4EC5-B107-D3B9B758CAC8}"/>
                </a:ext>
              </a:extLst>
            </p:cNvPr>
            <p:cNvCxnSpPr>
              <a:cxnSpLocks/>
              <a:stCxn id="81" idx="6"/>
              <a:endCxn id="89" idx="2"/>
            </p:cNvCxnSpPr>
            <p:nvPr/>
          </p:nvCxnSpPr>
          <p:spPr>
            <a:xfrm>
              <a:off x="6538452" y="2650027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394D4326-3996-4086-B2BC-256F4E43B8BF}"/>
                </a:ext>
              </a:extLst>
            </p:cNvPr>
            <p:cNvCxnSpPr>
              <a:cxnSpLocks/>
              <a:stCxn id="82" idx="6"/>
              <a:endCxn id="91" idx="2"/>
            </p:cNvCxnSpPr>
            <p:nvPr/>
          </p:nvCxnSpPr>
          <p:spPr>
            <a:xfrm>
              <a:off x="6538452" y="3284208"/>
              <a:ext cx="899651" cy="63418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716E1036-C7AA-4585-9646-2B24B112B635}"/>
                </a:ext>
              </a:extLst>
            </p:cNvPr>
            <p:cNvCxnSpPr>
              <a:cxnSpLocks/>
              <a:stCxn id="84" idx="6"/>
              <a:endCxn id="88" idx="2"/>
            </p:cNvCxnSpPr>
            <p:nvPr/>
          </p:nvCxnSpPr>
          <p:spPr>
            <a:xfrm flipV="1">
              <a:off x="6538452" y="2650027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F8BE822B-7703-4430-9E22-DA02BD4185A9}"/>
                </a:ext>
              </a:extLst>
            </p:cNvPr>
            <p:cNvCxnSpPr>
              <a:cxnSpLocks/>
              <a:stCxn id="85" idx="6"/>
              <a:endCxn id="92" idx="2"/>
            </p:cNvCxnSpPr>
            <p:nvPr/>
          </p:nvCxnSpPr>
          <p:spPr>
            <a:xfrm>
              <a:off x="6538452" y="4552570"/>
              <a:ext cx="899651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1907B896-0417-4E91-B47B-630F22D3B72E}"/>
                </a:ext>
              </a:extLst>
            </p:cNvPr>
            <p:cNvCxnSpPr>
              <a:cxnSpLocks/>
              <a:stCxn id="85" idx="6"/>
              <a:endCxn id="89" idx="2"/>
            </p:cNvCxnSpPr>
            <p:nvPr/>
          </p:nvCxnSpPr>
          <p:spPr>
            <a:xfrm flipV="1">
              <a:off x="6538452" y="3284208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54A0F56D-D973-4CBE-9FD2-52823314987C}"/>
                </a:ext>
              </a:extLst>
            </p:cNvPr>
            <p:cNvCxnSpPr>
              <a:cxnSpLocks/>
              <a:stCxn id="81" idx="6"/>
              <a:endCxn id="91" idx="2"/>
            </p:cNvCxnSpPr>
            <p:nvPr/>
          </p:nvCxnSpPr>
          <p:spPr>
            <a:xfrm>
              <a:off x="6538452" y="2650027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ABB8507B-8138-4153-A3EB-6899F887AD26}"/>
                </a:ext>
              </a:extLst>
            </p:cNvPr>
            <p:cNvCxnSpPr>
              <a:cxnSpLocks/>
              <a:stCxn id="82" idx="6"/>
              <a:endCxn id="92" idx="2"/>
            </p:cNvCxnSpPr>
            <p:nvPr/>
          </p:nvCxnSpPr>
          <p:spPr>
            <a:xfrm>
              <a:off x="6538452" y="3284208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4DB05FF0-AC45-4B60-93C1-16AF8967FC9D}"/>
                </a:ext>
              </a:extLst>
            </p:cNvPr>
            <p:cNvCxnSpPr>
              <a:cxnSpLocks/>
              <a:stCxn id="87" idx="6"/>
              <a:endCxn id="91" idx="2"/>
            </p:cNvCxnSpPr>
            <p:nvPr/>
          </p:nvCxnSpPr>
          <p:spPr>
            <a:xfrm flipV="1">
              <a:off x="6538452" y="3918389"/>
              <a:ext cx="899651" cy="126836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AC5550EF-8F8A-434C-85E0-BC77D73D92D4}"/>
                </a:ext>
              </a:extLst>
            </p:cNvPr>
            <p:cNvCxnSpPr>
              <a:cxnSpLocks/>
              <a:stCxn id="88" idx="6"/>
              <a:endCxn id="94" idx="2"/>
            </p:cNvCxnSpPr>
            <p:nvPr/>
          </p:nvCxnSpPr>
          <p:spPr>
            <a:xfrm>
              <a:off x="7880555" y="2650027"/>
              <a:ext cx="931857" cy="90137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1350EC41-0411-4364-B8CE-2573E95652E3}"/>
                </a:ext>
              </a:extLst>
            </p:cNvPr>
            <p:cNvCxnSpPr>
              <a:cxnSpLocks/>
              <a:stCxn id="89" idx="6"/>
              <a:endCxn id="94" idx="2"/>
            </p:cNvCxnSpPr>
            <p:nvPr/>
          </p:nvCxnSpPr>
          <p:spPr>
            <a:xfrm>
              <a:off x="7880555" y="3284208"/>
              <a:ext cx="931857" cy="26719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DD647C76-09FA-4B36-8B2D-F4486B3856AA}"/>
                </a:ext>
              </a:extLst>
            </p:cNvPr>
            <p:cNvCxnSpPr>
              <a:cxnSpLocks/>
              <a:stCxn id="91" idx="6"/>
              <a:endCxn id="94" idx="2"/>
            </p:cNvCxnSpPr>
            <p:nvPr/>
          </p:nvCxnSpPr>
          <p:spPr>
            <a:xfrm flipV="1">
              <a:off x="7880555" y="3551406"/>
              <a:ext cx="931857" cy="366983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C0B85231-0FA7-4DCE-B4DF-2771D0817C23}"/>
                </a:ext>
              </a:extLst>
            </p:cNvPr>
            <p:cNvCxnSpPr>
              <a:cxnSpLocks/>
              <a:stCxn id="92" idx="6"/>
              <a:endCxn id="94" idx="2"/>
            </p:cNvCxnSpPr>
            <p:nvPr/>
          </p:nvCxnSpPr>
          <p:spPr>
            <a:xfrm flipV="1">
              <a:off x="7880555" y="3551406"/>
              <a:ext cx="931857" cy="100116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krümmt 19">
              <a:extLst>
                <a:ext uri="{FF2B5EF4-FFF2-40B4-BE49-F238E27FC236}">
                  <a16:creationId xmlns:a16="http://schemas.microsoft.com/office/drawing/2014/main" id="{B52C4B6C-2DF4-46E0-94D0-629D1F3D3D17}"/>
                </a:ext>
              </a:extLst>
            </p:cNvPr>
            <p:cNvCxnSpPr>
              <a:cxnSpLocks/>
              <a:stCxn id="92" idx="5"/>
              <a:endCxn id="92" idx="3"/>
            </p:cNvCxnSpPr>
            <p:nvPr/>
          </p:nvCxnSpPr>
          <p:spPr>
            <a:xfrm rot="5400000">
              <a:off x="7659329" y="4559523"/>
              <a:ext cx="12700" cy="312860"/>
            </a:xfrm>
            <a:prstGeom prst="curvedConnector3">
              <a:avLst>
                <a:gd name="adj1" fmla="val 17037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Verbinder: gekrümmt 119">
              <a:extLst>
                <a:ext uri="{FF2B5EF4-FFF2-40B4-BE49-F238E27FC236}">
                  <a16:creationId xmlns:a16="http://schemas.microsoft.com/office/drawing/2014/main" id="{9C50ED27-94B4-4CE5-ABEA-6878691F0F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2979" y="3941528"/>
              <a:ext cx="12700" cy="312860"/>
            </a:xfrm>
            <a:prstGeom prst="curvedConnector3">
              <a:avLst>
                <a:gd name="adj1" fmla="val 14940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Verbinder: gekrümmt 120">
              <a:extLst>
                <a:ext uri="{FF2B5EF4-FFF2-40B4-BE49-F238E27FC236}">
                  <a16:creationId xmlns:a16="http://schemas.microsoft.com/office/drawing/2014/main" id="{48A43671-622D-46C2-B02A-8D74CE2B1C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2979" y="3282954"/>
              <a:ext cx="12700" cy="312860"/>
            </a:xfrm>
            <a:prstGeom prst="curvedConnector3">
              <a:avLst>
                <a:gd name="adj1" fmla="val 17037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Verbinder: gekrümmt 121">
              <a:extLst>
                <a:ext uri="{FF2B5EF4-FFF2-40B4-BE49-F238E27FC236}">
                  <a16:creationId xmlns:a16="http://schemas.microsoft.com/office/drawing/2014/main" id="{97854D06-A8AC-4AF2-A483-64363845E1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2979" y="2663737"/>
              <a:ext cx="12700" cy="312860"/>
            </a:xfrm>
            <a:prstGeom prst="curvedConnector3">
              <a:avLst>
                <a:gd name="adj1" fmla="val 17037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59099715-80BA-459B-A2CD-EC2EDB78602D}"/>
                </a:ext>
              </a:extLst>
            </p:cNvPr>
            <p:cNvSpPr txBox="1"/>
            <p:nvPr/>
          </p:nvSpPr>
          <p:spPr>
            <a:xfrm>
              <a:off x="5588104" y="5541361"/>
              <a:ext cx="48161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Dropout</a:t>
              </a:r>
            </a:p>
            <a:p>
              <a:r>
                <a:rPr lang="de-DE" dirty="0"/>
                <a:t>+ Varianten Aktivierungsfunktionen</a:t>
              </a:r>
            </a:p>
            <a:p>
              <a:r>
                <a:rPr lang="de-DE" dirty="0"/>
                <a:t>+ Anpassung Netzstruktur (Schichten/Neuronen)</a:t>
              </a:r>
            </a:p>
            <a:p>
              <a:r>
                <a:rPr lang="de-DE" dirty="0"/>
                <a:t>+ Resampling</a:t>
              </a:r>
            </a:p>
            <a:p>
              <a:r>
                <a:rPr lang="de-DE" dirty="0"/>
                <a:t>+ Parameteroptimierung über Rastersuche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AAE27C29-C541-4C37-B7ED-58BD4809F565}"/>
                </a:ext>
              </a:extLst>
            </p:cNvPr>
            <p:cNvSpPr txBox="1"/>
            <p:nvPr/>
          </p:nvSpPr>
          <p:spPr>
            <a:xfrm>
              <a:off x="7014668" y="1361077"/>
              <a:ext cx="217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Rekurrentes 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19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7B37AB0-4D60-4752-9391-A39E90C14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89615"/>
              </p:ext>
            </p:extLst>
          </p:nvPr>
        </p:nvGraphicFramePr>
        <p:xfrm>
          <a:off x="1408799" y="1463575"/>
          <a:ext cx="2671012" cy="1903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2476545231"/>
                    </a:ext>
                  </a:extLst>
                </a:gridCol>
                <a:gridCol w="1335506">
                  <a:extLst>
                    <a:ext uri="{9D8B030D-6E8A-4147-A177-3AD203B41FA5}">
                      <a16:colId xmlns:a16="http://schemas.microsoft.com/office/drawing/2014/main" val="377166854"/>
                    </a:ext>
                  </a:extLst>
                </a:gridCol>
              </a:tblGrid>
              <a:tr h="951610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836572"/>
                  </a:ext>
                </a:extLst>
              </a:tr>
              <a:tr h="951610"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93881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A1FD2DF4-2746-452A-B9F2-82C4B08E880D}"/>
              </a:ext>
            </a:extLst>
          </p:cNvPr>
          <p:cNvSpPr txBox="1"/>
          <p:nvPr/>
        </p:nvSpPr>
        <p:spPr>
          <a:xfrm>
            <a:off x="1772914" y="1094243"/>
            <a:ext cx="13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57FE94B-0F55-4550-8586-D5F08877ED8B}"/>
              </a:ext>
            </a:extLst>
          </p:cNvPr>
          <p:cNvSpPr txBox="1"/>
          <p:nvPr/>
        </p:nvSpPr>
        <p:spPr>
          <a:xfrm>
            <a:off x="857567" y="1739012"/>
            <a:ext cx="51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B7CC78-4B9D-4C96-A812-8953DA622F93}"/>
              </a:ext>
            </a:extLst>
          </p:cNvPr>
          <p:cNvSpPr txBox="1"/>
          <p:nvPr/>
        </p:nvSpPr>
        <p:spPr>
          <a:xfrm>
            <a:off x="804723" y="2638884"/>
            <a:ext cx="57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Neg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8C38F1-52C8-46CD-A680-BAFEED8167C0}"/>
              </a:ext>
            </a:extLst>
          </p:cNvPr>
          <p:cNvSpPr txBox="1"/>
          <p:nvPr/>
        </p:nvSpPr>
        <p:spPr>
          <a:xfrm>
            <a:off x="3088378" y="1094243"/>
            <a:ext cx="91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Neg</a:t>
            </a:r>
            <a:r>
              <a:rPr lang="de-DE" dirty="0"/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9BF9F74-3923-4090-9365-3E3EC1B62174}"/>
              </a:ext>
            </a:extLst>
          </p:cNvPr>
          <p:cNvSpPr txBox="1"/>
          <p:nvPr/>
        </p:nvSpPr>
        <p:spPr>
          <a:xfrm>
            <a:off x="1840523" y="834347"/>
            <a:ext cx="18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Realität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7086324-6758-4500-87EB-082E2F5A91B4}"/>
              </a:ext>
            </a:extLst>
          </p:cNvPr>
          <p:cNvSpPr txBox="1"/>
          <p:nvPr/>
        </p:nvSpPr>
        <p:spPr>
          <a:xfrm rot="16200000">
            <a:off x="-205589" y="2188948"/>
            <a:ext cx="18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Vorhersage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C133683-675A-4490-B19A-C5A0BB7BB209}"/>
                  </a:ext>
                </a:extLst>
              </p:cNvPr>
              <p:cNvSpPr/>
              <p:nvPr/>
            </p:nvSpPr>
            <p:spPr>
              <a:xfrm>
                <a:off x="3353978" y="5221505"/>
                <a:ext cx="5223632" cy="493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de-DE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𝑟𝑖𝑐h𝑡𝑖𝑔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𝑘𝑙𝑎𝑠𝑠𝑖𝑓𝑖𝑧𝑖𝑒𝑟𝑡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𝑎𝑙𝑙𝑒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𝑙𝑙𝑒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C133683-675A-4490-B19A-C5A0BB7BB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978" y="5221505"/>
                <a:ext cx="5223632" cy="493790"/>
              </a:xfrm>
              <a:prstGeom prst="rect">
                <a:avLst/>
              </a:prstGeom>
              <a:blipFill>
                <a:blip r:embed="rId2"/>
                <a:stretch>
                  <a:fillRect l="-233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D9835D35-5457-407A-88B1-02A46955508E}"/>
              </a:ext>
            </a:extLst>
          </p:cNvPr>
          <p:cNvSpPr txBox="1"/>
          <p:nvPr/>
        </p:nvSpPr>
        <p:spPr>
          <a:xfrm>
            <a:off x="3389179" y="5878307"/>
            <a:ext cx="5848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Interpretation:</a:t>
            </a:r>
          </a:p>
          <a:p>
            <a:r>
              <a:rPr lang="de-DE" sz="1400" dirty="0"/>
              <a:t>oder: Wie viel Prozent der Überschreitungen und Unterschreitungen waren richtig prognostiziert?</a:t>
            </a:r>
          </a:p>
        </p:txBody>
      </p: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378F61B7-2075-4E30-80CD-A79D3AE6E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93833"/>
              </p:ext>
            </p:extLst>
          </p:nvPr>
        </p:nvGraphicFramePr>
        <p:xfrm>
          <a:off x="7606893" y="1463575"/>
          <a:ext cx="2671012" cy="1903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2476545231"/>
                    </a:ext>
                  </a:extLst>
                </a:gridCol>
                <a:gridCol w="1335506">
                  <a:extLst>
                    <a:ext uri="{9D8B030D-6E8A-4147-A177-3AD203B41FA5}">
                      <a16:colId xmlns:a16="http://schemas.microsoft.com/office/drawing/2014/main" val="377166854"/>
                    </a:ext>
                  </a:extLst>
                </a:gridCol>
              </a:tblGrid>
              <a:tr h="95161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836572"/>
                  </a:ext>
                </a:extLst>
              </a:tr>
              <a:tr h="95161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FN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938810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3A8524E6-747D-48EB-8D7F-AC10DA0C07AC}"/>
              </a:ext>
            </a:extLst>
          </p:cNvPr>
          <p:cNvSpPr txBox="1"/>
          <p:nvPr/>
        </p:nvSpPr>
        <p:spPr>
          <a:xfrm>
            <a:off x="7971008" y="1094243"/>
            <a:ext cx="13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3A2FAAC-25D9-4B5D-8691-B33B01955FB3}"/>
              </a:ext>
            </a:extLst>
          </p:cNvPr>
          <p:cNvSpPr txBox="1"/>
          <p:nvPr/>
        </p:nvSpPr>
        <p:spPr>
          <a:xfrm>
            <a:off x="7055661" y="1739012"/>
            <a:ext cx="51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90308B1-C210-42FD-A317-CEA5ACFAF091}"/>
              </a:ext>
            </a:extLst>
          </p:cNvPr>
          <p:cNvSpPr txBox="1"/>
          <p:nvPr/>
        </p:nvSpPr>
        <p:spPr>
          <a:xfrm>
            <a:off x="7002817" y="2638884"/>
            <a:ext cx="57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Neg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B9572B4-AA53-4AC5-8D0E-F4B31892EA0D}"/>
              </a:ext>
            </a:extLst>
          </p:cNvPr>
          <p:cNvSpPr txBox="1"/>
          <p:nvPr/>
        </p:nvSpPr>
        <p:spPr>
          <a:xfrm>
            <a:off x="9286472" y="1094243"/>
            <a:ext cx="91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Neg</a:t>
            </a:r>
            <a:r>
              <a:rPr lang="de-DE" dirty="0"/>
              <a:t>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FF09A3C-0F32-451E-931D-C89797403269}"/>
              </a:ext>
            </a:extLst>
          </p:cNvPr>
          <p:cNvSpPr txBox="1"/>
          <p:nvPr/>
        </p:nvSpPr>
        <p:spPr>
          <a:xfrm>
            <a:off x="8038617" y="834347"/>
            <a:ext cx="18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Realität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EFA092D-185E-4395-B59B-9EAAF18983E8}"/>
              </a:ext>
            </a:extLst>
          </p:cNvPr>
          <p:cNvSpPr txBox="1"/>
          <p:nvPr/>
        </p:nvSpPr>
        <p:spPr>
          <a:xfrm rot="16200000">
            <a:off x="5992505" y="2188948"/>
            <a:ext cx="18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Vorhersage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6193BF5-9E3D-456F-B7AB-000997A3F317}"/>
              </a:ext>
            </a:extLst>
          </p:cNvPr>
          <p:cNvSpPr txBox="1"/>
          <p:nvPr/>
        </p:nvSpPr>
        <p:spPr>
          <a:xfrm>
            <a:off x="3797398" y="113706"/>
            <a:ext cx="41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Negative = Grenzwert</a:t>
            </a:r>
            <a:r>
              <a:rPr lang="de-DE" u="sng" dirty="0"/>
              <a:t>unterschreitung</a:t>
            </a:r>
            <a:r>
              <a:rPr lang="de-DE" dirty="0"/>
              <a:t> = 0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2B8B664-42C5-4BB0-BD36-931576AFDEF1}"/>
              </a:ext>
            </a:extLst>
          </p:cNvPr>
          <p:cNvSpPr txBox="1"/>
          <p:nvPr/>
        </p:nvSpPr>
        <p:spPr>
          <a:xfrm>
            <a:off x="3797398" y="427767"/>
            <a:ext cx="41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Positive   = Grenzwert</a:t>
            </a:r>
            <a:r>
              <a:rPr lang="de-DE" u="sng" dirty="0"/>
              <a:t>überschreitung</a:t>
            </a:r>
            <a:r>
              <a:rPr lang="de-DE" dirty="0"/>
              <a:t>  = 1 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B54564C3-66C6-4879-A1D8-4278DD875DFB}"/>
              </a:ext>
            </a:extLst>
          </p:cNvPr>
          <p:cNvSpPr/>
          <p:nvPr/>
        </p:nvSpPr>
        <p:spPr>
          <a:xfrm>
            <a:off x="5042517" y="2108344"/>
            <a:ext cx="923277" cy="493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836413-BEAE-4586-92F7-42B53E7E7597}"/>
              </a:ext>
            </a:extLst>
          </p:cNvPr>
          <p:cNvSpPr/>
          <p:nvPr/>
        </p:nvSpPr>
        <p:spPr>
          <a:xfrm>
            <a:off x="960120" y="3559512"/>
            <a:ext cx="109545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sz="1600" dirty="0">
                <a:solidFill>
                  <a:srgbClr val="00B050"/>
                </a:solidFill>
              </a:rPr>
              <a:t>TRUE/POSITIVE = Das Modell kann die Grenzwertüberschreitung korrekt vorhersagen</a:t>
            </a:r>
          </a:p>
          <a:p>
            <a:r>
              <a:rPr lang="de-DE" sz="1600" dirty="0">
                <a:solidFill>
                  <a:srgbClr val="00B050"/>
                </a:solidFill>
              </a:rPr>
              <a:t>TRUE/NEGATIVE = Das Modell kann die Grenzwertüberschreitung korrekt vorhersagen</a:t>
            </a:r>
          </a:p>
          <a:p>
            <a:r>
              <a:rPr lang="de-DE" sz="1600" dirty="0">
                <a:solidFill>
                  <a:srgbClr val="FF0000"/>
                </a:solidFill>
              </a:rPr>
              <a:t>FALSE/POSITIVE = Das Modell sagt eine Grenzwertüberschreitung voraus, obwohl eine Grenzwertunterschreitung richtig wäre</a:t>
            </a:r>
          </a:p>
          <a:p>
            <a:r>
              <a:rPr lang="de-DE" sz="1600" dirty="0">
                <a:solidFill>
                  <a:srgbClr val="FF0000"/>
                </a:solidFill>
              </a:rPr>
              <a:t>FALSE/NEGATIV = Das Modell sagt eine Grenzwertunterschreitung voraus, obwohl eine Grenzwertüberschreitung richtig wäre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494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7B37AB0-4D60-4752-9391-A39E90C14E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6594" y="2253691"/>
          <a:ext cx="2671012" cy="1903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2476545231"/>
                    </a:ext>
                  </a:extLst>
                </a:gridCol>
                <a:gridCol w="1335506">
                  <a:extLst>
                    <a:ext uri="{9D8B030D-6E8A-4147-A177-3AD203B41FA5}">
                      <a16:colId xmlns:a16="http://schemas.microsoft.com/office/drawing/2014/main" val="377166854"/>
                    </a:ext>
                  </a:extLst>
                </a:gridCol>
              </a:tblGrid>
              <a:tr h="95161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836572"/>
                  </a:ext>
                </a:extLst>
              </a:tr>
              <a:tr h="95161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TN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93881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A1FD2DF4-2746-452A-B9F2-82C4B08E880D}"/>
              </a:ext>
            </a:extLst>
          </p:cNvPr>
          <p:cNvSpPr txBox="1"/>
          <p:nvPr/>
        </p:nvSpPr>
        <p:spPr>
          <a:xfrm>
            <a:off x="4463900" y="1884359"/>
            <a:ext cx="51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57FE94B-0F55-4550-8586-D5F08877ED8B}"/>
              </a:ext>
            </a:extLst>
          </p:cNvPr>
          <p:cNvSpPr txBox="1"/>
          <p:nvPr/>
        </p:nvSpPr>
        <p:spPr>
          <a:xfrm>
            <a:off x="3485362" y="2529128"/>
            <a:ext cx="51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B7CC78-4B9D-4C96-A812-8953DA622F93}"/>
              </a:ext>
            </a:extLst>
          </p:cNvPr>
          <p:cNvSpPr txBox="1"/>
          <p:nvPr/>
        </p:nvSpPr>
        <p:spPr>
          <a:xfrm>
            <a:off x="3432518" y="3429000"/>
            <a:ext cx="57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Neg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8C38F1-52C8-46CD-A680-BAFEED8167C0}"/>
              </a:ext>
            </a:extLst>
          </p:cNvPr>
          <p:cNvSpPr txBox="1"/>
          <p:nvPr/>
        </p:nvSpPr>
        <p:spPr>
          <a:xfrm>
            <a:off x="5716174" y="1884359"/>
            <a:ext cx="57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9E715D0-5EE7-4687-952A-487E15164E20}"/>
                  </a:ext>
                </a:extLst>
              </p:cNvPr>
              <p:cNvSpPr/>
              <p:nvPr/>
            </p:nvSpPr>
            <p:spPr>
              <a:xfrm>
                <a:off x="751475" y="4658644"/>
                <a:ext cx="4352025" cy="525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de-DE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𝑟𝑖𝑐h𝑡𝑖𝑔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𝑝𝑜𝑠𝑖𝑡𝑖𝑣</m:t>
                        </m:r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𝑘𝑙𝑎𝑠𝑠𝑖𝑓𝑖𝑧𝑖𝑒𝑟𝑡</m:t>
                        </m:r>
                      </m:num>
                      <m:den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𝑙𝑙𝑒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𝑟𝑒𝑎𝑙𝑒𝑛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𝑙𝑙𝑒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9E715D0-5EE7-4687-952A-487E151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75" y="4658644"/>
                <a:ext cx="4352025" cy="525721"/>
              </a:xfrm>
              <a:prstGeom prst="rect">
                <a:avLst/>
              </a:prstGeom>
              <a:blipFill>
                <a:blip r:embed="rId2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4299247-AE09-4739-B8ED-0470B296AD54}"/>
                  </a:ext>
                </a:extLst>
              </p:cNvPr>
              <p:cNvSpPr/>
              <p:nvPr/>
            </p:nvSpPr>
            <p:spPr>
              <a:xfrm>
                <a:off x="6634283" y="4648641"/>
                <a:ext cx="5269969" cy="526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de-DE" i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i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92D050"/>
                    </a:solidFill>
                  </a:rPr>
                  <a:t>  =</a:t>
                </a:r>
                <a:r>
                  <a:rPr lang="de-DE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𝑟𝑖𝑐h𝑡𝑖𝑔</m:t>
                        </m:r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𝑝𝑜𝑠𝑖𝑡𝑖𝑣</m:t>
                        </m:r>
                        <m:r>
                          <a:rPr lang="de-DE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𝑘𝑙𝑎𝑠𝑠𝑖𝑓𝑖𝑧𝑖𝑒𝑟𝑡</m:t>
                        </m:r>
                      </m:num>
                      <m:den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𝑎𝑙𝑙𝑒</m:t>
                        </m:r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𝑝𝑜𝑠𝑖𝑡𝑖𝑣</m:t>
                        </m:r>
                        <m:r>
                          <a:rPr lang="de-DE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𝑣𝑜𝑟h𝑒𝑟𝑔𝑒𝑠𝑎𝑔𝑡𝑒𝑛</m:t>
                        </m:r>
                        <m:r>
                          <a:rPr lang="de-DE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𝑙𝑙𝑒</m:t>
                        </m:r>
                      </m:den>
                    </m:f>
                  </m:oMath>
                </a14:m>
                <a:endParaRPr lang="de-DE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4299247-AE09-4739-B8ED-0470B296A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83" y="4648641"/>
                <a:ext cx="5269969" cy="526876"/>
              </a:xfrm>
              <a:prstGeom prst="rect">
                <a:avLst/>
              </a:prstGeom>
              <a:blipFill>
                <a:blip r:embed="rId3"/>
                <a:stretch>
                  <a:fillRect t="-9302" b="-139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C9BF9F74-3923-4090-9365-3E3EC1B62174}"/>
              </a:ext>
            </a:extLst>
          </p:cNvPr>
          <p:cNvSpPr txBox="1"/>
          <p:nvPr/>
        </p:nvSpPr>
        <p:spPr>
          <a:xfrm>
            <a:off x="4463900" y="1624463"/>
            <a:ext cx="18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Realität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7086324-6758-4500-87EB-082E2F5A91B4}"/>
              </a:ext>
            </a:extLst>
          </p:cNvPr>
          <p:cNvSpPr txBox="1"/>
          <p:nvPr/>
        </p:nvSpPr>
        <p:spPr>
          <a:xfrm rot="16200000">
            <a:off x="2422206" y="2979064"/>
            <a:ext cx="18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Vorhersage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1AB8D5A-3A6D-4AC5-AFD7-30AA39B723D9}"/>
              </a:ext>
            </a:extLst>
          </p:cNvPr>
          <p:cNvSpPr/>
          <p:nvPr/>
        </p:nvSpPr>
        <p:spPr>
          <a:xfrm>
            <a:off x="4294626" y="2348255"/>
            <a:ext cx="2197614" cy="73107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1F06A6-C759-4E75-AEFF-01EAA70017A5}"/>
              </a:ext>
            </a:extLst>
          </p:cNvPr>
          <p:cNvSpPr/>
          <p:nvPr/>
        </p:nvSpPr>
        <p:spPr>
          <a:xfrm>
            <a:off x="4259457" y="2399925"/>
            <a:ext cx="865163" cy="1610751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6A5BF-E45A-46C9-921D-62A3857C5039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6492240" y="2713794"/>
            <a:ext cx="142043" cy="219828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266BEBA-1EBB-43B3-B13E-5A1D356E3CA5}"/>
              </a:ext>
            </a:extLst>
          </p:cNvPr>
          <p:cNvCxnSpPr>
            <a:cxnSpLocks/>
          </p:cNvCxnSpPr>
          <p:nvPr/>
        </p:nvCxnSpPr>
        <p:spPr>
          <a:xfrm flipH="1">
            <a:off x="3877335" y="4010676"/>
            <a:ext cx="792319" cy="58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B6DE2CA-8EEE-493E-BD51-198678885860}"/>
              </a:ext>
            </a:extLst>
          </p:cNvPr>
          <p:cNvSpPr txBox="1"/>
          <p:nvPr/>
        </p:nvSpPr>
        <p:spPr>
          <a:xfrm>
            <a:off x="784751" y="5354738"/>
            <a:ext cx="3159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Interpretation:</a:t>
            </a:r>
            <a:br>
              <a:rPr lang="de-DE" sz="1400" dirty="0">
                <a:solidFill>
                  <a:schemeClr val="accent1"/>
                </a:solidFill>
              </a:rPr>
            </a:br>
            <a:r>
              <a:rPr lang="de-DE" sz="1400" dirty="0">
                <a:solidFill>
                  <a:schemeClr val="accent1"/>
                </a:solidFill>
              </a:rPr>
              <a:t>Wie viel Prozent der realen Überschreitungen wurden richtig erkannt?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66A0010-CDA0-4E9A-AD3C-A76A28AACF48}"/>
              </a:ext>
            </a:extLst>
          </p:cNvPr>
          <p:cNvSpPr txBox="1"/>
          <p:nvPr/>
        </p:nvSpPr>
        <p:spPr>
          <a:xfrm>
            <a:off x="8617156" y="5234745"/>
            <a:ext cx="3159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2D050"/>
                </a:solidFill>
              </a:rPr>
              <a:t>Interpretation: </a:t>
            </a:r>
          </a:p>
          <a:p>
            <a:r>
              <a:rPr lang="de-DE" sz="1400" dirty="0">
                <a:solidFill>
                  <a:srgbClr val="92D050"/>
                </a:solidFill>
              </a:rPr>
              <a:t>Wie viel Prozent der Überschreitungen waren vom Modell richtig vorhergesagt?</a:t>
            </a:r>
          </a:p>
        </p:txBody>
      </p:sp>
    </p:spTree>
    <p:extLst>
      <p:ext uri="{BB962C8B-B14F-4D97-AF65-F5344CB8AC3E}">
        <p14:creationId xmlns:p14="http://schemas.microsoft.com/office/powerpoint/2010/main" val="58502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7B37AB0-4D60-4752-9391-A39E90C14E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6594" y="2253691"/>
          <a:ext cx="2671012" cy="1903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2476545231"/>
                    </a:ext>
                  </a:extLst>
                </a:gridCol>
                <a:gridCol w="1335506">
                  <a:extLst>
                    <a:ext uri="{9D8B030D-6E8A-4147-A177-3AD203B41FA5}">
                      <a16:colId xmlns:a16="http://schemas.microsoft.com/office/drawing/2014/main" val="377166854"/>
                    </a:ext>
                  </a:extLst>
                </a:gridCol>
              </a:tblGrid>
              <a:tr h="95161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836572"/>
                  </a:ext>
                </a:extLst>
              </a:tr>
              <a:tr h="95161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TN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93881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A1FD2DF4-2746-452A-B9F2-82C4B08E880D}"/>
              </a:ext>
            </a:extLst>
          </p:cNvPr>
          <p:cNvSpPr txBox="1"/>
          <p:nvPr/>
        </p:nvSpPr>
        <p:spPr>
          <a:xfrm>
            <a:off x="4463900" y="1884359"/>
            <a:ext cx="51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57FE94B-0F55-4550-8586-D5F08877ED8B}"/>
              </a:ext>
            </a:extLst>
          </p:cNvPr>
          <p:cNvSpPr txBox="1"/>
          <p:nvPr/>
        </p:nvSpPr>
        <p:spPr>
          <a:xfrm>
            <a:off x="3485362" y="2529128"/>
            <a:ext cx="51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B7CC78-4B9D-4C96-A812-8953DA622F93}"/>
              </a:ext>
            </a:extLst>
          </p:cNvPr>
          <p:cNvSpPr txBox="1"/>
          <p:nvPr/>
        </p:nvSpPr>
        <p:spPr>
          <a:xfrm>
            <a:off x="3432518" y="3429000"/>
            <a:ext cx="57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Neg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8C38F1-52C8-46CD-A680-BAFEED8167C0}"/>
              </a:ext>
            </a:extLst>
          </p:cNvPr>
          <p:cNvSpPr txBox="1"/>
          <p:nvPr/>
        </p:nvSpPr>
        <p:spPr>
          <a:xfrm>
            <a:off x="5716174" y="1884359"/>
            <a:ext cx="57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9E715D0-5EE7-4687-952A-487E15164E20}"/>
                  </a:ext>
                </a:extLst>
              </p:cNvPr>
              <p:cNvSpPr/>
              <p:nvPr/>
            </p:nvSpPr>
            <p:spPr>
              <a:xfrm>
                <a:off x="751475" y="4658644"/>
                <a:ext cx="4352025" cy="525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de-DE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𝑟𝑖𝑐h𝑡𝑖𝑔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𝑝𝑜𝑠𝑖𝑡𝑖𝑣</m:t>
                        </m:r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𝑘𝑙𝑎𝑠𝑠𝑖𝑓𝑖𝑧𝑖𝑒𝑟𝑡</m:t>
                        </m:r>
                      </m:num>
                      <m:den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𝑙𝑙𝑒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𝑟𝑒𝑎𝑙𝑒𝑛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𝑙𝑙𝑒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9E715D0-5EE7-4687-952A-487E151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75" y="4658644"/>
                <a:ext cx="4352025" cy="525721"/>
              </a:xfrm>
              <a:prstGeom prst="rect">
                <a:avLst/>
              </a:prstGeom>
              <a:blipFill>
                <a:blip r:embed="rId2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4299247-AE09-4739-B8ED-0470B296AD54}"/>
                  </a:ext>
                </a:extLst>
              </p:cNvPr>
              <p:cNvSpPr/>
              <p:nvPr/>
            </p:nvSpPr>
            <p:spPr>
              <a:xfrm>
                <a:off x="6634283" y="4648641"/>
                <a:ext cx="5269969" cy="526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de-DE" i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i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92D050"/>
                    </a:solidFill>
                  </a:rPr>
                  <a:t>  =</a:t>
                </a:r>
                <a:r>
                  <a:rPr lang="de-DE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𝑟𝑖𝑐h𝑡𝑖𝑔</m:t>
                        </m:r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𝑝𝑜𝑠𝑖𝑡𝑖𝑣</m:t>
                        </m:r>
                        <m:r>
                          <a:rPr lang="de-DE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𝑘𝑙𝑎𝑠𝑠𝑖𝑓𝑖𝑧𝑖𝑒𝑟𝑡</m:t>
                        </m:r>
                      </m:num>
                      <m:den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𝑎𝑙𝑙𝑒</m:t>
                        </m:r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𝑝𝑜𝑠𝑖𝑡𝑖𝑣</m:t>
                        </m:r>
                        <m:r>
                          <a:rPr lang="de-DE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𝑣𝑜𝑟h𝑒𝑟𝑔𝑒𝑠𝑎𝑔𝑡𝑒𝑛</m:t>
                        </m:r>
                        <m:r>
                          <a:rPr lang="de-DE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𝑙𝑙𝑒</m:t>
                        </m:r>
                      </m:den>
                    </m:f>
                  </m:oMath>
                </a14:m>
                <a:endParaRPr lang="de-DE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4299247-AE09-4739-B8ED-0470B296A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83" y="4648641"/>
                <a:ext cx="5269969" cy="526876"/>
              </a:xfrm>
              <a:prstGeom prst="rect">
                <a:avLst/>
              </a:prstGeom>
              <a:blipFill>
                <a:blip r:embed="rId3"/>
                <a:stretch>
                  <a:fillRect t="-9302" b="-139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C9BF9F74-3923-4090-9365-3E3EC1B62174}"/>
              </a:ext>
            </a:extLst>
          </p:cNvPr>
          <p:cNvSpPr txBox="1"/>
          <p:nvPr/>
        </p:nvSpPr>
        <p:spPr>
          <a:xfrm>
            <a:off x="4463900" y="1624463"/>
            <a:ext cx="18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Realität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7086324-6758-4500-87EB-082E2F5A91B4}"/>
              </a:ext>
            </a:extLst>
          </p:cNvPr>
          <p:cNvSpPr txBox="1"/>
          <p:nvPr/>
        </p:nvSpPr>
        <p:spPr>
          <a:xfrm rot="16200000">
            <a:off x="2422206" y="2979064"/>
            <a:ext cx="18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Vorhersage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C133683-675A-4490-B19A-C5A0BB7BB209}"/>
                  </a:ext>
                </a:extLst>
              </p:cNvPr>
              <p:cNvSpPr/>
              <p:nvPr/>
            </p:nvSpPr>
            <p:spPr>
              <a:xfrm>
                <a:off x="2997090" y="101832"/>
                <a:ext cx="5223632" cy="493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de-DE" i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e-DE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de-DE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chemeClr val="accent2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𝑟𝑖𝑐h𝑡𝑖𝑔</m:t>
                        </m:r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𝑘𝑙𝑎𝑠𝑠𝑖𝑓𝑖𝑧𝑖𝑒𝑟𝑡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𝑎𝑙𝑙𝑒</m:t>
                        </m:r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𝑙𝑙𝑒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C133683-675A-4490-B19A-C5A0BB7BB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090" y="101832"/>
                <a:ext cx="5223632" cy="493790"/>
              </a:xfrm>
              <a:prstGeom prst="rect">
                <a:avLst/>
              </a:prstGeom>
              <a:blipFill>
                <a:blip r:embed="rId4"/>
                <a:stretch>
                  <a:fillRect l="-350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>
            <a:extLst>
              <a:ext uri="{FF2B5EF4-FFF2-40B4-BE49-F238E27FC236}">
                <a16:creationId xmlns:a16="http://schemas.microsoft.com/office/drawing/2014/main" id="{51AB8D5A-3A6D-4AC5-AFD7-30AA39B723D9}"/>
              </a:ext>
            </a:extLst>
          </p:cNvPr>
          <p:cNvSpPr/>
          <p:nvPr/>
        </p:nvSpPr>
        <p:spPr>
          <a:xfrm>
            <a:off x="4294626" y="2348255"/>
            <a:ext cx="2197614" cy="73107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1F06A6-C759-4E75-AEFF-01EAA70017A5}"/>
              </a:ext>
            </a:extLst>
          </p:cNvPr>
          <p:cNvSpPr/>
          <p:nvPr/>
        </p:nvSpPr>
        <p:spPr>
          <a:xfrm>
            <a:off x="4259457" y="2399925"/>
            <a:ext cx="865163" cy="1610751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6A5BF-E45A-46C9-921D-62A3857C5039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6492240" y="2713794"/>
            <a:ext cx="142043" cy="219828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266BEBA-1EBB-43B3-B13E-5A1D356E3CA5}"/>
              </a:ext>
            </a:extLst>
          </p:cNvPr>
          <p:cNvCxnSpPr>
            <a:cxnSpLocks/>
          </p:cNvCxnSpPr>
          <p:nvPr/>
        </p:nvCxnSpPr>
        <p:spPr>
          <a:xfrm flipH="1">
            <a:off x="3877335" y="4010676"/>
            <a:ext cx="792319" cy="58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B6DE2CA-8EEE-493E-BD51-198678885860}"/>
              </a:ext>
            </a:extLst>
          </p:cNvPr>
          <p:cNvSpPr txBox="1"/>
          <p:nvPr/>
        </p:nvSpPr>
        <p:spPr>
          <a:xfrm>
            <a:off x="784751" y="5354738"/>
            <a:ext cx="3159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Interpretation:</a:t>
            </a:r>
            <a:br>
              <a:rPr lang="de-DE" sz="1400" dirty="0">
                <a:solidFill>
                  <a:schemeClr val="accent1"/>
                </a:solidFill>
              </a:rPr>
            </a:br>
            <a:r>
              <a:rPr lang="de-DE" sz="1400" dirty="0">
                <a:solidFill>
                  <a:schemeClr val="accent1"/>
                </a:solidFill>
              </a:rPr>
              <a:t>Wie viel Prozent der realen Überschreitungen wurden richtig erkannt?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66A0010-CDA0-4E9A-AD3C-A76A28AACF48}"/>
              </a:ext>
            </a:extLst>
          </p:cNvPr>
          <p:cNvSpPr txBox="1"/>
          <p:nvPr/>
        </p:nvSpPr>
        <p:spPr>
          <a:xfrm>
            <a:off x="8617156" y="5234745"/>
            <a:ext cx="3159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2D050"/>
                </a:solidFill>
              </a:rPr>
              <a:t>Interpretation: </a:t>
            </a:r>
          </a:p>
          <a:p>
            <a:r>
              <a:rPr lang="de-DE" sz="1400" dirty="0">
                <a:solidFill>
                  <a:srgbClr val="92D050"/>
                </a:solidFill>
              </a:rPr>
              <a:t>Wie viel Prozent der Überschreitungen wurden vom Modell richtig vorhergesagt?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9835D35-5457-407A-88B1-02A46955508E}"/>
              </a:ext>
            </a:extLst>
          </p:cNvPr>
          <p:cNvSpPr txBox="1"/>
          <p:nvPr/>
        </p:nvSpPr>
        <p:spPr>
          <a:xfrm>
            <a:off x="3032291" y="758634"/>
            <a:ext cx="5848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2"/>
                </a:solidFill>
              </a:rPr>
              <a:t>Interpretation:</a:t>
            </a:r>
          </a:p>
          <a:p>
            <a:r>
              <a:rPr lang="de-DE" sz="1400" dirty="0">
                <a:solidFill>
                  <a:schemeClr val="accent2"/>
                </a:solidFill>
              </a:rPr>
              <a:t>oder: Wie viel Prozent der Überschreitungen und Unterschreitungen waren richtig prognostiziert?</a:t>
            </a:r>
          </a:p>
        </p:txBody>
      </p:sp>
    </p:spTree>
    <p:extLst>
      <p:ext uri="{BB962C8B-B14F-4D97-AF65-F5344CB8AC3E}">
        <p14:creationId xmlns:p14="http://schemas.microsoft.com/office/powerpoint/2010/main" val="114572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147481E-7BE1-44BE-961C-9244033EE3CC}"/>
                  </a:ext>
                </a:extLst>
              </p:cNvPr>
              <p:cNvSpPr txBox="1"/>
              <p:nvPr/>
            </p:nvSpPr>
            <p:spPr>
              <a:xfrm>
                <a:off x="2769833" y="1571348"/>
                <a:ext cx="4199138" cy="540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F1 Score = 2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  ∗ </m:t>
                        </m:r>
                        <m:r>
                          <a:rPr lang="de-DE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de-DE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de-DE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147481E-7BE1-44BE-961C-9244033EE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833" y="1571348"/>
                <a:ext cx="4199138" cy="540148"/>
              </a:xfrm>
              <a:prstGeom prst="rect">
                <a:avLst/>
              </a:prstGeom>
              <a:blipFill>
                <a:blip r:embed="rId2"/>
                <a:stretch>
                  <a:fillRect l="-1161" b="-56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3F4295D1-D797-470B-9A99-761218174BF5}"/>
              </a:ext>
            </a:extLst>
          </p:cNvPr>
          <p:cNvSpPr txBox="1"/>
          <p:nvPr/>
        </p:nvSpPr>
        <p:spPr>
          <a:xfrm>
            <a:off x="1828800" y="2414725"/>
            <a:ext cx="6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Interpretation: Ein harmonisches Mittel aus Precision und Recall</a:t>
            </a:r>
          </a:p>
        </p:txBody>
      </p:sp>
    </p:spTree>
    <p:extLst>
      <p:ext uri="{BB962C8B-B14F-4D97-AF65-F5344CB8AC3E}">
        <p14:creationId xmlns:p14="http://schemas.microsoft.com/office/powerpoint/2010/main" val="3911725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64B8209-CEEC-4143-A28F-D75E55B6E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1" y="1939285"/>
            <a:ext cx="4541061" cy="297942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EDD51BB-B4A5-449D-8B10-3A3FB89B8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78" y="1493818"/>
            <a:ext cx="4940701" cy="4006869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707BDF20-9D1D-4647-9C8D-CB6520481CB9}"/>
              </a:ext>
            </a:extLst>
          </p:cNvPr>
          <p:cNvSpPr/>
          <p:nvPr/>
        </p:nvSpPr>
        <p:spPr>
          <a:xfrm>
            <a:off x="5316523" y="3107184"/>
            <a:ext cx="1164176" cy="852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20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B9AFEAB-6AB5-4E23-9296-4412BB31D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61270"/>
              </p:ext>
            </p:extLst>
          </p:nvPr>
        </p:nvGraphicFramePr>
        <p:xfrm>
          <a:off x="2080358" y="1393105"/>
          <a:ext cx="8283633" cy="47118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2438">
                  <a:extLst>
                    <a:ext uri="{9D8B030D-6E8A-4147-A177-3AD203B41FA5}">
                      <a16:colId xmlns:a16="http://schemas.microsoft.com/office/drawing/2014/main" val="928650560"/>
                    </a:ext>
                  </a:extLst>
                </a:gridCol>
                <a:gridCol w="1180730">
                  <a:extLst>
                    <a:ext uri="{9D8B030D-6E8A-4147-A177-3AD203B41FA5}">
                      <a16:colId xmlns:a16="http://schemas.microsoft.com/office/drawing/2014/main" val="3824473798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1872698611"/>
                    </a:ext>
                  </a:extLst>
                </a:gridCol>
                <a:gridCol w="2276433">
                  <a:extLst>
                    <a:ext uri="{9D8B030D-6E8A-4147-A177-3AD203B41FA5}">
                      <a16:colId xmlns:a16="http://schemas.microsoft.com/office/drawing/2014/main" val="1917632296"/>
                    </a:ext>
                  </a:extLst>
                </a:gridCol>
                <a:gridCol w="2068498">
                  <a:extLst>
                    <a:ext uri="{9D8B030D-6E8A-4147-A177-3AD203B41FA5}">
                      <a16:colId xmlns:a16="http://schemas.microsoft.com/office/drawing/2014/main" val="395676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WIND </a:t>
                      </a:r>
                    </a:p>
                    <a:p>
                      <a:r>
                        <a:rPr lang="de-DE" dirty="0"/>
                        <a:t>STAERKE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NIEDER SCHLAGS MENGE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STANDORT UMGEBUNG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GRENZWERT</a:t>
                      </a:r>
                    </a:p>
                    <a:p>
                      <a:r>
                        <a:rPr lang="de-DE" dirty="0"/>
                        <a:t>ÜBERSCHREITUNG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09792"/>
                  </a:ext>
                </a:extLst>
              </a:tr>
              <a:tr h="59707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Verkehr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3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Hintergrund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0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</a:t>
                      </a: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Verkehr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4</a:t>
                      </a: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Industrie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1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5</a:t>
                      </a: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Industrie</a:t>
                      </a:r>
                      <a:endParaRPr lang="de-D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1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Nominal/Ordinal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Ordinal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10857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89507F8A-A082-473F-B7AB-0D2E005BED61}"/>
              </a:ext>
            </a:extLst>
          </p:cNvPr>
          <p:cNvSpPr txBox="1"/>
          <p:nvPr/>
        </p:nvSpPr>
        <p:spPr>
          <a:xfrm>
            <a:off x="212273" y="5466403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Skalenniveaus:</a:t>
            </a:r>
          </a:p>
        </p:txBody>
      </p:sp>
    </p:spTree>
    <p:extLst>
      <p:ext uri="{BB962C8B-B14F-4D97-AF65-F5344CB8AC3E}">
        <p14:creationId xmlns:p14="http://schemas.microsoft.com/office/powerpoint/2010/main" val="1589379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A65E35B-8F61-4E7B-B1A0-DB64A99B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56311"/>
              </p:ext>
            </p:extLst>
          </p:nvPr>
        </p:nvGraphicFramePr>
        <p:xfrm>
          <a:off x="576062" y="2454658"/>
          <a:ext cx="48481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639">
                  <a:extLst>
                    <a:ext uri="{9D8B030D-6E8A-4147-A177-3AD203B41FA5}">
                      <a16:colId xmlns:a16="http://schemas.microsoft.com/office/drawing/2014/main" val="2426767546"/>
                    </a:ext>
                  </a:extLst>
                </a:gridCol>
                <a:gridCol w="969639">
                  <a:extLst>
                    <a:ext uri="{9D8B030D-6E8A-4147-A177-3AD203B41FA5}">
                      <a16:colId xmlns:a16="http://schemas.microsoft.com/office/drawing/2014/main" val="2503162223"/>
                    </a:ext>
                  </a:extLst>
                </a:gridCol>
                <a:gridCol w="969639">
                  <a:extLst>
                    <a:ext uri="{9D8B030D-6E8A-4147-A177-3AD203B41FA5}">
                      <a16:colId xmlns:a16="http://schemas.microsoft.com/office/drawing/2014/main" val="2118969417"/>
                    </a:ext>
                  </a:extLst>
                </a:gridCol>
                <a:gridCol w="969639">
                  <a:extLst>
                    <a:ext uri="{9D8B030D-6E8A-4147-A177-3AD203B41FA5}">
                      <a16:colId xmlns:a16="http://schemas.microsoft.com/office/drawing/2014/main" val="374292499"/>
                    </a:ext>
                  </a:extLst>
                </a:gridCol>
                <a:gridCol w="969639">
                  <a:extLst>
                    <a:ext uri="{9D8B030D-6E8A-4147-A177-3AD203B41FA5}">
                      <a16:colId xmlns:a16="http://schemas.microsoft.com/office/drawing/2014/main" val="3894256390"/>
                    </a:ext>
                  </a:extLst>
                </a:gridCol>
              </a:tblGrid>
              <a:tr h="33246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709904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5814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85012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5728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483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7308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2313026-3B96-4F8A-A102-98B036BAB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57736"/>
              </p:ext>
            </p:extLst>
          </p:nvPr>
        </p:nvGraphicFramePr>
        <p:xfrm>
          <a:off x="6578846" y="2454658"/>
          <a:ext cx="48481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639">
                  <a:extLst>
                    <a:ext uri="{9D8B030D-6E8A-4147-A177-3AD203B41FA5}">
                      <a16:colId xmlns:a16="http://schemas.microsoft.com/office/drawing/2014/main" val="2426767546"/>
                    </a:ext>
                  </a:extLst>
                </a:gridCol>
                <a:gridCol w="969639">
                  <a:extLst>
                    <a:ext uri="{9D8B030D-6E8A-4147-A177-3AD203B41FA5}">
                      <a16:colId xmlns:a16="http://schemas.microsoft.com/office/drawing/2014/main" val="2503162223"/>
                    </a:ext>
                  </a:extLst>
                </a:gridCol>
                <a:gridCol w="969639">
                  <a:extLst>
                    <a:ext uri="{9D8B030D-6E8A-4147-A177-3AD203B41FA5}">
                      <a16:colId xmlns:a16="http://schemas.microsoft.com/office/drawing/2014/main" val="2118969417"/>
                    </a:ext>
                  </a:extLst>
                </a:gridCol>
                <a:gridCol w="969639">
                  <a:extLst>
                    <a:ext uri="{9D8B030D-6E8A-4147-A177-3AD203B41FA5}">
                      <a16:colId xmlns:a16="http://schemas.microsoft.com/office/drawing/2014/main" val="374292499"/>
                    </a:ext>
                  </a:extLst>
                </a:gridCol>
                <a:gridCol w="969639">
                  <a:extLst>
                    <a:ext uri="{9D8B030D-6E8A-4147-A177-3AD203B41FA5}">
                      <a16:colId xmlns:a16="http://schemas.microsoft.com/office/drawing/2014/main" val="3894256390"/>
                    </a:ext>
                  </a:extLst>
                </a:gridCol>
              </a:tblGrid>
              <a:tr h="33246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709904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5814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85012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5728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483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7308"/>
                  </a:ext>
                </a:extLst>
              </a:tr>
            </a:tbl>
          </a:graphicData>
        </a:graphic>
      </p:graphicFrame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053C0B6-2BB3-4602-B66E-6CDBD270BE71}"/>
              </a:ext>
            </a:extLst>
          </p:cNvPr>
          <p:cNvSpPr/>
          <p:nvPr/>
        </p:nvSpPr>
        <p:spPr>
          <a:xfrm>
            <a:off x="2565647" y="2317073"/>
            <a:ext cx="2858609" cy="245911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B4EF5C5-0620-42CE-8C28-256DEE3580F7}"/>
              </a:ext>
            </a:extLst>
          </p:cNvPr>
          <p:cNvSpPr/>
          <p:nvPr/>
        </p:nvSpPr>
        <p:spPr>
          <a:xfrm>
            <a:off x="6578845" y="3559945"/>
            <a:ext cx="4848195" cy="121624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600B22F-6054-4324-A4A0-79D000643B6A}"/>
              </a:ext>
            </a:extLst>
          </p:cNvPr>
          <p:cNvSpPr txBox="1"/>
          <p:nvPr/>
        </p:nvSpPr>
        <p:spPr>
          <a:xfrm>
            <a:off x="1349406" y="1438183"/>
            <a:ext cx="390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Möglichkeit 1 – Merkmale löschen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60E0EC-9EA6-44BB-A45E-AF5F393E001A}"/>
              </a:ext>
            </a:extLst>
          </p:cNvPr>
          <p:cNvSpPr txBox="1"/>
          <p:nvPr/>
        </p:nvSpPr>
        <p:spPr>
          <a:xfrm>
            <a:off x="7158361" y="1438183"/>
            <a:ext cx="368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Möglichkeit 2 – Datensätze löschen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C4AAB4-D581-4B8F-9D9A-DB56CD74C353}"/>
              </a:ext>
            </a:extLst>
          </p:cNvPr>
          <p:cNvSpPr txBox="1"/>
          <p:nvPr/>
        </p:nvSpPr>
        <p:spPr>
          <a:xfrm>
            <a:off x="1571347" y="5379868"/>
            <a:ext cx="368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~47k Datensätze + 13 Merkmale 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C815C665-2BBC-464B-BF14-A6D6BAF403A6}"/>
              </a:ext>
            </a:extLst>
          </p:cNvPr>
          <p:cNvSpPr/>
          <p:nvPr/>
        </p:nvSpPr>
        <p:spPr>
          <a:xfrm>
            <a:off x="1016493" y="5415833"/>
            <a:ext cx="443884" cy="29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663A34D-C7C9-4A2F-82E5-C35F8F8D4324}"/>
              </a:ext>
            </a:extLst>
          </p:cNvPr>
          <p:cNvSpPr txBox="1"/>
          <p:nvPr/>
        </p:nvSpPr>
        <p:spPr>
          <a:xfrm>
            <a:off x="7491274" y="5415833"/>
            <a:ext cx="368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~5k Datensätze + 19 Merkmale 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3736EAFE-8948-4E9C-B08E-8807F85C8526}"/>
              </a:ext>
            </a:extLst>
          </p:cNvPr>
          <p:cNvSpPr/>
          <p:nvPr/>
        </p:nvSpPr>
        <p:spPr>
          <a:xfrm>
            <a:off x="6936420" y="5451798"/>
            <a:ext cx="443884" cy="29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23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D6753BA-A538-4803-B77F-F7F82458E355}"/>
              </a:ext>
            </a:extLst>
          </p:cNvPr>
          <p:cNvSpPr/>
          <p:nvPr/>
        </p:nvSpPr>
        <p:spPr>
          <a:xfrm>
            <a:off x="2292096" y="1304544"/>
            <a:ext cx="1414272" cy="6705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Wind &gt; 30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BCA88B3-2926-430B-8959-7E7F52F28CE1}"/>
              </a:ext>
            </a:extLst>
          </p:cNvPr>
          <p:cNvSpPr/>
          <p:nvPr/>
        </p:nvSpPr>
        <p:spPr>
          <a:xfrm>
            <a:off x="3249168" y="2755392"/>
            <a:ext cx="1414272" cy="6705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Druck &gt; 900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BCA9676-3B62-481A-80E1-64D786305BAE}"/>
              </a:ext>
            </a:extLst>
          </p:cNvPr>
          <p:cNvSpPr/>
          <p:nvPr/>
        </p:nvSpPr>
        <p:spPr>
          <a:xfrm>
            <a:off x="1365504" y="2755392"/>
            <a:ext cx="1414272" cy="6705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 &gt; 12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4DDAE2-18ED-4D2D-8D9B-A14E6B6DE297}"/>
              </a:ext>
            </a:extLst>
          </p:cNvPr>
          <p:cNvSpPr txBox="1"/>
          <p:nvPr/>
        </p:nvSpPr>
        <p:spPr>
          <a:xfrm>
            <a:off x="5886616" y="2884973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E6185B7-9338-424E-8EE1-5F198F99933F}"/>
              </a:ext>
            </a:extLst>
          </p:cNvPr>
          <p:cNvSpPr txBox="1"/>
          <p:nvPr/>
        </p:nvSpPr>
        <p:spPr>
          <a:xfrm>
            <a:off x="2823972" y="4480560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E0825B-A902-4EF4-8254-3AE70D01A4CC}"/>
              </a:ext>
            </a:extLst>
          </p:cNvPr>
          <p:cNvSpPr txBox="1"/>
          <p:nvPr/>
        </p:nvSpPr>
        <p:spPr>
          <a:xfrm rot="16200000">
            <a:off x="4348193" y="3886201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46A6A6A-13EE-4F05-AC9E-B66404A64DAE}"/>
              </a:ext>
            </a:extLst>
          </p:cNvPr>
          <p:cNvSpPr txBox="1"/>
          <p:nvPr/>
        </p:nvSpPr>
        <p:spPr>
          <a:xfrm rot="16200000">
            <a:off x="1635032" y="3840481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12B6F42-782E-4CE3-90E7-4F9FDC480AAB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072640" y="1975104"/>
            <a:ext cx="926592" cy="78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BD0BE31-CE6C-484F-B1A6-22D16E231BB3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999232" y="1975104"/>
            <a:ext cx="957072" cy="78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057252E-BB3C-4C19-9731-C0F1FAF38883}"/>
              </a:ext>
            </a:extLst>
          </p:cNvPr>
          <p:cNvSpPr txBox="1"/>
          <p:nvPr/>
        </p:nvSpPr>
        <p:spPr>
          <a:xfrm>
            <a:off x="2005584" y="2170878"/>
            <a:ext cx="41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E2BD94C-2F82-4D03-BE20-E8ADD8E36C57}"/>
              </a:ext>
            </a:extLst>
          </p:cNvPr>
          <p:cNvSpPr txBox="1"/>
          <p:nvPr/>
        </p:nvSpPr>
        <p:spPr>
          <a:xfrm>
            <a:off x="3731125" y="2180582"/>
            <a:ext cx="63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BADEE1-7711-4377-B213-7D8127332A53}"/>
              </a:ext>
            </a:extLst>
          </p:cNvPr>
          <p:cNvSpPr txBox="1"/>
          <p:nvPr/>
        </p:nvSpPr>
        <p:spPr>
          <a:xfrm>
            <a:off x="1146048" y="3425952"/>
            <a:ext cx="41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176FCB5-2F52-4698-8F6E-BC03C1F4C63E}"/>
              </a:ext>
            </a:extLst>
          </p:cNvPr>
          <p:cNvSpPr txBox="1"/>
          <p:nvPr/>
        </p:nvSpPr>
        <p:spPr>
          <a:xfrm>
            <a:off x="2535936" y="345646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06A838E-9B73-42E2-B823-3761686B5453}"/>
              </a:ext>
            </a:extLst>
          </p:cNvPr>
          <p:cNvSpPr txBox="1"/>
          <p:nvPr/>
        </p:nvSpPr>
        <p:spPr>
          <a:xfrm>
            <a:off x="3121152" y="3446764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AF10EBA-AE0B-475B-AEED-8B088CCC4D16}"/>
              </a:ext>
            </a:extLst>
          </p:cNvPr>
          <p:cNvSpPr txBox="1"/>
          <p:nvPr/>
        </p:nvSpPr>
        <p:spPr>
          <a:xfrm>
            <a:off x="4419600" y="3446764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8BFCA65-FC21-49EC-8497-890B40A00F65}"/>
              </a:ext>
            </a:extLst>
          </p:cNvPr>
          <p:cNvSpPr/>
          <p:nvPr/>
        </p:nvSpPr>
        <p:spPr>
          <a:xfrm>
            <a:off x="190499" y="4554706"/>
            <a:ext cx="2292096" cy="6341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Prognose Grenzwertüberschreitung True/</a:t>
            </a:r>
            <a:r>
              <a:rPr lang="de-DE" dirty="0" err="1">
                <a:solidFill>
                  <a:schemeClr val="tx1"/>
                </a:solidFill>
              </a:rPr>
              <a:t>False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F70C8C8D-768D-45EA-A2AC-5876D53DC23F}"/>
              </a:ext>
            </a:extLst>
          </p:cNvPr>
          <p:cNvSpPr/>
          <p:nvPr/>
        </p:nvSpPr>
        <p:spPr>
          <a:xfrm>
            <a:off x="3473721" y="4554706"/>
            <a:ext cx="2292096" cy="6341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Prognose Grenzwertüberschreitung True/</a:t>
            </a:r>
            <a:r>
              <a:rPr lang="de-DE" dirty="0" err="1">
                <a:solidFill>
                  <a:schemeClr val="tx1"/>
                </a:solidFill>
              </a:rPr>
              <a:t>False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13D5889-D84B-47E5-9D3E-511166E13E02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599759" y="3425952"/>
            <a:ext cx="472881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7F2FFDF-17D8-4A18-8172-55E0F1570AFE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072640" y="3425952"/>
            <a:ext cx="332012" cy="39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CD3527F-2E3C-4D31-99FA-7BBE54FF0550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657600" y="3425952"/>
            <a:ext cx="298704" cy="25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30A2AE2-D41C-4088-89A4-846B7370A9D1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956304" y="3425952"/>
            <a:ext cx="293354" cy="25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22DA1B1-D569-4610-AFE2-70CE8E1618E1}"/>
              </a:ext>
            </a:extLst>
          </p:cNvPr>
          <p:cNvCxnSpPr>
            <a:endCxn id="34" idx="0"/>
          </p:cNvCxnSpPr>
          <p:nvPr/>
        </p:nvCxnSpPr>
        <p:spPr>
          <a:xfrm flipH="1">
            <a:off x="1336547" y="4293156"/>
            <a:ext cx="321345" cy="26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1A9C7341-BDE0-4F57-8862-95EA6383036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366260" y="4342043"/>
            <a:ext cx="253509" cy="21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eschweifte Klammer rechts 38">
            <a:extLst>
              <a:ext uri="{FF2B5EF4-FFF2-40B4-BE49-F238E27FC236}">
                <a16:creationId xmlns:a16="http://schemas.microsoft.com/office/drawing/2014/main" id="{6DC72B91-7957-458B-A453-3D720B217898}"/>
              </a:ext>
            </a:extLst>
          </p:cNvPr>
          <p:cNvSpPr/>
          <p:nvPr/>
        </p:nvSpPr>
        <p:spPr>
          <a:xfrm flipH="1">
            <a:off x="460090" y="1492971"/>
            <a:ext cx="351267" cy="2849072"/>
          </a:xfrm>
          <a:prstGeom prst="rightBrace">
            <a:avLst>
              <a:gd name="adj1" fmla="val 8333"/>
              <a:gd name="adj2" fmla="val 52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9341713-53B9-4A37-88CA-AA2103DB7EEF}"/>
              </a:ext>
            </a:extLst>
          </p:cNvPr>
          <p:cNvSpPr txBox="1"/>
          <p:nvPr/>
        </p:nvSpPr>
        <p:spPr>
          <a:xfrm rot="16200000">
            <a:off x="-567135" y="2553899"/>
            <a:ext cx="16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Baumtiefe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5CAF36D-DA15-48C8-BA3B-251CF7187EE3}"/>
              </a:ext>
            </a:extLst>
          </p:cNvPr>
          <p:cNvSpPr txBox="1"/>
          <p:nvPr/>
        </p:nvSpPr>
        <p:spPr>
          <a:xfrm>
            <a:off x="5132832" y="6125352"/>
            <a:ext cx="228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gebildeter E-Bäume</a:t>
            </a:r>
          </a:p>
        </p:txBody>
      </p:sp>
      <p:sp>
        <p:nvSpPr>
          <p:cNvPr id="55" name="Geschweifte Klammer rechts 54">
            <a:extLst>
              <a:ext uri="{FF2B5EF4-FFF2-40B4-BE49-F238E27FC236}">
                <a16:creationId xmlns:a16="http://schemas.microsoft.com/office/drawing/2014/main" id="{59222F94-2EBD-44A7-84C1-A48A7B8D5CC3}"/>
              </a:ext>
            </a:extLst>
          </p:cNvPr>
          <p:cNvSpPr/>
          <p:nvPr/>
        </p:nvSpPr>
        <p:spPr>
          <a:xfrm rot="5400000">
            <a:off x="5747369" y="447423"/>
            <a:ext cx="589816" cy="10913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0512ACA-B71E-4F29-8A31-6DAC25F4BF30}"/>
              </a:ext>
            </a:extLst>
          </p:cNvPr>
          <p:cNvSpPr/>
          <p:nvPr/>
        </p:nvSpPr>
        <p:spPr>
          <a:xfrm>
            <a:off x="8514356" y="1304544"/>
            <a:ext cx="1414272" cy="6705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 &gt; 14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87F77E4-B8A2-4C69-A111-F84E722AC7E6}"/>
              </a:ext>
            </a:extLst>
          </p:cNvPr>
          <p:cNvSpPr/>
          <p:nvPr/>
        </p:nvSpPr>
        <p:spPr>
          <a:xfrm>
            <a:off x="9471428" y="2755392"/>
            <a:ext cx="1414272" cy="6705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Niederschlagsmenge &gt; 200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240FD21-BE85-4AFD-B3A5-E3A84A09FFCB}"/>
              </a:ext>
            </a:extLst>
          </p:cNvPr>
          <p:cNvSpPr/>
          <p:nvPr/>
        </p:nvSpPr>
        <p:spPr>
          <a:xfrm>
            <a:off x="7587764" y="2755392"/>
            <a:ext cx="1414272" cy="6705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Wind &gt; 9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6AA558A-CC63-48BD-858E-9558B89075AC}"/>
              </a:ext>
            </a:extLst>
          </p:cNvPr>
          <p:cNvSpPr txBox="1"/>
          <p:nvPr/>
        </p:nvSpPr>
        <p:spPr>
          <a:xfrm>
            <a:off x="9046232" y="4480560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E86F266-6D3E-4363-A796-2E364C87617B}"/>
              </a:ext>
            </a:extLst>
          </p:cNvPr>
          <p:cNvSpPr txBox="1"/>
          <p:nvPr/>
        </p:nvSpPr>
        <p:spPr>
          <a:xfrm rot="16200000">
            <a:off x="10570453" y="3886201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14ABD3B-0230-4776-AF9B-919E79C24E8A}"/>
              </a:ext>
            </a:extLst>
          </p:cNvPr>
          <p:cNvSpPr txBox="1"/>
          <p:nvPr/>
        </p:nvSpPr>
        <p:spPr>
          <a:xfrm rot="16200000">
            <a:off x="7857292" y="3840481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25FC8B4-5A3D-4C56-BC1F-0C0FD3F5FD4D}"/>
              </a:ext>
            </a:extLst>
          </p:cNvPr>
          <p:cNvCxnSpPr>
            <a:stCxn id="56" idx="4"/>
            <a:endCxn id="58" idx="0"/>
          </p:cNvCxnSpPr>
          <p:nvPr/>
        </p:nvCxnSpPr>
        <p:spPr>
          <a:xfrm flipH="1">
            <a:off x="8294900" y="1975104"/>
            <a:ext cx="926592" cy="78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75BB7FFA-D9A2-4417-85FA-7A631A254299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>
            <a:off x="9221492" y="1975104"/>
            <a:ext cx="957072" cy="78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368C1A1E-090F-4814-8107-8AECFFFC77CB}"/>
              </a:ext>
            </a:extLst>
          </p:cNvPr>
          <p:cNvSpPr txBox="1"/>
          <p:nvPr/>
        </p:nvSpPr>
        <p:spPr>
          <a:xfrm>
            <a:off x="8227844" y="2170878"/>
            <a:ext cx="41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08ABAE1-4C21-424D-8C02-AA60B9007683}"/>
              </a:ext>
            </a:extLst>
          </p:cNvPr>
          <p:cNvSpPr txBox="1"/>
          <p:nvPr/>
        </p:nvSpPr>
        <p:spPr>
          <a:xfrm>
            <a:off x="9953385" y="2180582"/>
            <a:ext cx="63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AC8DB27-2304-4A8F-8CEC-40CC25D7D5A4}"/>
              </a:ext>
            </a:extLst>
          </p:cNvPr>
          <p:cNvSpPr txBox="1"/>
          <p:nvPr/>
        </p:nvSpPr>
        <p:spPr>
          <a:xfrm>
            <a:off x="8758196" y="345646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A3C0E08-4C35-4C32-9850-6CFA9784F3B8}"/>
              </a:ext>
            </a:extLst>
          </p:cNvPr>
          <p:cNvSpPr txBox="1"/>
          <p:nvPr/>
        </p:nvSpPr>
        <p:spPr>
          <a:xfrm>
            <a:off x="9343412" y="3446764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0F5F843-FD0E-4D47-8982-99E756766854}"/>
              </a:ext>
            </a:extLst>
          </p:cNvPr>
          <p:cNvSpPr txBox="1"/>
          <p:nvPr/>
        </p:nvSpPr>
        <p:spPr>
          <a:xfrm>
            <a:off x="10641860" y="3446764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504BA1E4-E518-4AB0-B11C-B5E204AAFC20}"/>
              </a:ext>
            </a:extLst>
          </p:cNvPr>
          <p:cNvSpPr/>
          <p:nvPr/>
        </p:nvSpPr>
        <p:spPr>
          <a:xfrm>
            <a:off x="6412759" y="4554706"/>
            <a:ext cx="2292096" cy="6341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Prognose Grenzwertüberschreitung True/</a:t>
            </a:r>
            <a:r>
              <a:rPr lang="de-DE" dirty="0" err="1">
                <a:solidFill>
                  <a:schemeClr val="tx1"/>
                </a:solidFill>
              </a:rPr>
              <a:t>False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030DB806-EA76-4E2D-887E-08371C8224C9}"/>
              </a:ext>
            </a:extLst>
          </p:cNvPr>
          <p:cNvSpPr/>
          <p:nvPr/>
        </p:nvSpPr>
        <p:spPr>
          <a:xfrm>
            <a:off x="9695981" y="4554706"/>
            <a:ext cx="2292096" cy="6341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Prognose Grenzwertüberschreitung True/</a:t>
            </a:r>
            <a:r>
              <a:rPr lang="de-DE" dirty="0" err="1">
                <a:solidFill>
                  <a:schemeClr val="tx1"/>
                </a:solidFill>
              </a:rPr>
              <a:t>False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8FB4DF17-CDA9-4E6C-916F-3852B3B3F7B6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7822019" y="3425952"/>
            <a:ext cx="472881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ED9653E8-7B47-4598-B752-ABDD7B1E3730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8294900" y="3425952"/>
            <a:ext cx="332012" cy="39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64677D28-A158-4FEC-A469-5FD74A5931C1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9879860" y="3425952"/>
            <a:ext cx="298704" cy="25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49D27B53-6217-4B59-B702-6EFCC3363A0C}"/>
              </a:ext>
            </a:extLst>
          </p:cNvPr>
          <p:cNvCxnSpPr>
            <a:cxnSpLocks/>
            <a:stCxn id="57" idx="4"/>
          </p:cNvCxnSpPr>
          <p:nvPr/>
        </p:nvCxnSpPr>
        <p:spPr>
          <a:xfrm>
            <a:off x="10178564" y="3425952"/>
            <a:ext cx="293354" cy="25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3FF56659-8624-49EA-920F-F44A600E0153}"/>
              </a:ext>
            </a:extLst>
          </p:cNvPr>
          <p:cNvCxnSpPr>
            <a:endCxn id="69" idx="0"/>
          </p:cNvCxnSpPr>
          <p:nvPr/>
        </p:nvCxnSpPr>
        <p:spPr>
          <a:xfrm flipH="1">
            <a:off x="7558807" y="4293156"/>
            <a:ext cx="321345" cy="26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F3D8DED-7361-4C39-A0EA-2312F261AFBD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10588520" y="4342043"/>
            <a:ext cx="253509" cy="21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A0A7F364-494E-4FC0-8ABD-9E7FAEE28B34}"/>
              </a:ext>
            </a:extLst>
          </p:cNvPr>
          <p:cNvSpPr txBox="1"/>
          <p:nvPr/>
        </p:nvSpPr>
        <p:spPr>
          <a:xfrm>
            <a:off x="7408237" y="3446764"/>
            <a:ext cx="41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4031632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D5443E1F-480B-4712-800B-EE69B89A51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06465"/>
              </p:ext>
            </p:extLst>
          </p:nvPr>
        </p:nvGraphicFramePr>
        <p:xfrm>
          <a:off x="461639" y="1376326"/>
          <a:ext cx="4252404" cy="410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B7F835B3-BBA4-47B0-919E-4E93B357A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125883"/>
              </p:ext>
            </p:extLst>
          </p:nvPr>
        </p:nvGraphicFramePr>
        <p:xfrm>
          <a:off x="6778864" y="279935"/>
          <a:ext cx="4252405" cy="219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1C77F91C-8272-4239-94E7-3640A9AA5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609867"/>
              </p:ext>
            </p:extLst>
          </p:nvPr>
        </p:nvGraphicFramePr>
        <p:xfrm>
          <a:off x="6778864" y="2615097"/>
          <a:ext cx="4252405" cy="219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D6A12FD7-3C77-4318-A16D-F20E06B04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934664"/>
              </p:ext>
            </p:extLst>
          </p:nvPr>
        </p:nvGraphicFramePr>
        <p:xfrm>
          <a:off x="6778865" y="4950259"/>
          <a:ext cx="4252405" cy="219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FEB09253-89A0-4863-826B-F0E0E2F3FABF}"/>
              </a:ext>
            </a:extLst>
          </p:cNvPr>
          <p:cNvSpPr txBox="1"/>
          <p:nvPr/>
        </p:nvSpPr>
        <p:spPr>
          <a:xfrm>
            <a:off x="7973961" y="0"/>
            <a:ext cx="231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UP-SAMPLING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1EC1650-F6CE-48C8-8FE4-280932BF262A}"/>
              </a:ext>
            </a:extLst>
          </p:cNvPr>
          <p:cNvSpPr txBox="1"/>
          <p:nvPr/>
        </p:nvSpPr>
        <p:spPr>
          <a:xfrm>
            <a:off x="7973961" y="2383320"/>
            <a:ext cx="231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DOWN-SAMPLING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DBE896D-437E-4868-9E2A-3753850CF961}"/>
              </a:ext>
            </a:extLst>
          </p:cNvPr>
          <p:cNvSpPr txBox="1"/>
          <p:nvPr/>
        </p:nvSpPr>
        <p:spPr>
          <a:xfrm>
            <a:off x="7973961" y="4694403"/>
            <a:ext cx="231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DOWN-UP-SAMPLING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26CE0F8-3BE6-4BA7-9708-DE0E067011D6}"/>
              </a:ext>
            </a:extLst>
          </p:cNvPr>
          <p:cNvCxnSpPr/>
          <p:nvPr/>
        </p:nvCxnSpPr>
        <p:spPr>
          <a:xfrm flipV="1">
            <a:off x="4817806" y="1543665"/>
            <a:ext cx="1789471" cy="158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9DB8328-22BB-484F-91B8-F791BE2FD75A}"/>
              </a:ext>
            </a:extLst>
          </p:cNvPr>
          <p:cNvCxnSpPr>
            <a:cxnSpLocks/>
          </p:cNvCxnSpPr>
          <p:nvPr/>
        </p:nvCxnSpPr>
        <p:spPr>
          <a:xfrm>
            <a:off x="4817806" y="3126658"/>
            <a:ext cx="178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EB600BD-FC41-4328-AB21-7D6357A7D154}"/>
              </a:ext>
            </a:extLst>
          </p:cNvPr>
          <p:cNvCxnSpPr>
            <a:cxnSpLocks/>
          </p:cNvCxnSpPr>
          <p:nvPr/>
        </p:nvCxnSpPr>
        <p:spPr>
          <a:xfrm>
            <a:off x="4817806" y="3126658"/>
            <a:ext cx="1789471" cy="175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0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A84D7-F292-4CCD-A254-ED0F2C6C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8F63FA-0590-4392-A81A-FF7217E4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Automatisierte Optimierung </a:t>
            </a:r>
            <a:r>
              <a:rPr lang="de-DE" dirty="0"/>
              <a:t>der Hyperparameter</a:t>
            </a:r>
          </a:p>
          <a:p>
            <a:r>
              <a:rPr lang="de-DE" dirty="0"/>
              <a:t>Feature Extraktion: </a:t>
            </a:r>
            <a:r>
              <a:rPr lang="de-DE" b="1" dirty="0" err="1"/>
              <a:t>Principal</a:t>
            </a:r>
            <a:r>
              <a:rPr lang="de-DE" b="1" dirty="0"/>
              <a:t> </a:t>
            </a:r>
            <a:r>
              <a:rPr lang="de-DE" b="1" dirty="0" err="1"/>
              <a:t>Component</a:t>
            </a:r>
            <a:r>
              <a:rPr lang="de-DE" b="1" dirty="0"/>
              <a:t> Analysis </a:t>
            </a:r>
            <a:r>
              <a:rPr lang="de-DE" dirty="0"/>
              <a:t>(PCA)</a:t>
            </a:r>
          </a:p>
          <a:p>
            <a:r>
              <a:rPr lang="de-DE" dirty="0"/>
              <a:t>Visualisierung: Einbindung von </a:t>
            </a:r>
            <a:r>
              <a:rPr lang="de-DE" b="1" dirty="0"/>
              <a:t>weiteren Metriken </a:t>
            </a:r>
            <a:r>
              <a:rPr lang="de-DE" dirty="0"/>
              <a:t>im </a:t>
            </a:r>
            <a:r>
              <a:rPr lang="de-DE" dirty="0" err="1"/>
              <a:t>Tensorboard</a:t>
            </a:r>
            <a:endParaRPr lang="de-DE" dirty="0"/>
          </a:p>
          <a:p>
            <a:r>
              <a:rPr lang="de-DE" dirty="0"/>
              <a:t>Netzwerkalternative: </a:t>
            </a:r>
            <a:r>
              <a:rPr lang="de-DE" b="1" dirty="0"/>
              <a:t>LSTM</a:t>
            </a:r>
            <a:r>
              <a:rPr lang="de-DE" dirty="0"/>
              <a:t> zur Berücksichtigung der zeitlichen Dimension</a:t>
            </a:r>
          </a:p>
        </p:txBody>
      </p:sp>
    </p:spTree>
    <p:extLst>
      <p:ext uri="{BB962C8B-B14F-4D97-AF65-F5344CB8AC3E}">
        <p14:creationId xmlns:p14="http://schemas.microsoft.com/office/powerpoint/2010/main" val="1093014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A84D7-F292-4CCD-A254-ED0F2C6C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8F63FA-0590-4392-A81A-FF7217E4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Nichts war so einfach wie es schien</a:t>
            </a:r>
          </a:p>
          <a:p>
            <a:r>
              <a:rPr lang="de-DE" dirty="0"/>
              <a:t>Steile Lernkurve</a:t>
            </a:r>
          </a:p>
          <a:p>
            <a:r>
              <a:rPr lang="de-DE" dirty="0"/>
              <a:t>Problemorientiertes Arbeiten</a:t>
            </a:r>
          </a:p>
          <a:p>
            <a:r>
              <a:rPr lang="de-DE" dirty="0"/>
              <a:t>Die Kombination an Stellschrauben macht das Vorgehen sehr komplex</a:t>
            </a:r>
          </a:p>
        </p:txBody>
      </p:sp>
    </p:spTree>
    <p:extLst>
      <p:ext uri="{BB962C8B-B14F-4D97-AF65-F5344CB8AC3E}">
        <p14:creationId xmlns:p14="http://schemas.microsoft.com/office/powerpoint/2010/main" val="349155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607F4FC-2799-4356-8105-C42ECA981DD1}"/>
              </a:ext>
            </a:extLst>
          </p:cNvPr>
          <p:cNvSpPr/>
          <p:nvPr/>
        </p:nvSpPr>
        <p:spPr>
          <a:xfrm>
            <a:off x="3152156" y="1223579"/>
            <a:ext cx="1506458" cy="7647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Feature Set extrahieren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A6190C4-BF74-460C-A283-70CB5FE38C41}"/>
              </a:ext>
            </a:extLst>
          </p:cNvPr>
          <p:cNvSpPr/>
          <p:nvPr/>
        </p:nvSpPr>
        <p:spPr>
          <a:xfrm>
            <a:off x="1237839" y="1215911"/>
            <a:ext cx="1506458" cy="7647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laden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287B4AF-E86F-4FC8-9083-3B0C1F3546D8}"/>
              </a:ext>
            </a:extLst>
          </p:cNvPr>
          <p:cNvSpPr/>
          <p:nvPr/>
        </p:nvSpPr>
        <p:spPr>
          <a:xfrm>
            <a:off x="5085115" y="1223580"/>
            <a:ext cx="1506458" cy="7647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0A5FAAF-DE06-4BEA-8420-3F8EAEB8EB02}"/>
              </a:ext>
            </a:extLst>
          </p:cNvPr>
          <p:cNvSpPr/>
          <p:nvPr/>
        </p:nvSpPr>
        <p:spPr>
          <a:xfrm>
            <a:off x="7018074" y="1223579"/>
            <a:ext cx="1506458" cy="7647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9B41DB0-3382-42B4-A09D-345B9F0D107A}"/>
              </a:ext>
            </a:extLst>
          </p:cNvPr>
          <p:cNvSpPr/>
          <p:nvPr/>
        </p:nvSpPr>
        <p:spPr>
          <a:xfrm>
            <a:off x="8928009" y="1224675"/>
            <a:ext cx="1506458" cy="7647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Vorhersage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0936302-37DA-4342-BB31-133BE335379E}"/>
              </a:ext>
            </a:extLst>
          </p:cNvPr>
          <p:cNvSpPr/>
          <p:nvPr/>
        </p:nvSpPr>
        <p:spPr>
          <a:xfrm>
            <a:off x="3152156" y="2664259"/>
            <a:ext cx="1506458" cy="7647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Zusammenhangsanalyse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7D0596B-BC4C-408B-A856-C5C79C13F4F3}"/>
              </a:ext>
            </a:extLst>
          </p:cNvPr>
          <p:cNvSpPr/>
          <p:nvPr/>
        </p:nvSpPr>
        <p:spPr>
          <a:xfrm>
            <a:off x="5076323" y="2664259"/>
            <a:ext cx="1506458" cy="7647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Vektorizing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A602406-F933-487C-A32C-ADF1EB7B3D3B}"/>
              </a:ext>
            </a:extLst>
          </p:cNvPr>
          <p:cNvSpPr/>
          <p:nvPr/>
        </p:nvSpPr>
        <p:spPr>
          <a:xfrm>
            <a:off x="7018074" y="2664258"/>
            <a:ext cx="1506458" cy="7647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Modell Parameter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>
                <a:solidFill>
                  <a:schemeClr val="tx1"/>
                </a:solidFill>
              </a:rPr>
              <a:t>Training-/Testdaten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6817C368-FA19-4A6D-9B81-F5D1DF4985D8}"/>
              </a:ext>
            </a:extLst>
          </p:cNvPr>
          <p:cNvSpPr/>
          <p:nvPr/>
        </p:nvSpPr>
        <p:spPr>
          <a:xfrm>
            <a:off x="1214815" y="4103841"/>
            <a:ext cx="1506458" cy="7647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DataFrame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CB0C946-DE0D-4E02-95BF-2168C1DD58A4}"/>
              </a:ext>
            </a:extLst>
          </p:cNvPr>
          <p:cNvSpPr/>
          <p:nvPr/>
        </p:nvSpPr>
        <p:spPr>
          <a:xfrm>
            <a:off x="5062091" y="4103841"/>
            <a:ext cx="1506458" cy="7647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VektorAssember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 err="1">
                <a:solidFill>
                  <a:schemeClr val="tx1"/>
                </a:solidFill>
              </a:rPr>
              <a:t>OneHotEncoder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02429A9-55A2-41F1-B01A-1445BF9D4B7F}"/>
              </a:ext>
            </a:extLst>
          </p:cNvPr>
          <p:cNvSpPr/>
          <p:nvPr/>
        </p:nvSpPr>
        <p:spPr>
          <a:xfrm>
            <a:off x="6995050" y="4103840"/>
            <a:ext cx="1506458" cy="7647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CrossValidator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Estimator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 err="1">
                <a:solidFill>
                  <a:schemeClr val="tx1"/>
                </a:solidFill>
              </a:rPr>
              <a:t>Evaluator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410AA8C-B7E9-4AA8-8ADD-E8DEF4E79559}"/>
              </a:ext>
            </a:extLst>
          </p:cNvPr>
          <p:cNvSpPr txBox="1"/>
          <p:nvPr/>
        </p:nvSpPr>
        <p:spPr>
          <a:xfrm>
            <a:off x="105255" y="1413615"/>
            <a:ext cx="97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Prozess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14C07EF-F350-4FCE-96DE-52EDFF820715}"/>
              </a:ext>
            </a:extLst>
          </p:cNvPr>
          <p:cNvSpPr txBox="1"/>
          <p:nvPr/>
        </p:nvSpPr>
        <p:spPr>
          <a:xfrm>
            <a:off x="37276" y="2861962"/>
            <a:ext cx="97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Schritte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117722-01CB-48E5-90F0-550771DC91EF}"/>
              </a:ext>
            </a:extLst>
          </p:cNvPr>
          <p:cNvSpPr txBox="1"/>
          <p:nvPr/>
        </p:nvSpPr>
        <p:spPr>
          <a:xfrm>
            <a:off x="105255" y="4301544"/>
            <a:ext cx="97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Spark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FA7C157-3FB3-4718-9E70-7FBC26770794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3905385" y="1988320"/>
            <a:ext cx="0" cy="6759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239C38C-CE1C-4C8B-A4B4-6288FDD365A3}"/>
              </a:ext>
            </a:extLst>
          </p:cNvPr>
          <p:cNvCxnSpPr>
            <a:cxnSpLocks/>
          </p:cNvCxnSpPr>
          <p:nvPr/>
        </p:nvCxnSpPr>
        <p:spPr>
          <a:xfrm flipV="1">
            <a:off x="5781077" y="1980652"/>
            <a:ext cx="0" cy="6759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3004EFD-EEBF-498C-AEBC-E8CEC809EDB1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V="1">
            <a:off x="1968044" y="1980652"/>
            <a:ext cx="23024" cy="21231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9ABC6DE-2FDD-4FBD-B06C-D044A062E837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5815320" y="3429000"/>
            <a:ext cx="14232" cy="674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1BFBE26-D027-44C8-82B2-53BB1B4B583D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V="1">
            <a:off x="7748279" y="3428999"/>
            <a:ext cx="23024" cy="674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31817E0-4847-4CE9-A198-CEC5536326C7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7771303" y="1988320"/>
            <a:ext cx="0" cy="6759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4FB0EB9-24A5-472F-81D0-09427D86033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744297" y="1598282"/>
            <a:ext cx="407859" cy="76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B9622A0-85F1-49BC-B744-2F6F19D9841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58614" y="1605950"/>
            <a:ext cx="42650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26C94097-AB97-401E-8957-96CEB0943E3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591573" y="1605950"/>
            <a:ext cx="42650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8907578-3140-4CF8-BCDD-4377C0C68A2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524532" y="1605950"/>
            <a:ext cx="403477" cy="10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816B293-CC62-41F5-84DB-E8CB3A7C3A69}"/>
              </a:ext>
            </a:extLst>
          </p:cNvPr>
          <p:cNvSpPr/>
          <p:nvPr/>
        </p:nvSpPr>
        <p:spPr>
          <a:xfrm>
            <a:off x="1569922" y="1911057"/>
            <a:ext cx="2726870" cy="7647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Datentransformation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434744CE-F885-4CFC-A1F2-39DB7BF39B08}"/>
              </a:ext>
            </a:extLst>
          </p:cNvPr>
          <p:cNvSpPr/>
          <p:nvPr/>
        </p:nvSpPr>
        <p:spPr>
          <a:xfrm>
            <a:off x="4732565" y="1911057"/>
            <a:ext cx="2726870" cy="7647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Datenvisualisierung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C0A3859-C089-44DE-8CF7-99DABD2837F7}"/>
              </a:ext>
            </a:extLst>
          </p:cNvPr>
          <p:cNvSpPr/>
          <p:nvPr/>
        </p:nvSpPr>
        <p:spPr>
          <a:xfrm>
            <a:off x="7895208" y="1911057"/>
            <a:ext cx="2726870" cy="7647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ML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13A5EE0-4B2C-40A1-B8CF-C864F0A006AD}"/>
              </a:ext>
            </a:extLst>
          </p:cNvPr>
          <p:cNvSpPr/>
          <p:nvPr/>
        </p:nvSpPr>
        <p:spPr>
          <a:xfrm>
            <a:off x="2865678" y="3000432"/>
            <a:ext cx="3444536" cy="88776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Pandas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DEB27478-AC93-4335-B07B-9783B4F0C224}"/>
              </a:ext>
            </a:extLst>
          </p:cNvPr>
          <p:cNvSpPr/>
          <p:nvPr/>
        </p:nvSpPr>
        <p:spPr>
          <a:xfrm>
            <a:off x="1569922" y="4212833"/>
            <a:ext cx="2591513" cy="88776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scikit-learn</a:t>
            </a:r>
            <a:endParaRPr lang="de-DE" b="1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7D903FA-4D16-4206-8015-F447648836B9}"/>
              </a:ext>
            </a:extLst>
          </p:cNvPr>
          <p:cNvSpPr/>
          <p:nvPr/>
        </p:nvSpPr>
        <p:spPr>
          <a:xfrm>
            <a:off x="8030567" y="4212833"/>
            <a:ext cx="2591513" cy="88776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scikit-learn</a:t>
            </a:r>
            <a:endParaRPr lang="de-DE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922A541-A3AC-49F8-9841-87D588CD5D43}"/>
              </a:ext>
            </a:extLst>
          </p:cNvPr>
          <p:cNvSpPr/>
          <p:nvPr/>
        </p:nvSpPr>
        <p:spPr>
          <a:xfrm>
            <a:off x="7919020" y="2985116"/>
            <a:ext cx="2814605" cy="88776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Tensorflow</a:t>
            </a:r>
            <a:r>
              <a:rPr lang="de-DE" b="1" dirty="0"/>
              <a:t>/Keras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6B083DF-46DF-415D-BF17-119DD6AB7630}"/>
              </a:ext>
            </a:extLst>
          </p:cNvPr>
          <p:cNvSpPr/>
          <p:nvPr/>
        </p:nvSpPr>
        <p:spPr>
          <a:xfrm>
            <a:off x="1322773" y="1127464"/>
            <a:ext cx="9765437" cy="4873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F61634-401B-4E17-B21F-FCBA329FD59F}"/>
              </a:ext>
            </a:extLst>
          </p:cNvPr>
          <p:cNvSpPr txBox="1"/>
          <p:nvPr/>
        </p:nvSpPr>
        <p:spPr>
          <a:xfrm>
            <a:off x="4296792" y="1187084"/>
            <a:ext cx="447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Jupyter</a:t>
            </a:r>
            <a:r>
              <a:rPr lang="de-DE" dirty="0"/>
              <a:t> Notebook / Lokaler Rechner</a:t>
            </a:r>
          </a:p>
        </p:txBody>
      </p:sp>
    </p:spTree>
    <p:extLst>
      <p:ext uri="{BB962C8B-B14F-4D97-AF65-F5344CB8AC3E}">
        <p14:creationId xmlns:p14="http://schemas.microsoft.com/office/powerpoint/2010/main" val="70783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470641-BCCE-4725-BB27-2EEA2B5B8C10}"/>
              </a:ext>
            </a:extLst>
          </p:cNvPr>
          <p:cNvGrpSpPr/>
          <p:nvPr/>
        </p:nvGrpSpPr>
        <p:grpSpPr>
          <a:xfrm>
            <a:off x="1009243" y="4145271"/>
            <a:ext cx="3317730" cy="2200027"/>
            <a:chOff x="1956949" y="2952925"/>
            <a:chExt cx="3317730" cy="2200027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38C114A2-DA65-488D-9D6F-134B552B5AA3}"/>
                </a:ext>
              </a:extLst>
            </p:cNvPr>
            <p:cNvSpPr/>
            <p:nvPr/>
          </p:nvSpPr>
          <p:spPr>
            <a:xfrm>
              <a:off x="2051570" y="2952925"/>
              <a:ext cx="1522139" cy="74747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Feature Transformation</a:t>
              </a:r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9C84CBF8-83EE-4198-B59D-39641CBB9EFB}"/>
                </a:ext>
              </a:extLst>
            </p:cNvPr>
            <p:cNvSpPr txBox="1"/>
            <p:nvPr/>
          </p:nvSpPr>
          <p:spPr>
            <a:xfrm>
              <a:off x="1956949" y="3767957"/>
              <a:ext cx="331773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u="sng" dirty="0"/>
                <a:t>Umformung</a:t>
              </a:r>
              <a:r>
                <a:rPr lang="de-DE" sz="1200" dirty="0"/>
                <a:t> der Merkmale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/>
                <a:t>Korrekte Typisierung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/>
                <a:t>Behandlung von fehlenden Werten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/>
                <a:t>Merkmale skalieren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/>
                <a:t>Neue Merkmale ableiten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/>
                <a:t>…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de-DE" sz="1200" dirty="0"/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93CB4326-44A3-4FCD-B50F-1D34F9951CCD}"/>
              </a:ext>
            </a:extLst>
          </p:cNvPr>
          <p:cNvSpPr txBox="1"/>
          <p:nvPr/>
        </p:nvSpPr>
        <p:spPr>
          <a:xfrm>
            <a:off x="-347206" y="205137"/>
            <a:ext cx="4608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1200" i="1" dirty="0"/>
              <a:t>Wording: Feature = Merkmal = Attribut = Spalte im Datensatz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CCB12EF-B280-4C54-B148-52F06AD0FD33}"/>
              </a:ext>
            </a:extLst>
          </p:cNvPr>
          <p:cNvGrpSpPr/>
          <p:nvPr/>
        </p:nvGrpSpPr>
        <p:grpSpPr>
          <a:xfrm>
            <a:off x="4437135" y="534452"/>
            <a:ext cx="3317730" cy="2384692"/>
            <a:chOff x="4437135" y="1075189"/>
            <a:chExt cx="3317730" cy="2384692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71C072E2-6EE8-4A5F-8113-A6E030C93E25}"/>
                </a:ext>
              </a:extLst>
            </p:cNvPr>
            <p:cNvSpPr/>
            <p:nvPr/>
          </p:nvSpPr>
          <p:spPr>
            <a:xfrm>
              <a:off x="4573861" y="1075189"/>
              <a:ext cx="1522139" cy="74747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Feature Selektion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9D2B1E2B-027B-463B-B451-7C79017C1B62}"/>
                </a:ext>
              </a:extLst>
            </p:cNvPr>
            <p:cNvSpPr txBox="1"/>
            <p:nvPr/>
          </p:nvSpPr>
          <p:spPr>
            <a:xfrm>
              <a:off x="4437135" y="1890221"/>
              <a:ext cx="3317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u="sng" dirty="0"/>
                <a:t>Auswahl</a:t>
              </a:r>
              <a:r>
                <a:rPr lang="de-DE" sz="1200" dirty="0"/>
                <a:t> der Merkmale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/>
                <a:t>Aussagekräftige Merkmale identifizieren (hinsichtlich Zielgröße)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/>
                <a:t>Irrelevante Merkmale löschen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/>
                <a:t>Redundante und hochkorrelierende Merkmale auflösen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/>
                <a:t>…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de-DE" sz="1200" dirty="0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5E1E9D7-C548-4772-B2E9-BA4E3A6DDD75}"/>
              </a:ext>
            </a:extLst>
          </p:cNvPr>
          <p:cNvGrpSpPr/>
          <p:nvPr/>
        </p:nvGrpSpPr>
        <p:grpSpPr>
          <a:xfrm>
            <a:off x="7618139" y="4145271"/>
            <a:ext cx="3317730" cy="2384692"/>
            <a:chOff x="7245754" y="2952925"/>
            <a:chExt cx="3317730" cy="2384692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926DBE2E-61AF-4087-B102-FEDA2B01D67E}"/>
                </a:ext>
              </a:extLst>
            </p:cNvPr>
            <p:cNvSpPr/>
            <p:nvPr/>
          </p:nvSpPr>
          <p:spPr>
            <a:xfrm>
              <a:off x="7245754" y="2952925"/>
              <a:ext cx="1522139" cy="74747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ML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3EABEC2F-9F3C-4C19-B21A-AC8214B7B89E}"/>
                </a:ext>
              </a:extLst>
            </p:cNvPr>
            <p:cNvSpPr txBox="1"/>
            <p:nvPr/>
          </p:nvSpPr>
          <p:spPr>
            <a:xfrm>
              <a:off x="7245754" y="3767957"/>
              <a:ext cx="3317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u="sng" dirty="0"/>
                <a:t>Durchführung</a:t>
              </a:r>
              <a:r>
                <a:rPr lang="de-DE" sz="1200" dirty="0"/>
                <a:t> der Prognose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i="1" dirty="0"/>
                <a:t>Auswahl von ML Verfahren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/>
                <a:t>Aufteilung der Datenmenge (Training/Test/Validierung)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/>
                <a:t>Modellvalidierung sowie Optimierung der Hyperparameter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/>
                <a:t>…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de-DE" sz="1200" dirty="0"/>
            </a:p>
          </p:txBody>
        </p:sp>
      </p:grp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609D793F-7747-4129-B116-832D30FFA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075270"/>
              </p:ext>
            </p:extLst>
          </p:nvPr>
        </p:nvGraphicFramePr>
        <p:xfrm>
          <a:off x="3379874" y="2803271"/>
          <a:ext cx="3907894" cy="3276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Ellipse 18">
            <a:extLst>
              <a:ext uri="{FF2B5EF4-FFF2-40B4-BE49-F238E27FC236}">
                <a16:creationId xmlns:a16="http://schemas.microsoft.com/office/drawing/2014/main" id="{B1667340-189B-482D-8077-9B8C1106FF90}"/>
              </a:ext>
            </a:extLst>
          </p:cNvPr>
          <p:cNvSpPr/>
          <p:nvPr/>
        </p:nvSpPr>
        <p:spPr>
          <a:xfrm>
            <a:off x="4625161" y="3794713"/>
            <a:ext cx="1417320" cy="747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 Set</a:t>
            </a:r>
          </a:p>
        </p:txBody>
      </p:sp>
    </p:spTree>
    <p:extLst>
      <p:ext uri="{BB962C8B-B14F-4D97-AF65-F5344CB8AC3E}">
        <p14:creationId xmlns:p14="http://schemas.microsoft.com/office/powerpoint/2010/main" val="271331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5F8D807-E443-485C-86E9-7069C4B9865E}"/>
              </a:ext>
            </a:extLst>
          </p:cNvPr>
          <p:cNvSpPr/>
          <p:nvPr/>
        </p:nvSpPr>
        <p:spPr>
          <a:xfrm>
            <a:off x="3575304" y="667512"/>
            <a:ext cx="868680" cy="485546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02F10BC-1ABF-4320-8787-3917E166AFDA}"/>
              </a:ext>
            </a:extLst>
          </p:cNvPr>
          <p:cNvSpPr/>
          <p:nvPr/>
        </p:nvSpPr>
        <p:spPr>
          <a:xfrm rot="16200000">
            <a:off x="5210556" y="1095756"/>
            <a:ext cx="868680" cy="752856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C617FEF-B31F-40F9-8FC6-2B6CD85AE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24384"/>
              </p:ext>
            </p:extLst>
          </p:nvPr>
        </p:nvGraphicFramePr>
        <p:xfrm>
          <a:off x="2169160" y="1039706"/>
          <a:ext cx="6966858" cy="40717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1008">
                  <a:extLst>
                    <a:ext uri="{9D8B030D-6E8A-4147-A177-3AD203B41FA5}">
                      <a16:colId xmlns:a16="http://schemas.microsoft.com/office/drawing/2014/main" val="928650560"/>
                    </a:ext>
                  </a:extLst>
                </a:gridCol>
                <a:gridCol w="861278">
                  <a:extLst>
                    <a:ext uri="{9D8B030D-6E8A-4147-A177-3AD203B41FA5}">
                      <a16:colId xmlns:a16="http://schemas.microsoft.com/office/drawing/2014/main" val="38244737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72698611"/>
                    </a:ext>
                  </a:extLst>
                </a:gridCol>
                <a:gridCol w="1123115">
                  <a:extLst>
                    <a:ext uri="{9D8B030D-6E8A-4147-A177-3AD203B41FA5}">
                      <a16:colId xmlns:a16="http://schemas.microsoft.com/office/drawing/2014/main" val="614086781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917632296"/>
                    </a:ext>
                  </a:extLst>
                </a:gridCol>
                <a:gridCol w="677818">
                  <a:extLst>
                    <a:ext uri="{9D8B030D-6E8A-4147-A177-3AD203B41FA5}">
                      <a16:colId xmlns:a16="http://schemas.microsoft.com/office/drawing/2014/main" val="395676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MESSDATUM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WIND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NIEDER SCHLAGS MENGE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SONNEN STUNDEN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STANDORT UMGEBUNG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09792"/>
                  </a:ext>
                </a:extLst>
              </a:tr>
              <a:tr h="597070">
                <a:tc>
                  <a:txBody>
                    <a:bodyPr/>
                    <a:lstStyle/>
                    <a:p>
                      <a:r>
                        <a:rPr lang="de-DE" dirty="0"/>
                        <a:t>2012-01-01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Verkehr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3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2012-01-01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Hintergrund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0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2012-01-02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2012-01-02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Industrie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1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2012-01-02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Industrie</a:t>
                      </a:r>
                      <a:endParaRPr lang="de-D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13274"/>
                  </a:ext>
                </a:extLst>
              </a:tr>
            </a:tbl>
          </a:graphicData>
        </a:graphic>
      </p:graphicFrame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7BCEC67-4564-42B7-9B0C-CE8456C4272D}"/>
              </a:ext>
            </a:extLst>
          </p:cNvPr>
          <p:cNvSpPr/>
          <p:nvPr/>
        </p:nvSpPr>
        <p:spPr>
          <a:xfrm>
            <a:off x="6616700" y="3095244"/>
            <a:ext cx="1484884" cy="79542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0417351-4F47-441B-9EF3-2BAB3BF3389A}"/>
              </a:ext>
            </a:extLst>
          </p:cNvPr>
          <p:cNvSpPr txBox="1"/>
          <p:nvPr/>
        </p:nvSpPr>
        <p:spPr>
          <a:xfrm>
            <a:off x="358648" y="4398370"/>
            <a:ext cx="1810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Horizontal: Datensatz löschen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1BB16B-CFEE-43C7-A804-DF6D6C7672EB}"/>
              </a:ext>
            </a:extLst>
          </p:cNvPr>
          <p:cNvSpPr txBox="1"/>
          <p:nvPr/>
        </p:nvSpPr>
        <p:spPr>
          <a:xfrm>
            <a:off x="2898648" y="0"/>
            <a:ext cx="222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Vertikal: Merkmal löschen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991924-F892-49D7-BB9F-E1EBBEDD22DA}"/>
              </a:ext>
            </a:extLst>
          </p:cNvPr>
          <p:cNvSpPr txBox="1"/>
          <p:nvPr/>
        </p:nvSpPr>
        <p:spPr>
          <a:xfrm>
            <a:off x="8911844" y="3188683"/>
            <a:ext cx="222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Einzelfall: Fehlende Werte ersetzen</a:t>
            </a:r>
          </a:p>
        </p:txBody>
      </p:sp>
    </p:spTree>
    <p:extLst>
      <p:ext uri="{BB962C8B-B14F-4D97-AF65-F5344CB8AC3E}">
        <p14:creationId xmlns:p14="http://schemas.microsoft.com/office/powerpoint/2010/main" val="168978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879ED33-5022-4D71-A187-CC0956AE9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63659"/>
              </p:ext>
            </p:extLst>
          </p:nvPr>
        </p:nvGraphicFramePr>
        <p:xfrm>
          <a:off x="422656" y="905256"/>
          <a:ext cx="2896616" cy="31627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22333">
                  <a:extLst>
                    <a:ext uri="{9D8B030D-6E8A-4147-A177-3AD203B41FA5}">
                      <a16:colId xmlns:a16="http://schemas.microsoft.com/office/drawing/2014/main" val="928650560"/>
                    </a:ext>
                  </a:extLst>
                </a:gridCol>
                <a:gridCol w="1074283">
                  <a:extLst>
                    <a:ext uri="{9D8B030D-6E8A-4147-A177-3AD203B41FA5}">
                      <a16:colId xmlns:a16="http://schemas.microsoft.com/office/drawing/2014/main" val="3824473798"/>
                    </a:ext>
                  </a:extLst>
                </a:gridCol>
              </a:tblGrid>
              <a:tr h="641164">
                <a:tc>
                  <a:txBody>
                    <a:bodyPr/>
                    <a:lstStyle/>
                    <a:p>
                      <a:r>
                        <a:rPr lang="de-DE" dirty="0"/>
                        <a:t>MESSDATUM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JAHRES ZEIT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09792"/>
                  </a:ext>
                </a:extLst>
              </a:tr>
              <a:tr h="598082">
                <a:tc>
                  <a:txBody>
                    <a:bodyPr/>
                    <a:lstStyle/>
                    <a:p>
                      <a:r>
                        <a:rPr lang="de-DE" dirty="0"/>
                        <a:t>2012-02-01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Frühling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39219"/>
                  </a:ext>
                </a:extLst>
              </a:tr>
              <a:tr h="641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2012-07-22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Sommer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06126"/>
                  </a:ext>
                </a:extLst>
              </a:tr>
              <a:tr h="641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2012-10-09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Herbst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89964"/>
                  </a:ext>
                </a:extLst>
              </a:tr>
              <a:tr h="641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2012-12-12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Winter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11605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B1E6ADAD-2A50-4F2A-B774-CE4814216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69038"/>
              </p:ext>
            </p:extLst>
          </p:nvPr>
        </p:nvGraphicFramePr>
        <p:xfrm>
          <a:off x="4834636" y="714424"/>
          <a:ext cx="6647689" cy="32700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79633">
                  <a:extLst>
                    <a:ext uri="{9D8B030D-6E8A-4147-A177-3AD203B41FA5}">
                      <a16:colId xmlns:a16="http://schemas.microsoft.com/office/drawing/2014/main" val="928650560"/>
                    </a:ext>
                  </a:extLst>
                </a:gridCol>
                <a:gridCol w="1167014">
                  <a:extLst>
                    <a:ext uri="{9D8B030D-6E8A-4147-A177-3AD203B41FA5}">
                      <a16:colId xmlns:a16="http://schemas.microsoft.com/office/drawing/2014/main" val="3824473798"/>
                    </a:ext>
                  </a:extLst>
                </a:gridCol>
                <a:gridCol w="1167014">
                  <a:extLst>
                    <a:ext uri="{9D8B030D-6E8A-4147-A177-3AD203B41FA5}">
                      <a16:colId xmlns:a16="http://schemas.microsoft.com/office/drawing/2014/main" val="1942266097"/>
                    </a:ext>
                  </a:extLst>
                </a:gridCol>
                <a:gridCol w="1167014">
                  <a:extLst>
                    <a:ext uri="{9D8B030D-6E8A-4147-A177-3AD203B41FA5}">
                      <a16:colId xmlns:a16="http://schemas.microsoft.com/office/drawing/2014/main" val="1264310827"/>
                    </a:ext>
                  </a:extLst>
                </a:gridCol>
                <a:gridCol w="1167014">
                  <a:extLst>
                    <a:ext uri="{9D8B030D-6E8A-4147-A177-3AD203B41FA5}">
                      <a16:colId xmlns:a16="http://schemas.microsoft.com/office/drawing/2014/main" val="3310635136"/>
                    </a:ext>
                  </a:extLst>
                </a:gridCol>
              </a:tblGrid>
              <a:tr h="1121380">
                <a:tc>
                  <a:txBody>
                    <a:bodyPr/>
                    <a:lstStyle/>
                    <a:p>
                      <a:r>
                        <a:rPr lang="de-DE" dirty="0"/>
                        <a:t>MESSDATUM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JAHRES ZEIT</a:t>
                      </a:r>
                      <a:br>
                        <a:rPr lang="de-DE" dirty="0"/>
                      </a:br>
                      <a:r>
                        <a:rPr lang="de-DE" dirty="0" err="1"/>
                        <a:t>Fruehling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JAHRES ZEIT</a:t>
                      </a:r>
                      <a:br>
                        <a:rPr lang="de-DE" dirty="0"/>
                      </a:br>
                      <a:r>
                        <a:rPr lang="de-DE" dirty="0"/>
                        <a:t>Sommer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JAHRES ZEIT</a:t>
                      </a:r>
                      <a:br>
                        <a:rPr lang="de-DE" dirty="0"/>
                      </a:br>
                      <a:r>
                        <a:rPr lang="de-DE" dirty="0"/>
                        <a:t>Herbst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JAHRES ZEIT</a:t>
                      </a:r>
                      <a:br>
                        <a:rPr lang="de-DE" dirty="0"/>
                      </a:br>
                      <a:r>
                        <a:rPr lang="de-DE" dirty="0"/>
                        <a:t>Winter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09792"/>
                  </a:ext>
                </a:extLst>
              </a:tr>
              <a:tr h="458413">
                <a:tc>
                  <a:txBody>
                    <a:bodyPr/>
                    <a:lstStyle/>
                    <a:p>
                      <a:r>
                        <a:rPr lang="de-DE" dirty="0"/>
                        <a:t>2012-02-01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39219"/>
                  </a:ext>
                </a:extLst>
              </a:tr>
              <a:tr h="4914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2012-07-22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06126"/>
                  </a:ext>
                </a:extLst>
              </a:tr>
              <a:tr h="162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2012-10-09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89964"/>
                  </a:ext>
                </a:extLst>
              </a:tr>
              <a:tr h="4914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2012-12-12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11605"/>
                  </a:ext>
                </a:extLst>
              </a:tr>
            </a:tbl>
          </a:graphicData>
        </a:graphic>
      </p:graphicFrame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3E407F5-87DA-434C-BEA5-937ADC9EC599}"/>
              </a:ext>
            </a:extLst>
          </p:cNvPr>
          <p:cNvSpPr/>
          <p:nvPr/>
        </p:nvSpPr>
        <p:spPr>
          <a:xfrm>
            <a:off x="3419856" y="1389888"/>
            <a:ext cx="1414780" cy="223113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i="1" dirty="0" err="1"/>
              <a:t>One</a:t>
            </a:r>
            <a:r>
              <a:rPr lang="de-DE" i="1" dirty="0"/>
              <a:t>-Hot Encoding</a:t>
            </a:r>
          </a:p>
        </p:txBody>
      </p:sp>
    </p:spTree>
    <p:extLst>
      <p:ext uri="{BB962C8B-B14F-4D97-AF65-F5344CB8AC3E}">
        <p14:creationId xmlns:p14="http://schemas.microsoft.com/office/powerpoint/2010/main" val="320054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F26F2D8-A7D0-4125-994B-0A0C05AA995C}"/>
              </a:ext>
            </a:extLst>
          </p:cNvPr>
          <p:cNvGrpSpPr/>
          <p:nvPr/>
        </p:nvGrpSpPr>
        <p:grpSpPr>
          <a:xfrm>
            <a:off x="1645899" y="1242875"/>
            <a:ext cx="5972621" cy="3897296"/>
            <a:chOff x="1645899" y="1242875"/>
            <a:chExt cx="5972621" cy="389729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862AAD-1322-422E-8770-8BEBF2A94B4C}"/>
                </a:ext>
              </a:extLst>
            </p:cNvPr>
            <p:cNvSpPr/>
            <p:nvPr/>
          </p:nvSpPr>
          <p:spPr>
            <a:xfrm>
              <a:off x="2343705" y="1242875"/>
              <a:ext cx="1171852" cy="26810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Training</a:t>
              </a:r>
            </a:p>
            <a:p>
              <a:pPr algn="ctr"/>
              <a:r>
                <a:rPr lang="de-DE" dirty="0"/>
                <a:t>(70%)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2195113-1B18-452C-96D2-B026EB6923BE}"/>
                </a:ext>
              </a:extLst>
            </p:cNvPr>
            <p:cNvSpPr/>
            <p:nvPr/>
          </p:nvSpPr>
          <p:spPr>
            <a:xfrm>
              <a:off x="2343705" y="3923931"/>
              <a:ext cx="1171852" cy="12162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Test</a:t>
              </a:r>
            </a:p>
            <a:p>
              <a:pPr algn="ctr"/>
              <a:r>
                <a:rPr lang="de-DE" dirty="0"/>
                <a:t>(30%)</a:t>
              </a:r>
            </a:p>
          </p:txBody>
        </p:sp>
        <p:sp>
          <p:nvSpPr>
            <p:cNvPr id="7" name="Geschweifte Klammer rechts 6">
              <a:extLst>
                <a:ext uri="{FF2B5EF4-FFF2-40B4-BE49-F238E27FC236}">
                  <a16:creationId xmlns:a16="http://schemas.microsoft.com/office/drawing/2014/main" id="{5EEA27FB-CE97-4EAE-9726-1181E7B0EFF1}"/>
                </a:ext>
              </a:extLst>
            </p:cNvPr>
            <p:cNvSpPr/>
            <p:nvPr/>
          </p:nvSpPr>
          <p:spPr>
            <a:xfrm>
              <a:off x="3844031" y="1278384"/>
              <a:ext cx="337352" cy="264554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29C25DD-7725-4881-B36D-73B33A9623E4}"/>
                </a:ext>
              </a:extLst>
            </p:cNvPr>
            <p:cNvSpPr txBox="1"/>
            <p:nvPr/>
          </p:nvSpPr>
          <p:spPr>
            <a:xfrm>
              <a:off x="4573479" y="2277991"/>
              <a:ext cx="30450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Daten zum „Anlernen“ des Neuronalen Netzes</a:t>
              </a:r>
            </a:p>
          </p:txBody>
        </p:sp>
        <p:sp>
          <p:nvSpPr>
            <p:cNvPr id="9" name="Geschweifte Klammer rechts 8">
              <a:extLst>
                <a:ext uri="{FF2B5EF4-FFF2-40B4-BE49-F238E27FC236}">
                  <a16:creationId xmlns:a16="http://schemas.microsoft.com/office/drawing/2014/main" id="{C17655F3-7407-4E5A-806F-3599BA1F8CE5}"/>
                </a:ext>
              </a:extLst>
            </p:cNvPr>
            <p:cNvSpPr/>
            <p:nvPr/>
          </p:nvSpPr>
          <p:spPr>
            <a:xfrm>
              <a:off x="3871403" y="3923931"/>
              <a:ext cx="337352" cy="12162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3F8D12B-766F-41EF-BA5F-084D6D980FAC}"/>
                </a:ext>
              </a:extLst>
            </p:cNvPr>
            <p:cNvSpPr txBox="1"/>
            <p:nvPr/>
          </p:nvSpPr>
          <p:spPr>
            <a:xfrm>
              <a:off x="4573479" y="4070386"/>
              <a:ext cx="3045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Daten zur Überprüfung der Prognosequalität des Neuronalen Netzes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E197E8D-43EC-4B83-A422-2A28D8AC1589}"/>
                </a:ext>
              </a:extLst>
            </p:cNvPr>
            <p:cNvSpPr txBox="1"/>
            <p:nvPr/>
          </p:nvSpPr>
          <p:spPr>
            <a:xfrm rot="16200000">
              <a:off x="987186" y="3042341"/>
              <a:ext cx="1686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Gesamte Daten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0D70B8E-5FB2-49DE-B584-DA44FA7B4215}"/>
              </a:ext>
            </a:extLst>
          </p:cNvPr>
          <p:cNvSpPr txBox="1"/>
          <p:nvPr/>
        </p:nvSpPr>
        <p:spPr>
          <a:xfrm>
            <a:off x="8010619" y="435825"/>
            <a:ext cx="3178206" cy="92333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/>
              <a:t>Aufteilung geschieht zufallsbasiert! </a:t>
            </a:r>
          </a:p>
          <a:p>
            <a:r>
              <a:rPr lang="de-DE" i="1" dirty="0"/>
              <a:t>Hier: Ziehen ohne Zurücklegen</a:t>
            </a:r>
          </a:p>
        </p:txBody>
      </p:sp>
    </p:spTree>
    <p:extLst>
      <p:ext uri="{BB962C8B-B14F-4D97-AF65-F5344CB8AC3E}">
        <p14:creationId xmlns:p14="http://schemas.microsoft.com/office/powerpoint/2010/main" val="1020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F26F2D8-A7D0-4125-994B-0A0C05AA995C}"/>
              </a:ext>
            </a:extLst>
          </p:cNvPr>
          <p:cNvGrpSpPr/>
          <p:nvPr/>
        </p:nvGrpSpPr>
        <p:grpSpPr>
          <a:xfrm>
            <a:off x="5717228" y="1899823"/>
            <a:ext cx="1171852" cy="3240348"/>
            <a:chOff x="2343705" y="1899823"/>
            <a:chExt cx="1171852" cy="324034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862AAD-1322-422E-8770-8BEBF2A94B4C}"/>
                </a:ext>
              </a:extLst>
            </p:cNvPr>
            <p:cNvSpPr/>
            <p:nvPr/>
          </p:nvSpPr>
          <p:spPr>
            <a:xfrm>
              <a:off x="2343705" y="1899823"/>
              <a:ext cx="1171852" cy="202410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Training</a:t>
              </a:r>
            </a:p>
            <a:p>
              <a:pPr algn="ctr"/>
              <a:r>
                <a:rPr lang="de-DE" dirty="0"/>
                <a:t>(60%)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2195113-1B18-452C-96D2-B026EB6923BE}"/>
                </a:ext>
              </a:extLst>
            </p:cNvPr>
            <p:cNvSpPr/>
            <p:nvPr/>
          </p:nvSpPr>
          <p:spPr>
            <a:xfrm>
              <a:off x="2343705" y="3923931"/>
              <a:ext cx="1171852" cy="12162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Test</a:t>
              </a:r>
            </a:p>
            <a:p>
              <a:pPr algn="ctr"/>
              <a:r>
                <a:rPr lang="de-DE" dirty="0"/>
                <a:t>(20%)</a:t>
              </a: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BF50D651-0D90-4D85-80FE-68D6E8D2FE4D}"/>
              </a:ext>
            </a:extLst>
          </p:cNvPr>
          <p:cNvSpPr/>
          <p:nvPr/>
        </p:nvSpPr>
        <p:spPr>
          <a:xfrm>
            <a:off x="5717228" y="5140171"/>
            <a:ext cx="1171852" cy="12162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700" dirty="0"/>
              <a:t>Validierung</a:t>
            </a:r>
          </a:p>
          <a:p>
            <a:pPr algn="ctr"/>
            <a:r>
              <a:rPr lang="de-DE" dirty="0"/>
              <a:t>(20%)</a:t>
            </a: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55697-6D59-448D-965C-0B7E83528676}"/>
              </a:ext>
            </a:extLst>
          </p:cNvPr>
          <p:cNvSpPr/>
          <p:nvPr/>
        </p:nvSpPr>
        <p:spPr>
          <a:xfrm>
            <a:off x="7244926" y="5140171"/>
            <a:ext cx="337352" cy="1216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2AA82AF-D64B-491C-A5F4-F50BE3AE17A7}"/>
              </a:ext>
            </a:extLst>
          </p:cNvPr>
          <p:cNvSpPr txBox="1"/>
          <p:nvPr/>
        </p:nvSpPr>
        <p:spPr>
          <a:xfrm>
            <a:off x="8025421" y="5286626"/>
            <a:ext cx="3693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Validierungdaten</a:t>
            </a:r>
            <a:r>
              <a:rPr lang="de-DE" dirty="0"/>
              <a:t> zur Anpassung der Hyperparameter des neuronalen Netzes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170269-0EF2-46C2-8813-72BE14D06D44}"/>
              </a:ext>
            </a:extLst>
          </p:cNvPr>
          <p:cNvSpPr/>
          <p:nvPr/>
        </p:nvSpPr>
        <p:spPr>
          <a:xfrm>
            <a:off x="2299317" y="1899823"/>
            <a:ext cx="1171852" cy="30938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Training</a:t>
            </a:r>
          </a:p>
          <a:p>
            <a:pPr algn="ctr"/>
            <a:r>
              <a:rPr lang="de-DE" dirty="0"/>
              <a:t>(70%)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AFEF7D-8CC9-4551-B689-C122940977CB}"/>
              </a:ext>
            </a:extLst>
          </p:cNvPr>
          <p:cNvSpPr/>
          <p:nvPr/>
        </p:nvSpPr>
        <p:spPr>
          <a:xfrm>
            <a:off x="2299317" y="4806436"/>
            <a:ext cx="1171852" cy="1403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  <a:p>
            <a:pPr algn="ctr"/>
            <a:r>
              <a:rPr lang="de-DE" dirty="0"/>
              <a:t>(30%)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1D163A91-74CB-4578-ABDD-923C1D37FE6A}"/>
              </a:ext>
            </a:extLst>
          </p:cNvPr>
          <p:cNvSpPr/>
          <p:nvPr/>
        </p:nvSpPr>
        <p:spPr>
          <a:xfrm>
            <a:off x="3991370" y="3446769"/>
            <a:ext cx="1370012" cy="14282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96043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Office PowerPoint</Application>
  <PresentationFormat>Breitbild</PresentationFormat>
  <Paragraphs>303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Meinert</dc:creator>
  <cp:lastModifiedBy>Meinert, Alexander</cp:lastModifiedBy>
  <cp:revision>57</cp:revision>
  <dcterms:created xsi:type="dcterms:W3CDTF">2018-11-17T21:47:19Z</dcterms:created>
  <dcterms:modified xsi:type="dcterms:W3CDTF">2019-06-06T14:25:51Z</dcterms:modified>
</cp:coreProperties>
</file>